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Override PartName="/ppt/presentation.xml" ContentType="application/vnd.openxmlformats-officedocument.presentationml.presentation.main+xml"/>
  <Override PartName="/ppt/slides/slide39.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3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83.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73.xml" ContentType="application/vnd.openxmlformats-officedocument.presentationml.slide+xml"/>
  <Override PartName="/ppt/slides/slide72.xml" ContentType="application/vnd.openxmlformats-officedocument.presentationml.slide+xml"/>
  <Override PartName="/ppt/slides/slide71.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8.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6.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7.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slideLayouts/slideLayout8.xml" ContentType="application/vnd.openxmlformats-officedocument.presentationml.slideLayou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69.xml" ContentType="application/vnd.openxmlformats-officedocument.presentationml.notesSlide+xml"/>
  <Override PartName="/ppt/notesSlides/notesSlide45.xml" ContentType="application/vnd.openxmlformats-officedocument.presentationml.notesSlide+xml"/>
  <Override PartName="/ppt/notesSlides/notesSlide61.xml" ContentType="application/vnd.openxmlformats-officedocument.presentationml.notesSlide+xml"/>
  <Override PartName="/ppt/notesSlides/notesSlide46.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60.xml" ContentType="application/vnd.openxmlformats-officedocument.presentationml.notesSlide+xml"/>
  <Override PartName="/ppt/notesSlides/notesSlide1.xml" ContentType="application/vnd.openxmlformats-officedocument.presentationml.notesSlide+xml"/>
  <Override PartName="/ppt/notesSlides/notesSlide48.xml" ContentType="application/vnd.openxmlformats-officedocument.presentationml.notesSlide+xml"/>
  <Override PartName="/ppt/notesSlides/notesSlide47.xml" ContentType="application/vnd.openxmlformats-officedocument.presentationml.notesSlide+xml"/>
  <Override PartName="/ppt/notesSlides/notesSlide52.xml" ContentType="application/vnd.openxmlformats-officedocument.presentationml.notesSlide+xml"/>
  <Override PartName="/ppt/notesSlides/notesSlide49.xml" ContentType="application/vnd.openxmlformats-officedocument.presentationml.notesSlide+xml"/>
  <Override PartName="/ppt/notesSlides/notesSlide54.xml" ContentType="application/vnd.openxmlformats-officedocument.presentationml.notesSlide+xml"/>
  <Override PartName="/ppt/notesSlides/notesSlide59.xml" ContentType="application/vnd.openxmlformats-officedocument.presentationml.notesSlide+xml"/>
  <Override PartName="/ppt/notesSlides/notesSlide53.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handoutMasterIdLst>
    <p:handoutMasterId r:id="rId107"/>
  </p:handoutMasterIdLst>
  <p:sldIdLst>
    <p:sldId id="256" r:id="rId2"/>
    <p:sldId id="481" r:id="rId3"/>
    <p:sldId id="577" r:id="rId4"/>
    <p:sldId id="578" r:id="rId5"/>
    <p:sldId id="581" r:id="rId6"/>
    <p:sldId id="490" r:id="rId7"/>
    <p:sldId id="411" r:id="rId8"/>
    <p:sldId id="664" r:id="rId9"/>
    <p:sldId id="552" r:id="rId10"/>
    <p:sldId id="551" r:id="rId11"/>
    <p:sldId id="553" r:id="rId12"/>
    <p:sldId id="585" r:id="rId13"/>
    <p:sldId id="586" r:id="rId14"/>
    <p:sldId id="588" r:id="rId15"/>
    <p:sldId id="589" r:id="rId16"/>
    <p:sldId id="657" r:id="rId17"/>
    <p:sldId id="658" r:id="rId18"/>
    <p:sldId id="533" r:id="rId19"/>
    <p:sldId id="591" r:id="rId20"/>
    <p:sldId id="592" r:id="rId21"/>
    <p:sldId id="312" r:id="rId22"/>
    <p:sldId id="434" r:id="rId23"/>
    <p:sldId id="734" r:id="rId24"/>
    <p:sldId id="692" r:id="rId25"/>
    <p:sldId id="600" r:id="rId26"/>
    <p:sldId id="601" r:id="rId27"/>
    <p:sldId id="502" r:id="rId28"/>
    <p:sldId id="503" r:id="rId29"/>
    <p:sldId id="602" r:id="rId30"/>
    <p:sldId id="723" r:id="rId31"/>
    <p:sldId id="736" r:id="rId32"/>
    <p:sldId id="461" r:id="rId33"/>
    <p:sldId id="451" r:id="rId34"/>
    <p:sldId id="604" r:id="rId35"/>
    <p:sldId id="605" r:id="rId36"/>
    <p:sldId id="606" r:id="rId37"/>
    <p:sldId id="446" r:id="rId38"/>
    <p:sldId id="274" r:id="rId39"/>
    <p:sldId id="506" r:id="rId40"/>
    <p:sldId id="724" r:id="rId41"/>
    <p:sldId id="661" r:id="rId42"/>
    <p:sldId id="536" r:id="rId43"/>
    <p:sldId id="697" r:id="rId44"/>
    <p:sldId id="698" r:id="rId45"/>
    <p:sldId id="743" r:id="rId46"/>
    <p:sldId id="699" r:id="rId47"/>
    <p:sldId id="749" r:id="rId48"/>
    <p:sldId id="700" r:id="rId49"/>
    <p:sldId id="701" r:id="rId50"/>
    <p:sldId id="725" r:id="rId51"/>
    <p:sldId id="365" r:id="rId52"/>
    <p:sldId id="608" r:id="rId53"/>
    <p:sldId id="663" r:id="rId54"/>
    <p:sldId id="619" r:id="rId55"/>
    <p:sldId id="386" r:id="rId56"/>
    <p:sldId id="702" r:id="rId57"/>
    <p:sldId id="538" r:id="rId58"/>
    <p:sldId id="539" r:id="rId59"/>
    <p:sldId id="621" r:id="rId60"/>
    <p:sldId id="747" r:id="rId61"/>
    <p:sldId id="540" r:id="rId62"/>
    <p:sldId id="733" r:id="rId63"/>
    <p:sldId id="745" r:id="rId64"/>
    <p:sldId id="737" r:id="rId65"/>
    <p:sldId id="455" r:id="rId66"/>
    <p:sldId id="318" r:id="rId67"/>
    <p:sldId id="396" r:id="rId68"/>
    <p:sldId id="519" r:id="rId69"/>
    <p:sldId id="520" r:id="rId70"/>
    <p:sldId id="542" r:id="rId71"/>
    <p:sldId id="524" r:id="rId72"/>
    <p:sldId id="572" r:id="rId73"/>
    <p:sldId id="457" r:id="rId74"/>
    <p:sldId id="729" r:id="rId75"/>
    <p:sldId id="458" r:id="rId76"/>
    <p:sldId id="717" r:id="rId77"/>
    <p:sldId id="325" r:id="rId78"/>
    <p:sldId id="398" r:id="rId79"/>
    <p:sldId id="672" r:id="rId80"/>
    <p:sldId id="721" r:id="rId81"/>
    <p:sldId id="746" r:id="rId82"/>
    <p:sldId id="719" r:id="rId83"/>
    <p:sldId id="718" r:id="rId84"/>
    <p:sldId id="301" r:id="rId85"/>
    <p:sldId id="677" r:id="rId86"/>
    <p:sldId id="545" r:id="rId87"/>
    <p:sldId id="530" r:id="rId88"/>
    <p:sldId id="573" r:id="rId89"/>
    <p:sldId id="708" r:id="rId90"/>
    <p:sldId id="635" r:id="rId91"/>
    <p:sldId id="575" r:id="rId92"/>
    <p:sldId id="374" r:id="rId93"/>
    <p:sldId id="302" r:id="rId94"/>
    <p:sldId id="532" r:id="rId95"/>
    <p:sldId id="560" r:id="rId96"/>
    <p:sldId id="388" r:id="rId97"/>
    <p:sldId id="558" r:id="rId98"/>
    <p:sldId id="647" r:id="rId99"/>
    <p:sldId id="639" r:id="rId100"/>
    <p:sldId id="748" r:id="rId101"/>
    <p:sldId id="559" r:id="rId102"/>
    <p:sldId id="731" r:id="rId103"/>
    <p:sldId id="750" r:id="rId104"/>
    <p:sldId id="685" r:id="rId105"/>
  </p:sldIdLst>
  <p:sldSz cx="9144000" cy="6858000" type="screen4x3"/>
  <p:notesSz cx="6858000" cy="9144000"/>
  <p:defaultTextStyle>
    <a:defPPr>
      <a:defRPr lang="en-GB"/>
    </a:defPPr>
    <a:lvl1pPr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1pPr>
    <a:lvl2pPr marL="4572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2pPr>
    <a:lvl3pPr marL="9144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3pPr>
    <a:lvl4pPr marL="13716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4pPr>
    <a:lvl5pPr marL="1828800" algn="l" rtl="0" fontAlgn="base">
      <a:spcBef>
        <a:spcPct val="0"/>
      </a:spcBef>
      <a:spcAft>
        <a:spcPct val="0"/>
      </a:spcAft>
      <a:defRPr sz="2800" kern="1200">
        <a:solidFill>
          <a:schemeClr val="bg1"/>
        </a:solidFill>
        <a:effectLst>
          <a:outerShdw blurRad="38100" dist="38100" dir="2700000" algn="tl">
            <a:srgbClr val="000000">
              <a:alpha val="43137"/>
            </a:srgbClr>
          </a:outerShdw>
        </a:effectLst>
        <a:latin typeface="Arial" charset="0"/>
        <a:ea typeface="+mn-ea"/>
        <a:cs typeface="+mn-cs"/>
      </a:defRPr>
    </a:lvl5pPr>
    <a:lvl6pPr marL="22860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6pPr>
    <a:lvl7pPr marL="27432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7pPr>
    <a:lvl8pPr marL="32004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8pPr>
    <a:lvl9pPr marL="3657600" algn="l" defTabSz="914400" rtl="0" eaLnBrk="1" latinLnBrk="0" hangingPunct="1">
      <a:defRPr sz="2800" kern="1200">
        <a:solidFill>
          <a:schemeClr val="bg1"/>
        </a:solidFill>
        <a:effectLst>
          <a:outerShdw blurRad="38100" dist="38100" dir="2700000" algn="tl">
            <a:srgbClr val="000000">
              <a:alpha val="43137"/>
            </a:srgbClr>
          </a:outerShdw>
        </a:effectLst>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CC66"/>
    <a:srgbClr val="FFCC99"/>
    <a:srgbClr val="99FF33"/>
    <a:srgbClr val="CCFF33"/>
    <a:srgbClr val="99FFCC"/>
    <a:srgbClr val="FF9966"/>
    <a:srgbClr val="FF6600"/>
    <a:srgbClr val="FFCC0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6" autoAdjust="0"/>
    <p:restoredTop sz="93829" autoAdjust="0"/>
  </p:normalViewPr>
  <p:slideViewPr>
    <p:cSldViewPr>
      <p:cViewPr varScale="1">
        <p:scale>
          <a:sx n="77" d="100"/>
          <a:sy n="77" d="100"/>
        </p:scale>
        <p:origin x="51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handoutMaster" Target="handoutMasters/handout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defRPr>
            </a:lvl1pPr>
          </a:lstStyle>
          <a:p>
            <a:pPr>
              <a:defRPr/>
            </a:pPr>
            <a:endParaRPr lang="en-GB"/>
          </a:p>
        </p:txBody>
      </p:sp>
      <p:sp>
        <p:nvSpPr>
          <p:cNvPr id="131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pPr>
              <a:defRPr/>
            </a:pPr>
            <a:endParaRPr lang="en-GB"/>
          </a:p>
        </p:txBody>
      </p:sp>
      <p:sp>
        <p:nvSpPr>
          <p:cNvPr id="131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defRPr>
            </a:lvl1pPr>
          </a:lstStyle>
          <a:p>
            <a:pPr>
              <a:defRPr/>
            </a:pPr>
            <a:endParaRPr lang="en-GB"/>
          </a:p>
        </p:txBody>
      </p:sp>
      <p:sp>
        <p:nvSpPr>
          <p:cNvPr id="131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pPr>
              <a:defRPr/>
            </a:pPr>
            <a:fld id="{6B2AE973-1A00-46F0-BFEB-02B5C170A69D}" type="slidenum">
              <a:rPr lang="en-GB"/>
              <a:pPr>
                <a:defRPr/>
              </a:pPr>
              <a:t>‹#›</a:t>
            </a:fld>
            <a:endParaRPr lang="en-GB"/>
          </a:p>
        </p:txBody>
      </p:sp>
    </p:spTree>
    <p:extLst>
      <p:ext uri="{BB962C8B-B14F-4D97-AF65-F5344CB8AC3E}">
        <p14:creationId xmlns:p14="http://schemas.microsoft.com/office/powerpoint/2010/main" val="892201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effectLst/>
              </a:defRPr>
            </a:lvl1pPr>
          </a:lstStyle>
          <a:p>
            <a:pPr>
              <a:defRPr/>
            </a:pPr>
            <a:endParaRPr lang="en-GB"/>
          </a:p>
        </p:txBody>
      </p:sp>
      <p:sp>
        <p:nvSpPr>
          <p:cNvPr id="522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ffectLst/>
              </a:defRPr>
            </a:lvl1pPr>
          </a:lstStyle>
          <a:p>
            <a:pPr>
              <a:defRPr/>
            </a:pPr>
            <a:endParaRPr lang="en-GB"/>
          </a:p>
        </p:txBody>
      </p:sp>
      <p:sp>
        <p:nvSpPr>
          <p:cNvPr id="153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22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effectLst/>
              </a:defRPr>
            </a:lvl1pPr>
          </a:lstStyle>
          <a:p>
            <a:pPr>
              <a:defRPr/>
            </a:pPr>
            <a:endParaRPr lang="en-GB"/>
          </a:p>
        </p:txBody>
      </p:sp>
      <p:sp>
        <p:nvSpPr>
          <p:cNvPr id="522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ffectLst/>
              </a:defRPr>
            </a:lvl1pPr>
          </a:lstStyle>
          <a:p>
            <a:pPr>
              <a:defRPr/>
            </a:pPr>
            <a:fld id="{39BA7325-5B8D-4A3C-8AC6-E6D386D46553}" type="slidenum">
              <a:rPr lang="en-GB"/>
              <a:pPr>
                <a:defRPr/>
              </a:pPr>
              <a:t>‹#›</a:t>
            </a:fld>
            <a:endParaRPr lang="en-GB"/>
          </a:p>
        </p:txBody>
      </p:sp>
    </p:spTree>
    <p:extLst>
      <p:ext uri="{BB962C8B-B14F-4D97-AF65-F5344CB8AC3E}">
        <p14:creationId xmlns:p14="http://schemas.microsoft.com/office/powerpoint/2010/main" val="36041685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F6ED729-EF20-4FDB-99E0-FF740F9524B7}" type="slidenum">
              <a:rPr lang="en-GB" sz="1200" smtClean="0">
                <a:solidFill>
                  <a:schemeClr val="tx1"/>
                </a:solidFill>
              </a:rPr>
              <a:pPr eaLnBrk="1" hangingPunct="1"/>
              <a:t>1</a:t>
            </a:fld>
            <a:endParaRPr lang="en-GB" sz="1200" smtClean="0">
              <a:solidFill>
                <a:schemeClr val="tx1"/>
              </a:solidFill>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03CB903-7BD7-4E4D-9933-723DB783A8DC}" type="slidenum">
              <a:rPr lang="en-GB" sz="1200" smtClean="0">
                <a:solidFill>
                  <a:schemeClr val="tx1"/>
                </a:solidFill>
              </a:rPr>
              <a:pPr eaLnBrk="1" hangingPunct="1"/>
              <a:t>14</a:t>
            </a:fld>
            <a:endParaRPr lang="en-GB" sz="1200" smtClean="0">
              <a:solidFill>
                <a:schemeClr val="tx1"/>
              </a:solidFill>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Story (by </a:t>
            </a:r>
            <a:r>
              <a:rPr lang="en-GB" dirty="0" err="1" smtClean="0"/>
              <a:t>Mermin</a:t>
            </a:r>
            <a:r>
              <a:rPr lang="en-GB" dirty="0" smtClean="0"/>
              <a:t>) about the speed at which Phys. Rev. moves over library shelves. Rate is increasing exponentially. Extrapolating to 2020 or so, Phys. Rev. will move over library shelves faster than light. But no problem about relativity since no information is passed 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04D8195-6223-43D0-A24E-A130BD59A263}" type="slidenum">
              <a:rPr lang="en-GB" sz="1200" smtClean="0">
                <a:solidFill>
                  <a:schemeClr val="tx1"/>
                </a:solidFill>
              </a:rPr>
              <a:pPr eaLnBrk="1" hangingPunct="1"/>
              <a:t>15</a:t>
            </a:fld>
            <a:endParaRPr lang="en-GB" sz="1200" smtClean="0">
              <a:solidFill>
                <a:schemeClr val="tx1"/>
              </a:solidFill>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Story (by </a:t>
            </a:r>
            <a:r>
              <a:rPr lang="en-GB" dirty="0" err="1" smtClean="0"/>
              <a:t>Mermin</a:t>
            </a:r>
            <a:r>
              <a:rPr lang="en-GB" dirty="0" smtClean="0"/>
              <a:t>) about the speed at which Phys. Rev. moves over library shelves. Rate is increasing exponentially. Extrapolating to 2020 or so, Phys. Rev. will move over library shelves faster than light. But no problem about relativity since no information is passed 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34F06D9-F416-4E76-BEA4-665549E6CAAD}" type="slidenum">
              <a:rPr lang="en-GB" sz="1200" smtClean="0">
                <a:solidFill>
                  <a:prstClr val="black"/>
                </a:solidFill>
              </a:rPr>
              <a:pPr eaLnBrk="1" hangingPunct="1"/>
              <a:t>16</a:t>
            </a:fld>
            <a:endParaRPr lang="en-GB" sz="1200" smtClean="0">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anecdote: Director called John Smith of large institute. Had 2 rubber stamps on his desk. Every paper submitted from that institute had to pass over his desk. He read it and then would stamp it with one of his rubber stamps. On one was written: and John Smith, on the other: John Smith and ....</a:t>
            </a:r>
          </a:p>
          <a:p>
            <a:pPr eaLnBrk="1" hangingPunct="1"/>
            <a:endParaRPr lang="en-GB" smtClean="0"/>
          </a:p>
          <a:p>
            <a:pPr eaLnBrk="1" hangingPunct="1"/>
            <a:r>
              <a:rPr lang="en-GB" smtClean="0"/>
              <a:t>Particle physics: Large groups; Almost always alphabetical</a:t>
            </a:r>
          </a:p>
          <a:p>
            <a:pPr eaLnBrk="1" hangingPunct="1"/>
            <a:r>
              <a:rPr lang="en-GB" smtClean="0"/>
              <a:t>Instruments: Instrumental papers: PI is first author, then alphabetical, but sometimes broken up by institutes.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34F06D9-F416-4E76-BEA4-665549E6CAAD}" type="slidenum">
              <a:rPr lang="en-GB" sz="1200" smtClean="0">
                <a:solidFill>
                  <a:prstClr val="black"/>
                </a:solidFill>
              </a:rPr>
              <a:pPr eaLnBrk="1" hangingPunct="1"/>
              <a:t>17</a:t>
            </a:fld>
            <a:endParaRPr lang="en-GB" sz="1200" smtClean="0">
              <a:solidFill>
                <a:prstClr val="black"/>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anecdote: Director called John Smith of large institute. Had 2 rubber stamps on his desk. Every paper submitted from that institute had to pass over his desk. He read it and then would stamp it with one of his rubber stamps. On one was written: and John Smith, on the other: John Smith and ....</a:t>
            </a:r>
          </a:p>
          <a:p>
            <a:pPr eaLnBrk="1" hangingPunct="1"/>
            <a:endParaRPr lang="en-GB" smtClean="0"/>
          </a:p>
          <a:p>
            <a:pPr eaLnBrk="1" hangingPunct="1"/>
            <a:r>
              <a:rPr lang="en-GB" smtClean="0"/>
              <a:t>Particle physics: Large groups; Almost always alphabetical</a:t>
            </a:r>
          </a:p>
          <a:p>
            <a:pPr eaLnBrk="1" hangingPunct="1"/>
            <a:r>
              <a:rPr lang="en-GB" smtClean="0"/>
              <a:t>Instruments: Instrumental papers: PI is first author, then alphabetical, but sometimes broken up by institutes.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CA18F9E-D690-48CD-AAD3-45FBB138FE59}" type="slidenum">
              <a:rPr lang="en-GB" sz="1200" smtClean="0">
                <a:solidFill>
                  <a:schemeClr val="tx1"/>
                </a:solidFill>
              </a:rPr>
              <a:pPr eaLnBrk="1" hangingPunct="1"/>
              <a:t>18</a:t>
            </a:fld>
            <a:endParaRPr lang="en-GB" sz="1200" smtClean="0">
              <a:solidFill>
                <a:schemeClr val="tx1"/>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endParaRPr lang="en-GB"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53C92B2-6040-4A28-93A1-BD5B9E01C89A}" type="slidenum">
              <a:rPr lang="en-GB" sz="1200" smtClean="0">
                <a:solidFill>
                  <a:schemeClr val="tx1"/>
                </a:solidFill>
              </a:rPr>
              <a:pPr eaLnBrk="1" hangingPunct="1"/>
              <a:t>19</a:t>
            </a:fld>
            <a:endParaRPr lang="en-GB" sz="1200" smtClean="0">
              <a:solidFill>
                <a:schemeClr val="tx1"/>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marR="0" lvl="1" indent="0" algn="l" defTabSz="914400" rtl="0" eaLnBrk="1" fontAlgn="base" latinLnBrk="0" hangingPunct="1">
              <a:lnSpc>
                <a:spcPct val="100000"/>
              </a:lnSpc>
              <a:spcBef>
                <a:spcPct val="30000"/>
              </a:spcBef>
              <a:spcAft>
                <a:spcPct val="0"/>
              </a:spcAft>
              <a:buClrTx/>
              <a:buSzTx/>
              <a:buFontTx/>
              <a:buNone/>
              <a:tabLst/>
              <a:defRPr/>
            </a:pPr>
            <a:r>
              <a:rPr kumimoji="0" lang="en-GB" sz="1200" b="0" i="0" u="none" strike="noStrike" kern="1200" cap="none" spc="0" normalizeH="0" baseline="0" noProof="0" smtClean="0">
                <a:ln>
                  <a:noFill/>
                </a:ln>
                <a:solidFill>
                  <a:srgbClr val="000000"/>
                </a:solidFill>
                <a:effectLst/>
                <a:uLnTx/>
                <a:uFillTx/>
                <a:latin typeface="Arial" charset="0"/>
                <a:ea typeface="+mn-ea"/>
                <a:cs typeface="+mn-cs"/>
              </a:rPr>
              <a:t>around 10^8 Wang, Li or Lee and Zhang each in China</a:t>
            </a:r>
            <a:endParaRPr kumimoji="0" lang="en-GB" sz="1200" b="0" i="0" u="none" strike="noStrike" kern="1200" cap="none" spc="0" normalizeH="0" baseline="0" noProof="0" dirty="0" smtClean="0">
              <a:ln>
                <a:noFill/>
              </a:ln>
              <a:solidFill>
                <a:srgbClr val="000000"/>
              </a:solidFill>
              <a:effectLst/>
              <a:uLnTx/>
              <a:uFillTx/>
              <a:latin typeface="Arial"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5DE8250-39F1-422C-8911-DDF913E98A11}" type="slidenum">
              <a:rPr lang="en-GB" sz="1200" smtClean="0">
                <a:solidFill>
                  <a:schemeClr val="tx1"/>
                </a:solidFill>
              </a:rPr>
              <a:pPr eaLnBrk="1" hangingPunct="1"/>
              <a:t>20</a:t>
            </a:fld>
            <a:endParaRPr lang="en-GB" sz="1200" smtClean="0">
              <a:solidFill>
                <a:schemeClr val="tx1"/>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Short, but cover all the essentials used to be said of women’s skirts, but now is construed as a sexist</a:t>
            </a:r>
            <a:r>
              <a:rPr lang="en-US" baseline="0" dirty="0" smtClean="0"/>
              <a:t> remark, so cannot be said anymore</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751CCBC-77C2-449E-98D6-F52CB02C7F52}" type="slidenum">
              <a:rPr lang="en-GB" sz="1200" smtClean="0">
                <a:solidFill>
                  <a:schemeClr val="tx1"/>
                </a:solidFill>
              </a:rPr>
              <a:pPr eaLnBrk="1" hangingPunct="1"/>
              <a:t>21</a:t>
            </a:fld>
            <a:endParaRPr lang="en-GB" sz="1200" smtClean="0">
              <a:solidFill>
                <a:schemeClr val="tx1"/>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AA837F-8005-406B-A500-B0A23773FD56}"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Exception for the “no references” rule: If the paper mainly checks the results of another paper or basically deals with an idea presented in another paper, then it may be appropriate to cite that paper. Usually any paper cited in the abstract has other authors.</a:t>
            </a:r>
          </a:p>
        </p:txBody>
      </p:sp>
    </p:spTree>
    <p:extLst>
      <p:ext uri="{BB962C8B-B14F-4D97-AF65-F5344CB8AC3E}">
        <p14:creationId xmlns:p14="http://schemas.microsoft.com/office/powerpoint/2010/main" val="2859457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AC7F6F6-CC63-4D50-8C24-2364E0D39EFC}" type="slidenum">
              <a:rPr lang="en-GB" sz="1200" smtClean="0">
                <a:solidFill>
                  <a:schemeClr val="tx1"/>
                </a:solidFill>
              </a:rPr>
              <a:pPr eaLnBrk="1" hangingPunct="1"/>
              <a:t>25</a:t>
            </a:fld>
            <a:endParaRPr lang="en-GB" sz="1200" smtClean="0">
              <a:solidFill>
                <a:schemeClr val="tx1"/>
              </a:solidFill>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3C41EEC4-2C00-48CE-AF95-162CD5DC2AF3}" type="slidenum">
              <a:rPr lang="en-GB" sz="1200" smtClean="0">
                <a:solidFill>
                  <a:schemeClr val="tx1"/>
                </a:solidFill>
              </a:rPr>
              <a:pPr eaLnBrk="1" hangingPunct="1"/>
              <a:t>3</a:t>
            </a:fld>
            <a:endParaRPr lang="en-GB" sz="1200" smtClean="0">
              <a:solidFill>
                <a:schemeClr val="tx1"/>
              </a:solidFill>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Standard and quality of living: Think of medicine and the war against disease; or all the little and big helpers that make work easier (machines of all kinds); or all the ways in which we are entertained now; or the many changes in society that have been caused by science (for the better or worse), including the freedom to choose our profession (from a very wide choice).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E918F91E-7E57-45EA-A8F4-D53C63F64C22}" type="slidenum">
              <a:rPr lang="en-GB" sz="1200" smtClean="0">
                <a:solidFill>
                  <a:schemeClr val="tx1"/>
                </a:solidFill>
              </a:rPr>
              <a:pPr eaLnBrk="1" hangingPunct="1"/>
              <a:t>26</a:t>
            </a:fld>
            <a:endParaRPr lang="en-GB" sz="1200" smtClean="0">
              <a:solidFill>
                <a:schemeClr val="tx1"/>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579AFCA6-9F8C-4CDA-AFEA-01FDB9EB3E41}" type="slidenum">
              <a:rPr lang="en-GB" sz="1200" smtClean="0">
                <a:solidFill>
                  <a:schemeClr val="tx1"/>
                </a:solidFill>
              </a:rPr>
              <a:pPr eaLnBrk="1" hangingPunct="1"/>
              <a:t>28</a:t>
            </a:fld>
            <a:endParaRPr lang="en-GB" sz="1200" smtClean="0">
              <a:solidFill>
                <a:schemeClr val="tx1"/>
              </a:solidFill>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AF48C5F-3C65-4836-A554-73CB2554AAAE}" type="slidenum">
              <a:rPr lang="en-GB" sz="1200" smtClean="0">
                <a:solidFill>
                  <a:schemeClr val="tx1"/>
                </a:solidFill>
              </a:rPr>
              <a:pPr eaLnBrk="1" hangingPunct="1"/>
              <a:t>29</a:t>
            </a:fld>
            <a:endParaRPr lang="en-GB" sz="1200" smtClean="0">
              <a:solidFill>
                <a:schemeClr val="tx1"/>
              </a:solidFill>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AF48C5F-3C65-4836-A554-73CB2554AAA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57241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1D651B5-0D7E-44FC-8AE9-2805A8EDECB0}" type="slidenum">
              <a:rPr lang="en-GB" sz="1200">
                <a:solidFill>
                  <a:prstClr val="black"/>
                </a:solidFill>
              </a:rPr>
              <a:pPr eaLnBrk="1" hangingPunct="1"/>
              <a:t>33</a:t>
            </a:fld>
            <a:endParaRPr lang="en-GB" sz="1200">
              <a:solidFill>
                <a:prstClr val="black"/>
              </a:solidFill>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308059F-6A4A-4DFB-BFA7-12EF675910C3}" type="slidenum">
              <a:rPr lang="en-GB" sz="1200" smtClean="0">
                <a:solidFill>
                  <a:schemeClr val="tx1"/>
                </a:solidFill>
              </a:rPr>
              <a:pPr eaLnBrk="1" hangingPunct="1"/>
              <a:t>34</a:t>
            </a:fld>
            <a:endParaRPr lang="en-GB" sz="1200" smtClean="0">
              <a:solidFill>
                <a:schemeClr val="tx1"/>
              </a:solidFill>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93787FE4-7754-4100-B212-A9D9560AACFC}" type="slidenum">
              <a:rPr lang="en-GB" sz="1200" smtClean="0">
                <a:solidFill>
                  <a:schemeClr val="tx1"/>
                </a:solidFill>
              </a:rPr>
              <a:pPr eaLnBrk="1" hangingPunct="1"/>
              <a:t>35</a:t>
            </a:fld>
            <a:endParaRPr lang="en-GB" sz="1200" smtClean="0">
              <a:solidFill>
                <a:schemeClr val="tx1"/>
              </a:solidFill>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D19E5-9510-4BA2-BDE3-47EFAD931DFA}" type="slidenum">
              <a:rPr lang="en-GB" sz="1200" smtClean="0">
                <a:solidFill>
                  <a:schemeClr val="tx1"/>
                </a:solidFill>
              </a:rPr>
              <a:pPr eaLnBrk="1" hangingPunct="1"/>
              <a:t>36</a:t>
            </a:fld>
            <a:endParaRPr lang="en-GB" sz="1200" smtClean="0">
              <a:solidFill>
                <a:schemeClr val="tx1"/>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D19E5-9510-4BA2-BDE3-47EFAD931DFA}" type="slidenum">
              <a:rPr lang="en-GB" sz="1200" smtClean="0">
                <a:solidFill>
                  <a:schemeClr val="tx1"/>
                </a:solidFill>
              </a:rPr>
              <a:pPr eaLnBrk="1" hangingPunct="1"/>
              <a:t>37</a:t>
            </a:fld>
            <a:endParaRPr lang="en-GB" sz="1200" smtClean="0">
              <a:solidFill>
                <a:schemeClr val="tx1"/>
              </a:solidFill>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0FE7A0D-84B1-4585-9F66-2EE76BBF3D67}" type="slidenum">
              <a:rPr lang="en-GB" sz="1200" smtClean="0">
                <a:solidFill>
                  <a:schemeClr val="tx1"/>
                </a:solidFill>
              </a:rPr>
              <a:pPr eaLnBrk="1" hangingPunct="1"/>
              <a:t>38</a:t>
            </a:fld>
            <a:endParaRPr lang="en-GB" sz="1200" smtClean="0">
              <a:solidFill>
                <a:schemeClr val="tx1"/>
              </a:solidFill>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1D67A3A-61C1-4CEE-BF72-53517875146C}" type="slidenum">
              <a:rPr lang="en-GB" sz="1200" smtClean="0">
                <a:solidFill>
                  <a:schemeClr val="tx1"/>
                </a:solidFill>
              </a:rPr>
              <a:pPr eaLnBrk="1" hangingPunct="1"/>
              <a:t>4</a:t>
            </a:fld>
            <a:endParaRPr lang="en-GB" sz="1200" smtClean="0">
              <a:solidFill>
                <a:schemeClr val="tx1"/>
              </a:solidFill>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880EE6-D61B-4474-ADB8-A030A8492F06}" type="slidenum">
              <a:rPr lang="en-GB" sz="1200" smtClean="0">
                <a:solidFill>
                  <a:schemeClr val="tx1"/>
                </a:solidFill>
              </a:rPr>
              <a:pPr eaLnBrk="1" hangingPunct="1"/>
              <a:t>39</a:t>
            </a:fld>
            <a:endParaRPr lang="en-GB" sz="1200" smtClean="0">
              <a:solidFill>
                <a:schemeClr val="tx1"/>
              </a:solidFill>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3E2D4C4-51F5-4053-9DB3-DCD06B1FBF27}"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567450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3E2D4C4-51F5-4053-9DB3-DCD06B1FBF27}" type="slidenum">
              <a:rPr lang="en-GB" sz="1200" smtClean="0">
                <a:solidFill>
                  <a:schemeClr val="tx1"/>
                </a:solidFill>
              </a:rPr>
              <a:pPr eaLnBrk="1" hangingPunct="1"/>
              <a:t>41</a:t>
            </a:fld>
            <a:endParaRPr lang="en-GB" sz="1200" smtClean="0">
              <a:solidFill>
                <a:schemeClr val="tx1"/>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3E2D4C4-51F5-4053-9DB3-DCD06B1FBF27}" type="slidenum">
              <a:rPr lang="en-GB" sz="1200">
                <a:solidFill>
                  <a:prstClr val="black"/>
                </a:solidFill>
              </a:rPr>
              <a:pPr eaLnBrk="1" hangingPunct="1"/>
              <a:t>42</a:t>
            </a:fld>
            <a:endParaRPr lang="en-GB" sz="1200">
              <a:solidFill>
                <a:prstClr val="black"/>
              </a:solidFill>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88627DE-8076-4F3C-B4CC-CDED8FD2996D}" type="slidenum">
              <a:rPr lang="en-GB" sz="1200" smtClean="0">
                <a:solidFill>
                  <a:schemeClr val="tx1"/>
                </a:solidFill>
              </a:rPr>
              <a:pPr eaLnBrk="1" hangingPunct="1"/>
              <a:t>43</a:t>
            </a:fld>
            <a:endParaRPr lang="en-GB" sz="1200" smtClean="0">
              <a:solidFill>
                <a:schemeClr val="tx1"/>
              </a:solidFill>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750595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645080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395878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5128458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700018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88627DE-8076-4F3C-B4CC-CDED8FD2996D}"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22802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25C09289-1764-478C-8055-21F86809EDAF}" type="slidenum">
              <a:rPr lang="en-GB" sz="1200" smtClean="0">
                <a:solidFill>
                  <a:schemeClr val="tx1"/>
                </a:solidFill>
              </a:rPr>
              <a:pPr eaLnBrk="1" hangingPunct="1"/>
              <a:t>5</a:t>
            </a:fld>
            <a:endParaRPr lang="en-GB" sz="1200" smtClean="0">
              <a:solidFill>
                <a:schemeClr val="tx1"/>
              </a:solidFill>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91C0D2B-6538-4AB7-B2BD-C507954A65B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03697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04291C3-8ACB-42D5-B9BD-60B60EE7F915}" type="slidenum">
              <a:rPr lang="en-GB" sz="1200" smtClean="0">
                <a:solidFill>
                  <a:schemeClr val="tx1"/>
                </a:solidFill>
              </a:rPr>
              <a:pPr eaLnBrk="1" hangingPunct="1"/>
              <a:t>51</a:t>
            </a:fld>
            <a:endParaRPr lang="en-GB" sz="1200" smtClean="0">
              <a:solidFill>
                <a:schemeClr val="tx1"/>
              </a:solidFill>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3FFB82CD-2822-46DF-AD5A-FFE3902FCFBF}" type="slidenum">
              <a:rPr lang="en-GB" sz="1200" smtClean="0">
                <a:solidFill>
                  <a:schemeClr val="tx1"/>
                </a:solidFill>
              </a:rPr>
              <a:pPr eaLnBrk="1" hangingPunct="1"/>
              <a:t>52</a:t>
            </a:fld>
            <a:endParaRPr lang="en-GB" sz="1200" smtClean="0">
              <a:solidFill>
                <a:schemeClr val="tx1"/>
              </a:solidFill>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412EF37-2527-4BAD-BE80-9EDB14E4ECEE}" type="slidenum">
              <a:rPr lang="en-GB" sz="1200" smtClean="0">
                <a:solidFill>
                  <a:schemeClr val="tx1"/>
                </a:solidFill>
              </a:rPr>
              <a:pPr eaLnBrk="1" hangingPunct="1"/>
              <a:t>54</a:t>
            </a:fld>
            <a:endParaRPr lang="en-GB" sz="1200" smtClean="0">
              <a:solidFill>
                <a:schemeClr val="tx1"/>
              </a:solidFill>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B30ED41-AC2F-45E7-B5C0-ED416CABF44B}" type="slidenum">
              <a:rPr lang="en-GB" sz="1200" smtClean="0">
                <a:solidFill>
                  <a:schemeClr val="tx1"/>
                </a:solidFill>
              </a:rPr>
              <a:pPr eaLnBrk="1" hangingPunct="1"/>
              <a:t>55</a:t>
            </a:fld>
            <a:endParaRPr lang="en-GB" sz="1200" smtClean="0">
              <a:solidFill>
                <a:schemeClr val="tx1"/>
              </a:solidFill>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131056-8F8F-4C5B-8694-7892DA51CF65}"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41573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BFEA290-2556-4927-98C1-C431A5710A8D}" type="slidenum">
              <a:rPr lang="en-GB" sz="1200" smtClean="0">
                <a:solidFill>
                  <a:schemeClr val="tx1"/>
                </a:solidFill>
              </a:rPr>
              <a:pPr eaLnBrk="1" hangingPunct="1"/>
              <a:t>57</a:t>
            </a:fld>
            <a:endParaRPr lang="en-GB" sz="1200" smtClean="0">
              <a:solidFill>
                <a:schemeClr val="tx1"/>
              </a:solidFill>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EFED1B2B-67EC-4010-A36A-39FC7A8C88C8}" type="slidenum">
              <a:rPr lang="en-GB" sz="1200" smtClean="0">
                <a:solidFill>
                  <a:schemeClr val="tx1"/>
                </a:solidFill>
              </a:rPr>
              <a:pPr eaLnBrk="1" hangingPunct="1"/>
              <a:t>58</a:t>
            </a:fld>
            <a:endParaRPr lang="en-GB" sz="1200" smtClean="0">
              <a:solidFill>
                <a:schemeClr val="tx1"/>
              </a:solidFill>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29416A4-E60C-430A-84FA-CEB4AE384EA3}" type="slidenum">
              <a:rPr lang="en-GB" sz="1200" smtClean="0">
                <a:solidFill>
                  <a:schemeClr val="tx1"/>
                </a:solidFill>
              </a:rPr>
              <a:pPr eaLnBrk="1" hangingPunct="1"/>
              <a:t>59</a:t>
            </a:fld>
            <a:endParaRPr lang="en-GB" sz="1200" smtClean="0">
              <a:solidFill>
                <a:schemeClr val="tx1"/>
              </a:solidFill>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9416A4-E60C-430A-84FA-CEB4AE384EA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5254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6AF04C9-D762-48E4-BDDA-9968E8F5A5DA}" type="slidenum">
              <a:rPr lang="en-GB" sz="1200" smtClean="0">
                <a:solidFill>
                  <a:srgbClr val="000000"/>
                </a:solidFill>
              </a:rPr>
              <a:pPr eaLnBrk="1" hangingPunct="1"/>
              <a:t>7</a:t>
            </a:fld>
            <a:endParaRPr lang="en-GB" sz="1200" smtClean="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A845482-6E8C-4FC6-B77C-ADCDE58F1CD5}" type="slidenum">
              <a:rPr lang="en-GB" sz="1200" smtClean="0">
                <a:solidFill>
                  <a:schemeClr val="tx1"/>
                </a:solidFill>
              </a:rPr>
              <a:pPr eaLnBrk="1" hangingPunct="1"/>
              <a:t>61</a:t>
            </a:fld>
            <a:endParaRPr lang="en-GB" sz="1200" smtClean="0">
              <a:solidFill>
                <a:schemeClr val="tx1"/>
              </a:solidFill>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A845482-6E8C-4FC6-B77C-ADCDE58F1CD5}"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GB"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367347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44D756-D464-40B3-B913-C0953A1C42F7}"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Survey of papers published in Lancet -&gt; about 25% of all references were incorrect in one way or another. In over 10% of all references the error was so bad that the original could not be found. Easier nowadays, but still problematic</a:t>
            </a:r>
          </a:p>
        </p:txBody>
      </p:sp>
    </p:spTree>
    <p:extLst>
      <p:ext uri="{BB962C8B-B14F-4D97-AF65-F5344CB8AC3E}">
        <p14:creationId xmlns:p14="http://schemas.microsoft.com/office/powerpoint/2010/main" val="516009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96585C2-A25F-449B-BC6D-79F0FEA68612}" type="slidenum">
              <a:rPr lang="en-GB" sz="1200" smtClean="0">
                <a:solidFill>
                  <a:schemeClr val="tx1"/>
                </a:solidFill>
              </a:rPr>
              <a:pPr eaLnBrk="1" hangingPunct="1"/>
              <a:t>66</a:t>
            </a:fld>
            <a:endParaRPr lang="en-GB" sz="1200" smtClean="0">
              <a:solidFill>
                <a:schemeClr val="tx1"/>
              </a:solidFill>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17091EC-AD4E-415D-A73A-0CED1637EE7C}" type="slidenum">
              <a:rPr lang="en-GB" sz="1200" smtClean="0">
                <a:solidFill>
                  <a:schemeClr val="tx1"/>
                </a:solidFill>
              </a:rPr>
              <a:pPr eaLnBrk="1" hangingPunct="1"/>
              <a:t>68</a:t>
            </a:fld>
            <a:endParaRPr lang="en-GB" sz="1200" smtClean="0">
              <a:solidFill>
                <a:schemeClr val="tx1"/>
              </a:solidFill>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KOREAN VERSION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AC1EC696-F033-4402-AB54-EAE92D42AA13}" type="slidenum">
              <a:rPr lang="en-GB" sz="1200" smtClean="0">
                <a:solidFill>
                  <a:schemeClr val="tx1"/>
                </a:solidFill>
              </a:rPr>
              <a:pPr eaLnBrk="1" hangingPunct="1"/>
              <a:t>69</a:t>
            </a:fld>
            <a:endParaRPr lang="en-GB" sz="1200" smtClean="0">
              <a:solidFill>
                <a:schemeClr val="tx1"/>
              </a:solidFill>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95000"/>
              </a:lnSpc>
              <a:spcBef>
                <a:spcPts val="1800"/>
              </a:spcBef>
              <a:spcAft>
                <a:spcPct val="0"/>
              </a:spcAft>
              <a:buClr>
                <a:srgbClr val="FF3300"/>
              </a:buClr>
              <a:buSzPct val="80000"/>
              <a:buFont typeface="Wingdings" pitchFamily="2" charset="2"/>
              <a:buNone/>
              <a:tabLst/>
              <a:defRPr/>
            </a:pP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Golden rule No. 2 of paper writing style: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KISS </a:t>
            </a:r>
            <a:r>
              <a:rPr kumimoji="0" lang="en-GB" sz="2400" b="0" i="0" u="none" strike="noStrike" kern="0" cap="none" spc="0" normalizeH="0" baseline="0" noProof="0" dirty="0" smtClean="0">
                <a:ln>
                  <a:noFill/>
                </a:ln>
                <a:solidFill>
                  <a:srgbClr val="CCFF66"/>
                </a:solidFill>
                <a:effectLst>
                  <a:outerShdw blurRad="38100" dist="38100" dir="2700000" algn="tl">
                    <a:srgbClr val="000000"/>
                  </a:outerShdw>
                </a:effectLst>
                <a:uLnTx/>
                <a:uFillTx/>
                <a:latin typeface="Arial"/>
                <a:ea typeface="+mn-ea"/>
                <a:cs typeface="+mn-cs"/>
              </a:rPr>
              <a:t>                   </a:t>
            </a:r>
            <a:r>
              <a:rPr kumimoji="0" lang="en-US"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(for those not paying attention to Golden Rule No 1) </a:t>
            </a:r>
          </a:p>
          <a:p>
            <a:pPr marL="342900" marR="0" lvl="0" indent="-342900" algn="l" defTabSz="914400" rtl="0" eaLnBrk="1" fontAlgn="base" latinLnBrk="0" hangingPunct="1">
              <a:lnSpc>
                <a:spcPct val="95000"/>
              </a:lnSpc>
              <a:spcBef>
                <a:spcPts val="0"/>
              </a:spcBef>
              <a:spcAft>
                <a:spcPct val="0"/>
              </a:spcAft>
              <a:buClr>
                <a:srgbClr val="FF3300"/>
              </a:buClr>
              <a:buSzPct val="80000"/>
              <a:buFont typeface="Wingdings" pitchFamily="2" charset="2"/>
              <a:buNone/>
              <a:tabLst/>
              <a:defRPr/>
            </a:pP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K</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eep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I</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t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S</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imple, </a:t>
            </a:r>
            <a:r>
              <a:rPr kumimoji="0" lang="en-GB" sz="2400" b="0" i="0" u="none" strike="noStrike" kern="0" cap="none" spc="0" normalizeH="0" baseline="0" noProof="0" dirty="0" smtClean="0">
                <a:ln>
                  <a:noFill/>
                </a:ln>
                <a:solidFill>
                  <a:srgbClr val="99FF33"/>
                </a:solidFill>
                <a:effectLst>
                  <a:outerShdw blurRad="38100" dist="38100" dir="2700000" algn="tl">
                    <a:srgbClr val="000000"/>
                  </a:outerShdw>
                </a:effectLst>
                <a:uLnTx/>
                <a:uFillTx/>
                <a:latin typeface="Arial"/>
                <a:ea typeface="+mn-ea"/>
                <a:cs typeface="+mn-cs"/>
              </a:rPr>
              <a:t>S</a:t>
            </a:r>
            <a:r>
              <a:rPr kumimoji="0" lang="en-GB" sz="24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a:ea typeface="+mn-ea"/>
                <a:cs typeface="+mn-cs"/>
              </a:rPr>
              <a:t>tupid!	</a:t>
            </a:r>
          </a:p>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EXAMPLE IS NEEDED FOR THIS SLIDE!</a:t>
            </a:r>
            <a:endParaRPr lang="en-US" dirty="0"/>
          </a:p>
        </p:txBody>
      </p:sp>
      <p:sp>
        <p:nvSpPr>
          <p:cNvPr id="4" name="Slide Number Placeholder 3"/>
          <p:cNvSpPr>
            <a:spLocks noGrp="1"/>
          </p:cNvSpPr>
          <p:nvPr>
            <p:ph type="sldNum" sz="quarter" idx="10"/>
          </p:nvPr>
        </p:nvSpPr>
        <p:spPr/>
        <p:txBody>
          <a:bodyPr/>
          <a:lstStyle/>
          <a:p>
            <a:pPr>
              <a:defRPr/>
            </a:pPr>
            <a:fld id="{39BA7325-5B8D-4A3C-8AC6-E6D386D46553}" type="slidenum">
              <a:rPr lang="en-GB" smtClean="0"/>
              <a:pPr>
                <a:defRPr/>
              </a:pPr>
              <a:t>71</a:t>
            </a:fld>
            <a:endParaRPr lang="en-GB"/>
          </a:p>
        </p:txBody>
      </p:sp>
    </p:spTree>
    <p:extLst>
      <p:ext uri="{BB962C8B-B14F-4D97-AF65-F5344CB8AC3E}">
        <p14:creationId xmlns:p14="http://schemas.microsoft.com/office/powerpoint/2010/main" val="4093438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95B6548-80FA-4D56-B2F6-8744BE1EBE35}" type="slidenum">
              <a:rPr lang="en-GB" sz="1200" smtClean="0">
                <a:solidFill>
                  <a:schemeClr val="tx1"/>
                </a:solidFill>
              </a:rPr>
              <a:pPr eaLnBrk="1" hangingPunct="1"/>
              <a:t>77</a:t>
            </a:fld>
            <a:endParaRPr lang="en-GB" sz="1200" smtClean="0">
              <a:solidFill>
                <a:schemeClr val="tx1"/>
              </a:solidFill>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CEE1919-0479-421E-9D65-0165C460B4CD}" type="slidenum">
              <a:rPr lang="en-GB" sz="1200" smtClean="0">
                <a:solidFill>
                  <a:schemeClr val="tx1"/>
                </a:solidFill>
              </a:rPr>
              <a:pPr eaLnBrk="1" hangingPunct="1"/>
              <a:t>78</a:t>
            </a:fld>
            <a:endParaRPr lang="en-GB" sz="1200" smtClean="0">
              <a:solidFill>
                <a:schemeClr val="tx1"/>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smtClean="0"/>
              <a:t>ISI (Inst. of </a:t>
            </a:r>
            <a:r>
              <a:rPr lang="en-GB" dirty="0" err="1" smtClean="0"/>
              <a:t>Scient</a:t>
            </a:r>
            <a:r>
              <a:rPr lang="en-GB" dirty="0" smtClean="0"/>
              <a:t>. Information) a private company sets up the ranking of journals based on impact factors. Did not include references to A&amp;A or </a:t>
            </a:r>
            <a:r>
              <a:rPr lang="en-GB" dirty="0" err="1" smtClean="0"/>
              <a:t>ApJ</a:t>
            </a:r>
            <a:r>
              <a:rPr lang="en-GB" dirty="0" smtClean="0"/>
              <a:t> into their list, since they judged these abbreviations to be too short and not unique..... Error roughly a factor of 2!</a:t>
            </a:r>
          </a:p>
          <a:p>
            <a:pPr eaLnBrk="1" hangingPunct="1"/>
            <a:r>
              <a:rPr lang="en-GB" dirty="0" smtClean="0"/>
              <a:t>Impact factors of Nature and Science so high (30) in particular due to many biological and medical papers therein.</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CCEE1919-0479-421E-9D65-0165C460B4CD}" type="slidenum">
              <a:rPr lang="en-GB" sz="1200" smtClean="0">
                <a:solidFill>
                  <a:schemeClr val="tx1"/>
                </a:solidFill>
              </a:rPr>
              <a:pPr eaLnBrk="1" hangingPunct="1"/>
              <a:t>79</a:t>
            </a:fld>
            <a:endParaRPr lang="en-GB" sz="1200" smtClean="0">
              <a:solidFill>
                <a:schemeClr val="tx1"/>
              </a:solidFill>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ISI (Inst. of Scient. Information) a private company sets up the ranking of journals based on impact factors. Did not include references to A&amp;A or ApJ into their list, since they judged these abbreviations to be too short and not unique..... Error roughly a factor of 2!</a:t>
            </a:r>
          </a:p>
          <a:p>
            <a:pPr eaLnBrk="1" hangingPunct="1"/>
            <a:r>
              <a:rPr lang="en-GB" smtClean="0"/>
              <a:t>Impact factors of Nature and Science so high (30) in particular due to many biological and medical papers therein.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FCEFE47E-4223-48F0-9D5F-A50FD0E4F6F3}" type="slidenum">
              <a:rPr lang="en-GB" sz="1200" smtClean="0">
                <a:solidFill>
                  <a:srgbClr val="000000"/>
                </a:solidFill>
              </a:rPr>
              <a:pPr eaLnBrk="1" hangingPunct="1"/>
              <a:t>10</a:t>
            </a:fld>
            <a:endParaRPr lang="en-GB" sz="1200" smtClean="0">
              <a:solidFill>
                <a:srgbClr val="000000"/>
              </a:solidFill>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b="1" dirty="0" smtClean="0">
                <a:solidFill>
                  <a:srgbClr val="C00000"/>
                </a:solidFill>
              </a:rPr>
              <a:t>Riccardo </a:t>
            </a:r>
            <a:r>
              <a:rPr lang="en-US" sz="1800" b="1" dirty="0" err="1" smtClean="0">
                <a:solidFill>
                  <a:srgbClr val="C00000"/>
                </a:solidFill>
              </a:rPr>
              <a:t>Giacconi</a:t>
            </a:r>
            <a:r>
              <a:rPr lang="en-US" sz="1800" b="1" baseline="0" dirty="0" smtClean="0">
                <a:solidFill>
                  <a:srgbClr val="C00000"/>
                </a:solidFill>
              </a:rPr>
              <a:t> </a:t>
            </a:r>
            <a:r>
              <a:rPr lang="en-US" sz="1800" baseline="0" dirty="0" smtClean="0"/>
              <a:t>used to say in a broad Italian accent: “we all speak the language of science, broken English”</a:t>
            </a:r>
            <a:endParaRPr lang="en-US" sz="18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7E721F3F-64C2-49A9-918E-C800E577BB37}" type="slidenum">
              <a:rPr lang="en-GB" sz="1200" smtClean="0">
                <a:solidFill>
                  <a:schemeClr val="tx1"/>
                </a:solidFill>
              </a:rPr>
              <a:pPr eaLnBrk="1" hangingPunct="1"/>
              <a:t>84</a:t>
            </a:fld>
            <a:endParaRPr lang="en-GB" sz="1200" smtClean="0">
              <a:solidFill>
                <a:schemeClr val="tx1"/>
              </a:solidFill>
            </a:endParaRPr>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7BFAA2CF-11EB-42E9-BD09-0BDD52A35FB0}" type="slidenum">
              <a:rPr lang="en-GB" sz="1200" smtClean="0">
                <a:solidFill>
                  <a:schemeClr val="tx1"/>
                </a:solidFill>
              </a:rPr>
              <a:pPr eaLnBrk="1" hangingPunct="1"/>
              <a:t>86</a:t>
            </a:fld>
            <a:endParaRPr lang="en-GB" sz="1200" smtClean="0">
              <a:solidFill>
                <a:schemeClr val="tx1"/>
              </a:solidFill>
            </a:endParaRPr>
          </a:p>
        </p:txBody>
      </p:sp>
      <p:sp>
        <p:nvSpPr>
          <p:cNvPr id="263171" name="Rectangle 2"/>
          <p:cNvSpPr>
            <a:spLocks noGrp="1" noRot="1" noChangeAspect="1" noChangeArrowheads="1" noTextEdit="1"/>
          </p:cNvSpPr>
          <p:nvPr>
            <p:ph type="sldImg"/>
          </p:nvPr>
        </p:nvSpPr>
        <p:spPr>
          <a:ln/>
        </p:spPr>
      </p:sp>
      <p:sp>
        <p:nvSpPr>
          <p:cNvPr id="263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4FB41D2E-5EC0-4127-B3F5-4F7A05C5CEA7}" type="slidenum">
              <a:rPr lang="en-GB" sz="1200" smtClean="0">
                <a:solidFill>
                  <a:schemeClr val="tx1"/>
                </a:solidFill>
              </a:rPr>
              <a:pPr eaLnBrk="1" hangingPunct="1"/>
              <a:t>87</a:t>
            </a:fld>
            <a:endParaRPr lang="en-GB" sz="1200" smtClean="0">
              <a:solidFill>
                <a:schemeClr val="tx1"/>
              </a:solidFill>
            </a:endParaRPr>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Parker submitted paper to ApJ, to Chandra who was editor at that time and also at Chicago. 1</a:t>
            </a:r>
            <a:r>
              <a:rPr lang="en-GB" baseline="30000" smtClean="0"/>
              <a:t>st</a:t>
            </a:r>
            <a:r>
              <a:rPr lang="en-GB" smtClean="0"/>
              <a:t> referee negative: must be an error, but can’t place finger on it. 2</a:t>
            </a:r>
            <a:r>
              <a:rPr lang="en-GB" baseline="30000" smtClean="0"/>
              <a:t>nd</a:t>
            </a:r>
            <a:r>
              <a:rPr lang="en-GB" smtClean="0"/>
              <a:t> referee equally so. Parker doesn’t find error despite repeated looking. Chandra decides to publish it although no referee ever agreed.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BD634237-DA3D-4CDE-B732-8367F64BEEDA}" type="slidenum">
              <a:rPr lang="en-GB" sz="1200" smtClean="0">
                <a:solidFill>
                  <a:schemeClr val="tx1"/>
                </a:solidFill>
              </a:rPr>
              <a:pPr eaLnBrk="1" hangingPunct="1"/>
              <a:t>92</a:t>
            </a:fld>
            <a:endParaRPr lang="en-GB" sz="1200" smtClean="0">
              <a:solidFill>
                <a:schemeClr val="tx1"/>
              </a:solidFill>
            </a:endParaRPr>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59EE3AE-D061-4414-888B-2379D7CC9E2E}" type="slidenum">
              <a:rPr lang="en-GB" sz="1200" smtClean="0">
                <a:solidFill>
                  <a:schemeClr val="tx1"/>
                </a:solidFill>
              </a:rPr>
              <a:pPr eaLnBrk="1" hangingPunct="1"/>
              <a:t>93</a:t>
            </a:fld>
            <a:endParaRPr lang="en-GB" sz="1200" smtClean="0">
              <a:solidFill>
                <a:schemeClr val="tx1"/>
              </a:solidFill>
            </a:endParaRPr>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842EA3B3-27C4-48CE-9B77-7B035C977252}" type="slidenum">
              <a:rPr lang="en-GB" sz="1200" smtClean="0">
                <a:solidFill>
                  <a:schemeClr val="tx1"/>
                </a:solidFill>
              </a:rPr>
              <a:pPr eaLnBrk="1" hangingPunct="1"/>
              <a:t>94</a:t>
            </a:fld>
            <a:endParaRPr lang="en-GB" sz="1200" smtClean="0">
              <a:solidFill>
                <a:schemeClr val="tx1"/>
              </a:solidFill>
            </a:endParaRPr>
          </a:p>
        </p:txBody>
      </p:sp>
      <p:sp>
        <p:nvSpPr>
          <p:cNvPr id="268291" name="Rectangle 2"/>
          <p:cNvSpPr>
            <a:spLocks noGrp="1" noRot="1" noChangeAspect="1" noChangeArrowheads="1" noTextEdit="1"/>
          </p:cNvSpPr>
          <p:nvPr>
            <p:ph type="sldImg"/>
          </p:nvPr>
        </p:nvSpPr>
        <p:spPr>
          <a:ln/>
        </p:spPr>
      </p:sp>
      <p:sp>
        <p:nvSpPr>
          <p:cNvPr id="268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5986B2E9-04E9-4D98-A169-21FCA163F18E}" type="slidenum">
              <a:rPr lang="en-GB" sz="1200" smtClean="0">
                <a:solidFill>
                  <a:schemeClr val="tx1"/>
                </a:solidFill>
              </a:rPr>
              <a:pPr eaLnBrk="1" hangingPunct="1"/>
              <a:t>96</a:t>
            </a:fld>
            <a:endParaRPr lang="en-GB" sz="1200" smtClean="0">
              <a:solidFill>
                <a:schemeClr val="tx1"/>
              </a:solidFill>
            </a:endParaRPr>
          </a:p>
        </p:txBody>
      </p:sp>
      <p:sp>
        <p:nvSpPr>
          <p:cNvPr id="269315" name="Rectangle 2"/>
          <p:cNvSpPr>
            <a:spLocks noGrp="1" noRot="1" noChangeAspect="1" noChangeArrowheads="1" noTextEdit="1"/>
          </p:cNvSpPr>
          <p:nvPr>
            <p:ph type="sldImg"/>
          </p:nvPr>
        </p:nvSpPr>
        <p:spPr>
          <a:ln/>
        </p:spPr>
      </p:sp>
      <p:sp>
        <p:nvSpPr>
          <p:cNvPr id="269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1AFCC1F9-3E85-4677-9535-23C525FF672F}" type="slidenum">
              <a:rPr lang="en-GB" sz="1200" smtClean="0">
                <a:solidFill>
                  <a:schemeClr val="tx1"/>
                </a:solidFill>
              </a:rPr>
              <a:pPr eaLnBrk="1" hangingPunct="1"/>
              <a:t>99</a:t>
            </a:fld>
            <a:endParaRPr lang="en-GB" sz="1200" smtClean="0">
              <a:solidFill>
                <a:schemeClr val="tx1"/>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AFCC1F9-3E85-4677-9535-23C525FF672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9577048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8AB5DCF-FBB3-4CE8-88F3-8215FEBB88F8}"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GB" sz="1200" b="0" i="0" u="none" strike="noStrike" kern="1200" cap="none" spc="0" normalizeH="0" baseline="0" noProof="0" smtClean="0">
              <a:ln>
                <a:noFill/>
              </a:ln>
              <a:solidFill>
                <a:srgbClr val="000000"/>
              </a:solidFill>
              <a:effectLst/>
              <a:uLnTx/>
              <a:uFillTx/>
              <a:latin typeface="Arial" charset="0"/>
              <a:ea typeface="+mn-ea"/>
              <a:cs typeface="+mn-cs"/>
            </a:endParaRPr>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06104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08174942-FA42-4EB4-AA7A-08EEFEFDBC32}" type="slidenum">
              <a:rPr lang="en-GB" sz="1200" smtClean="0">
                <a:solidFill>
                  <a:schemeClr val="tx1"/>
                </a:solidFill>
              </a:rPr>
              <a:pPr eaLnBrk="1" hangingPunct="1"/>
              <a:t>11</a:t>
            </a:fld>
            <a:endParaRPr lang="en-GB" sz="1200" smtClean="0">
              <a:solidFill>
                <a:schemeClr val="tx1"/>
              </a:solidFill>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6F234927-F4EB-4DD4-9F58-3E6928EFA970}" type="slidenum">
              <a:rPr lang="en-GB" sz="1200" smtClean="0">
                <a:solidFill>
                  <a:schemeClr val="tx1"/>
                </a:solidFill>
              </a:rPr>
              <a:pPr eaLnBrk="1" hangingPunct="1"/>
              <a:t>12</a:t>
            </a:fld>
            <a:endParaRPr lang="en-GB" sz="1200" smtClean="0">
              <a:solidFill>
                <a:schemeClr val="tx1"/>
              </a:solidFill>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fld id="{DDB1176D-47E7-4719-A2FB-25EDF24C2821}" type="slidenum">
              <a:rPr lang="en-GB" sz="1200" smtClean="0">
                <a:solidFill>
                  <a:schemeClr val="tx1"/>
                </a:solidFill>
              </a:rPr>
              <a:pPr eaLnBrk="1" hangingPunct="1"/>
              <a:t>13</a:t>
            </a:fld>
            <a:endParaRPr lang="en-GB" sz="1200" smtClean="0">
              <a:solidFill>
                <a:schemeClr val="tx1"/>
              </a:solidFill>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41438"/>
            <a:ext cx="7772400" cy="2259012"/>
          </a:xfrm>
        </p:spPr>
        <p:txBody>
          <a:bodyPr/>
          <a:lstStyle>
            <a:lvl1pPr>
              <a:defRPr sz="5400"/>
            </a:lvl1pPr>
          </a:lstStyle>
          <a:p>
            <a:r>
              <a:rPr lang="en-GB"/>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b="1">
                <a:solidFill>
                  <a:srgbClr val="99FF33"/>
                </a:solidFill>
              </a:defRPr>
            </a:lvl1pPr>
          </a:lstStyle>
          <a:p>
            <a:r>
              <a:rPr lang="en-GB"/>
              <a:t>Click to edit Master subtitle style</a:t>
            </a:r>
          </a:p>
        </p:txBody>
      </p:sp>
    </p:spTree>
    <p:extLst>
      <p:ext uri="{BB962C8B-B14F-4D97-AF65-F5344CB8AC3E}">
        <p14:creationId xmlns:p14="http://schemas.microsoft.com/office/powerpoint/2010/main" val="394265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991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98438"/>
            <a:ext cx="2195513" cy="6470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98438"/>
            <a:ext cx="6437312" cy="6470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222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8750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1373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9388" y="1484313"/>
            <a:ext cx="4316412"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4313"/>
            <a:ext cx="4316413" cy="5184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145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8985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79159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594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7786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409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00"/>
            </a:gs>
            <a:gs pos="100000">
              <a:srgbClr val="6666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984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79388" y="1484313"/>
            <a:ext cx="8785225" cy="5184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 First level</a:t>
            </a:r>
          </a:p>
          <a:p>
            <a:pPr lvl="1"/>
            <a:r>
              <a:rPr lang="en-GB" smtClean="0"/>
              <a:t> Second level</a:t>
            </a:r>
          </a:p>
          <a:p>
            <a:pPr lvl="2"/>
            <a:r>
              <a:rPr lang="en-GB" smtClean="0"/>
              <a:t> Third level</a:t>
            </a:r>
          </a:p>
          <a:p>
            <a:pPr lvl="3"/>
            <a:r>
              <a:rPr lang="en-GB" smtClean="0"/>
              <a:t> Fourth level</a:t>
            </a:r>
          </a:p>
          <a:p>
            <a:pPr lvl="4"/>
            <a:r>
              <a:rPr lang="en-GB" smtClean="0"/>
              <a:t> 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Arial" charset="0"/>
        </a:defRPr>
      </a:lvl2pPr>
      <a:lvl3pPr algn="ctr" rtl="0" eaLnBrk="0" fontAlgn="base" hangingPunct="0">
        <a:spcBef>
          <a:spcPct val="0"/>
        </a:spcBef>
        <a:spcAft>
          <a:spcPct val="0"/>
        </a:spcAft>
        <a:defRPr sz="4400" b="1">
          <a:solidFill>
            <a:srgbClr val="FFFF00"/>
          </a:solidFill>
          <a:latin typeface="Arial" charset="0"/>
        </a:defRPr>
      </a:lvl3pPr>
      <a:lvl4pPr algn="ctr" rtl="0" eaLnBrk="0" fontAlgn="base" hangingPunct="0">
        <a:spcBef>
          <a:spcPct val="0"/>
        </a:spcBef>
        <a:spcAft>
          <a:spcPct val="0"/>
        </a:spcAft>
        <a:defRPr sz="4400" b="1">
          <a:solidFill>
            <a:srgbClr val="FFFF00"/>
          </a:solidFill>
          <a:latin typeface="Arial" charset="0"/>
        </a:defRPr>
      </a:lvl4pPr>
      <a:lvl5pPr algn="ctr" rtl="0" eaLnBrk="0" fontAlgn="base" hangingPunct="0">
        <a:spcBef>
          <a:spcPct val="0"/>
        </a:spcBef>
        <a:spcAft>
          <a:spcPct val="0"/>
        </a:spcAft>
        <a:defRPr sz="4400" b="1">
          <a:solidFill>
            <a:srgbClr val="FFFF00"/>
          </a:solidFill>
          <a:latin typeface="Arial" charset="0"/>
        </a:defRPr>
      </a:lvl5pPr>
      <a:lvl6pPr marL="457200" algn="ctr" rtl="0" fontAlgn="base">
        <a:spcBef>
          <a:spcPct val="0"/>
        </a:spcBef>
        <a:spcAft>
          <a:spcPct val="0"/>
        </a:spcAft>
        <a:defRPr sz="4400" b="1">
          <a:solidFill>
            <a:srgbClr val="FFFF00"/>
          </a:solidFill>
          <a:latin typeface="Arial" charset="0"/>
        </a:defRPr>
      </a:lvl6pPr>
      <a:lvl7pPr marL="914400" algn="ctr" rtl="0" fontAlgn="base">
        <a:spcBef>
          <a:spcPct val="0"/>
        </a:spcBef>
        <a:spcAft>
          <a:spcPct val="0"/>
        </a:spcAft>
        <a:defRPr sz="4400" b="1">
          <a:solidFill>
            <a:srgbClr val="FFFF00"/>
          </a:solidFill>
          <a:latin typeface="Arial" charset="0"/>
        </a:defRPr>
      </a:lvl7pPr>
      <a:lvl8pPr marL="1371600" algn="ctr" rtl="0" fontAlgn="base">
        <a:spcBef>
          <a:spcPct val="0"/>
        </a:spcBef>
        <a:spcAft>
          <a:spcPct val="0"/>
        </a:spcAft>
        <a:defRPr sz="4400" b="1">
          <a:solidFill>
            <a:srgbClr val="FFFF00"/>
          </a:solidFill>
          <a:latin typeface="Arial" charset="0"/>
        </a:defRPr>
      </a:lvl8pPr>
      <a:lvl9pPr marL="1828800" algn="ctr" rtl="0" fontAlgn="base">
        <a:spcBef>
          <a:spcPct val="0"/>
        </a:spcBef>
        <a:spcAft>
          <a:spcPct val="0"/>
        </a:spcAft>
        <a:defRPr sz="4400" b="1">
          <a:solidFill>
            <a:srgbClr val="FFFF00"/>
          </a:solidFill>
          <a:latin typeface="Arial" charset="0"/>
        </a:defRPr>
      </a:lvl9pPr>
    </p:titleStyle>
    <p:bodyStyle>
      <a:lvl1pPr marL="342900" indent="-342900" algn="l" rtl="0" eaLnBrk="0" fontAlgn="base" hangingPunct="0">
        <a:spcBef>
          <a:spcPct val="20000"/>
        </a:spcBef>
        <a:spcAft>
          <a:spcPct val="0"/>
        </a:spcAft>
        <a:buClr>
          <a:srgbClr val="FF3300"/>
        </a:buClr>
        <a:buSzPct val="80000"/>
        <a:buFont typeface="Wingding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99FF33"/>
        </a:buClr>
        <a:buSzPct val="80000"/>
        <a:buFont typeface="Wingding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80000"/>
        <a:buFont typeface="Wingding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530028"/>
            <a:ext cx="7772400" cy="2259012"/>
          </a:xfrm>
        </p:spPr>
        <p:txBody>
          <a:bodyPr/>
          <a:lstStyle/>
          <a:p>
            <a:pPr eaLnBrk="1" hangingPunct="1"/>
            <a:r>
              <a:rPr lang="en-GB" sz="6000" dirty="0" smtClean="0">
                <a:solidFill>
                  <a:srgbClr val="FF6600"/>
                </a:solidFill>
              </a:rPr>
              <a:t>How to Write a Scientific Paper</a:t>
            </a:r>
          </a:p>
        </p:txBody>
      </p:sp>
      <p:sp>
        <p:nvSpPr>
          <p:cNvPr id="2051" name="Rectangle 3"/>
          <p:cNvSpPr>
            <a:spLocks noGrp="1" noChangeArrowheads="1"/>
          </p:cNvSpPr>
          <p:nvPr>
            <p:ph type="subTitle" idx="1"/>
          </p:nvPr>
        </p:nvSpPr>
        <p:spPr>
          <a:xfrm>
            <a:off x="323528" y="4149724"/>
            <a:ext cx="8424936" cy="1655763"/>
          </a:xfrm>
        </p:spPr>
        <p:txBody>
          <a:bodyPr/>
          <a:lstStyle/>
          <a:p>
            <a:pPr eaLnBrk="1" hangingPunct="1">
              <a:defRPr/>
            </a:pPr>
            <a:r>
              <a:rPr lang="en-GB" dirty="0" smtClean="0"/>
              <a:t>Sami K. Solanki</a:t>
            </a:r>
          </a:p>
          <a:p>
            <a:pPr eaLnBrk="1" hangingPunct="1">
              <a:spcBef>
                <a:spcPts val="1800"/>
              </a:spcBef>
              <a:defRPr/>
            </a:pPr>
            <a:endParaRPr lang="en-GB" dirty="0"/>
          </a:p>
          <a:p>
            <a:pPr eaLnBrk="1" hangingPunct="1">
              <a:defRPr/>
            </a:pPr>
            <a:r>
              <a:rPr lang="en-GB" sz="2800" dirty="0" smtClean="0">
                <a:solidFill>
                  <a:srgbClr val="FFC000"/>
                </a:solidFill>
              </a:rPr>
              <a:t>Max Planck Institute for Solar </a:t>
            </a:r>
            <a:r>
              <a:rPr lang="en-GB" sz="2800" smtClean="0">
                <a:solidFill>
                  <a:srgbClr val="FFC000"/>
                </a:solidFill>
              </a:rPr>
              <a:t>System Research</a:t>
            </a:r>
            <a:endParaRPr lang="en-GB" sz="2800" dirty="0" smtClean="0">
              <a:solidFill>
                <a:srgbClr val="FFC000"/>
              </a:solidFill>
            </a:endParaRPr>
          </a:p>
        </p:txBody>
      </p:sp>
      <p:pic>
        <p:nvPicPr>
          <p:cNvPr id="2053" name="Picture 5" descr="MPS_animated_log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13" y="3861048"/>
            <a:ext cx="2951311" cy="119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Minerva_MPG_high_contra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089" y="3717032"/>
            <a:ext cx="16033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logo_gelb_tran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203200"/>
            <a:ext cx="2051050" cy="149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descr="research_school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750" y="125413"/>
            <a:ext cx="20367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3650" name="Picture 2" descr="http://www.solar-system-school.de/pictures/SSS_col_tra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840" y="332656"/>
            <a:ext cx="2880320" cy="1118377"/>
          </a:xfrm>
          <a:prstGeom prst="rect">
            <a:avLst/>
          </a:prstGeom>
          <a:solidFill>
            <a:schemeClr val="bg1"/>
          </a:solid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98438"/>
            <a:ext cx="8229600" cy="926306"/>
          </a:xfrm>
        </p:spPr>
        <p:txBody>
          <a:bodyPr/>
          <a:lstStyle/>
          <a:p>
            <a:pPr eaLnBrk="1" hangingPunct="1"/>
            <a:r>
              <a:rPr lang="en-GB" sz="3600" dirty="0" smtClean="0"/>
              <a:t>Before starting to write: read</a:t>
            </a:r>
          </a:p>
        </p:txBody>
      </p:sp>
      <p:sp>
        <p:nvSpPr>
          <p:cNvPr id="82947" name="Rectangle 3"/>
          <p:cNvSpPr>
            <a:spLocks noGrp="1" noChangeArrowheads="1"/>
          </p:cNvSpPr>
          <p:nvPr>
            <p:ph type="body" idx="1"/>
          </p:nvPr>
        </p:nvSpPr>
        <p:spPr>
          <a:xfrm>
            <a:off x="179388" y="1412875"/>
            <a:ext cx="8785225" cy="5256213"/>
          </a:xfrm>
        </p:spPr>
        <p:txBody>
          <a:bodyPr/>
          <a:lstStyle/>
          <a:p>
            <a:pPr eaLnBrk="1" hangingPunct="1">
              <a:spcBef>
                <a:spcPct val="55000"/>
              </a:spcBef>
              <a:defRPr/>
            </a:pPr>
            <a:r>
              <a:rPr lang="en-GB" sz="2400" dirty="0" smtClean="0">
                <a:solidFill>
                  <a:srgbClr val="99FF33"/>
                </a:solidFill>
              </a:rPr>
              <a:t>Read the literature! </a:t>
            </a:r>
            <a:endParaRPr lang="en-GB" sz="2400" dirty="0" smtClean="0"/>
          </a:p>
          <a:p>
            <a:pPr marL="457200" indent="-457200" eaLnBrk="1" hangingPunct="1">
              <a:spcBef>
                <a:spcPct val="55000"/>
              </a:spcBef>
              <a:buSzPct val="100000"/>
              <a:buFont typeface="+mj-lt"/>
              <a:buAutoNum type="arabicPeriod" startAt="2"/>
              <a:defRPr/>
            </a:pPr>
            <a:r>
              <a:rPr lang="en-GB" sz="2400" dirty="0" smtClean="0"/>
              <a:t>To learn how to write scientific texts</a:t>
            </a:r>
          </a:p>
          <a:p>
            <a:pPr lvl="1" eaLnBrk="1" hangingPunct="1">
              <a:spcBef>
                <a:spcPct val="55000"/>
              </a:spcBef>
              <a:defRPr/>
            </a:pPr>
            <a:r>
              <a:rPr lang="en-GB" sz="2100" dirty="0" smtClean="0"/>
              <a:t>You will find out how professional scientists write. Learn from their style and language (the language of science is not the same as everyday language) </a:t>
            </a:r>
          </a:p>
          <a:p>
            <a:pPr lvl="1" eaLnBrk="1" hangingPunct="1">
              <a:spcBef>
                <a:spcPct val="55000"/>
              </a:spcBef>
              <a:defRPr/>
            </a:pPr>
            <a:r>
              <a:rPr lang="en-GB" sz="2100" dirty="0" smtClean="0"/>
              <a:t>Best for this purpose is to choose papers by experienced native English speakers. Ask your supervisor to give you papers by a colleague who writes particularly clearly</a:t>
            </a:r>
          </a:p>
        </p:txBody>
      </p:sp>
    </p:spTree>
    <p:extLst>
      <p:ext uri="{BB962C8B-B14F-4D97-AF65-F5344CB8AC3E}">
        <p14:creationId xmlns:p14="http://schemas.microsoft.com/office/powerpoint/2010/main" val="418014753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98438"/>
            <a:ext cx="8229600" cy="782290"/>
          </a:xfrm>
        </p:spPr>
        <p:txBody>
          <a:bodyPr/>
          <a:lstStyle/>
          <a:p>
            <a:pPr eaLnBrk="1" hangingPunct="1"/>
            <a:r>
              <a:rPr lang="en-GB" sz="3600" dirty="0" smtClean="0"/>
              <a:t>Ph.D. Theses</a:t>
            </a:r>
          </a:p>
        </p:txBody>
      </p:sp>
      <p:sp>
        <p:nvSpPr>
          <p:cNvPr id="98307" name="Rectangle 3"/>
          <p:cNvSpPr>
            <a:spLocks noGrp="1" noChangeArrowheads="1"/>
          </p:cNvSpPr>
          <p:nvPr>
            <p:ph type="body" idx="1"/>
          </p:nvPr>
        </p:nvSpPr>
        <p:spPr>
          <a:xfrm>
            <a:off x="179388" y="1196553"/>
            <a:ext cx="8785225" cy="5472807"/>
          </a:xfrm>
        </p:spPr>
        <p:txBody>
          <a:bodyPr/>
          <a:lstStyle/>
          <a:p>
            <a:pPr eaLnBrk="1" hangingPunct="1">
              <a:spcBef>
                <a:spcPct val="55000"/>
              </a:spcBef>
              <a:defRPr/>
            </a:pPr>
            <a:r>
              <a:rPr lang="en-GB" sz="2200" dirty="0" smtClean="0"/>
              <a:t>In the IMPRS we expect each Ph.D. thesis to contain the material of multiple research papers</a:t>
            </a:r>
          </a:p>
          <a:p>
            <a:pPr eaLnBrk="1" hangingPunct="1">
              <a:spcBef>
                <a:spcPct val="55000"/>
              </a:spcBef>
              <a:defRPr/>
            </a:pPr>
            <a:r>
              <a:rPr lang="en-GB" sz="2200" dirty="0" smtClean="0"/>
              <a:t>Remember that your thesis will be carefully read by multiple people and you will be questioned about it </a:t>
            </a:r>
            <a:r>
              <a:rPr lang="en-GB" sz="2200" dirty="0" smtClean="0">
                <a:sym typeface="Wingdings" pitchFamily="2" charset="2"/>
              </a:rPr>
              <a:t> Don’t take writing your thesis too lightly  </a:t>
            </a:r>
            <a:r>
              <a:rPr lang="en-GB" sz="2200" b="1" dirty="0" smtClean="0">
                <a:solidFill>
                  <a:srgbClr val="00FFFF"/>
                </a:solidFill>
                <a:sym typeface="Wingdings" pitchFamily="2" charset="2"/>
              </a:rPr>
              <a:t>Reserve enough time for writing !!!</a:t>
            </a:r>
          </a:p>
          <a:p>
            <a:pPr eaLnBrk="1" hangingPunct="1">
              <a:spcBef>
                <a:spcPct val="55000"/>
              </a:spcBef>
              <a:defRPr/>
            </a:pPr>
            <a:r>
              <a:rPr lang="en-GB" sz="2200" dirty="0" smtClean="0">
                <a:sym typeface="Wingdings" pitchFamily="2" charset="2"/>
              </a:rPr>
              <a:t>Your marks can depend on how carefully you copy-edited your thesis (I know of outstanding students who missed getting a Summa for this very reason…)</a:t>
            </a:r>
          </a:p>
          <a:p>
            <a:pPr eaLnBrk="1" hangingPunct="1">
              <a:spcBef>
                <a:spcPct val="55000"/>
              </a:spcBef>
              <a:defRPr/>
            </a:pPr>
            <a:r>
              <a:rPr lang="en-GB" sz="2200" dirty="0" smtClean="0"/>
              <a:t>A thesis MUST satisfy the requirements of the university! Otherwise it might be rejected</a:t>
            </a:r>
          </a:p>
          <a:p>
            <a:pPr eaLnBrk="1" hangingPunct="1">
              <a:spcBef>
                <a:spcPct val="55000"/>
              </a:spcBef>
              <a:defRPr/>
            </a:pPr>
            <a:r>
              <a:rPr lang="en-GB" sz="2200" dirty="0" smtClean="0"/>
              <a:t>However, very few theses are read as often as research papers once the student has got his/her doctorate (although they are often given to new students starting on a subject as an introduction) </a:t>
            </a:r>
            <a:r>
              <a:rPr lang="en-GB" sz="2200" dirty="0" smtClean="0">
                <a:sym typeface="Wingdings" pitchFamily="2" charset="2"/>
              </a:rPr>
              <a:t> A</a:t>
            </a:r>
            <a:r>
              <a:rPr lang="en-GB" sz="2200" dirty="0" smtClean="0"/>
              <a:t>void unnecessary perfectionism</a:t>
            </a:r>
          </a:p>
        </p:txBody>
      </p:sp>
      <p:sp>
        <p:nvSpPr>
          <p:cNvPr id="2" name="TextBox 1"/>
          <p:cNvSpPr txBox="1"/>
          <p:nvPr/>
        </p:nvSpPr>
        <p:spPr>
          <a:xfrm rot="20606384">
            <a:off x="440416" y="2985967"/>
            <a:ext cx="8208912" cy="1384995"/>
          </a:xfrm>
          <a:prstGeom prst="rect">
            <a:avLst/>
          </a:prstGeom>
          <a:solidFill>
            <a:srgbClr val="E8C956"/>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801E16"/>
                </a:solidFill>
                <a:effectLst>
                  <a:outerShdw blurRad="38100" dist="38100" dir="2700000" algn="tl">
                    <a:srgbClr val="000000">
                      <a:alpha val="43137"/>
                    </a:srgbClr>
                  </a:outerShdw>
                </a:effectLst>
                <a:uLnTx/>
                <a:uFillTx/>
                <a:latin typeface="Arial" charset="0"/>
                <a:ea typeface="+mn-ea"/>
                <a:cs typeface="+mn-cs"/>
              </a:rPr>
              <a:t>Look at other recent PhD theses awarded at same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smtClean="0">
                <a:ln>
                  <a:noFill/>
                </a:ln>
                <a:solidFill>
                  <a:srgbClr val="801E16"/>
                </a:solidFill>
                <a:effectLst>
                  <a:outerShdw blurRad="38100" dist="38100" dir="2700000" algn="tl">
                    <a:srgbClr val="000000">
                      <a:alpha val="43137"/>
                    </a:srgbClr>
                  </a:outerShdw>
                </a:effectLst>
                <a:uLnTx/>
                <a:uFillTx/>
                <a:latin typeface="Arial" charset="0"/>
                <a:ea typeface="+mn-ea"/>
                <a:cs typeface="+mn-cs"/>
              </a:rPr>
              <a:t>university in same field + talk with your supervisors, both at MPS and at university</a:t>
            </a:r>
          </a:p>
        </p:txBody>
      </p:sp>
    </p:spTree>
    <p:extLst>
      <p:ext uri="{BB962C8B-B14F-4D97-AF65-F5344CB8AC3E}">
        <p14:creationId xmlns:p14="http://schemas.microsoft.com/office/powerpoint/2010/main" val="14437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GB" sz="3600" dirty="0"/>
              <a:t>Ph.D. </a:t>
            </a:r>
            <a:r>
              <a:rPr lang="en-GB" sz="3600" dirty="0" smtClean="0"/>
              <a:t>Theses: </a:t>
            </a:r>
            <a:r>
              <a:rPr lang="en-US" sz="3600" dirty="0" smtClean="0"/>
              <a:t>Consistency</a:t>
            </a:r>
            <a:endParaRPr lang="en-US" dirty="0"/>
          </a:p>
        </p:txBody>
      </p:sp>
      <p:sp>
        <p:nvSpPr>
          <p:cNvPr id="3" name="Content Placeholder 2"/>
          <p:cNvSpPr>
            <a:spLocks noGrp="1"/>
          </p:cNvSpPr>
          <p:nvPr>
            <p:ph idx="1"/>
          </p:nvPr>
        </p:nvSpPr>
        <p:spPr>
          <a:xfrm>
            <a:off x="179388" y="1124745"/>
            <a:ext cx="8785225" cy="5544344"/>
          </a:xfrm>
        </p:spPr>
        <p:txBody>
          <a:bodyPr/>
          <a:lstStyle/>
          <a:p>
            <a:pPr>
              <a:lnSpc>
                <a:spcPct val="95000"/>
              </a:lnSpc>
              <a:spcBef>
                <a:spcPts val="1800"/>
              </a:spcBef>
            </a:pPr>
            <a:r>
              <a:rPr lang="en-US" sz="2400" dirty="0" smtClean="0"/>
              <a:t>A thesis is book-length and contains multiple chapters</a:t>
            </a:r>
          </a:p>
          <a:p>
            <a:pPr>
              <a:lnSpc>
                <a:spcPct val="95000"/>
              </a:lnSpc>
              <a:spcBef>
                <a:spcPts val="1800"/>
              </a:spcBef>
            </a:pPr>
            <a:r>
              <a:rPr lang="en-US" sz="2400" dirty="0" smtClean="0"/>
              <a:t>Often theses contain material from different papers (which may have been published in different journals), as well as  chapters written specifically for the thesis (at least introduction plus conclusions)</a:t>
            </a:r>
          </a:p>
          <a:p>
            <a:pPr>
              <a:lnSpc>
                <a:spcPct val="95000"/>
              </a:lnSpc>
              <a:spcBef>
                <a:spcPts val="1800"/>
              </a:spcBef>
            </a:pPr>
            <a:r>
              <a:rPr lang="en-US" sz="2400" dirty="0" smtClean="0"/>
              <a:t>When putting together the thesis from all these diverse sources it is important to make sure that they are all converted to a single style </a:t>
            </a:r>
          </a:p>
          <a:p>
            <a:pPr lvl="1">
              <a:lnSpc>
                <a:spcPct val="95000"/>
              </a:lnSpc>
              <a:spcBef>
                <a:spcPts val="1200"/>
              </a:spcBef>
            </a:pPr>
            <a:r>
              <a:rPr lang="en-US" sz="2000" dirty="0" smtClean="0"/>
              <a:t>E.g. : either all references give titles of cited papers </a:t>
            </a:r>
            <a:r>
              <a:rPr lang="en-US" sz="2000" dirty="0"/>
              <a:t>(</a:t>
            </a:r>
            <a:r>
              <a:rPr lang="en-US" sz="2000" dirty="0" smtClean="0"/>
              <a:t>capitalized or not), end page numbers etc., or none give them does</a:t>
            </a:r>
          </a:p>
          <a:p>
            <a:pPr>
              <a:lnSpc>
                <a:spcPct val="95000"/>
              </a:lnSpc>
              <a:spcBef>
                <a:spcPts val="1800"/>
              </a:spcBef>
              <a:buFont typeface="Wingdings"/>
              <a:buChar char="è"/>
            </a:pPr>
            <a:r>
              <a:rPr lang="en-US" sz="2400" dirty="0" smtClean="0"/>
              <a:t>The layout and style, abbreviations, style of references,  units etc. should be consistent throughout the thesis (unless it really is a compendium of publications)</a:t>
            </a:r>
          </a:p>
          <a:p>
            <a:pPr marL="0" indent="0">
              <a:lnSpc>
                <a:spcPct val="95000"/>
              </a:lnSpc>
              <a:buNone/>
            </a:pPr>
            <a:endParaRPr lang="en-US" sz="2400" dirty="0" smtClean="0"/>
          </a:p>
        </p:txBody>
      </p:sp>
    </p:spTree>
    <p:extLst>
      <p:ext uri="{BB962C8B-B14F-4D97-AF65-F5344CB8AC3E}">
        <p14:creationId xmlns:p14="http://schemas.microsoft.com/office/powerpoint/2010/main" val="264668898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198438"/>
            <a:ext cx="8229600" cy="782637"/>
          </a:xfrm>
        </p:spPr>
        <p:txBody>
          <a:bodyPr/>
          <a:lstStyle/>
          <a:p>
            <a:pPr eaLnBrk="1" hangingPunct="1"/>
            <a:r>
              <a:rPr lang="en-GB" sz="3600" dirty="0" smtClean="0"/>
              <a:t>Acknowledgements</a:t>
            </a:r>
            <a:endParaRPr lang="en-GB" sz="4000" dirty="0" smtClean="0"/>
          </a:p>
        </p:txBody>
      </p:sp>
      <p:sp>
        <p:nvSpPr>
          <p:cNvPr id="228355" name="Rectangle 3"/>
          <p:cNvSpPr>
            <a:spLocks noGrp="1" noChangeArrowheads="1"/>
          </p:cNvSpPr>
          <p:nvPr>
            <p:ph type="body" idx="1"/>
          </p:nvPr>
        </p:nvSpPr>
        <p:spPr>
          <a:xfrm>
            <a:off x="179388" y="1125538"/>
            <a:ext cx="8785225" cy="5543550"/>
          </a:xfrm>
        </p:spPr>
        <p:txBody>
          <a:bodyPr/>
          <a:lstStyle/>
          <a:p>
            <a:pPr eaLnBrk="1" hangingPunct="1">
              <a:spcBef>
                <a:spcPts val="2400"/>
              </a:spcBef>
              <a:defRPr/>
            </a:pPr>
            <a:r>
              <a:rPr lang="en-GB" sz="2200" dirty="0"/>
              <a:t>I am greatly </a:t>
            </a:r>
            <a:r>
              <a:rPr lang="en-GB" sz="2200" dirty="0" err="1"/>
              <a:t>indepted</a:t>
            </a:r>
            <a:r>
              <a:rPr lang="en-GB" sz="2200" dirty="0"/>
              <a:t> to the late </a:t>
            </a:r>
            <a:r>
              <a:rPr lang="en-GB" sz="2200" dirty="0">
                <a:solidFill>
                  <a:srgbClr val="99FF33"/>
                </a:solidFill>
              </a:rPr>
              <a:t>Dieter Schmitt </a:t>
            </a:r>
            <a:r>
              <a:rPr lang="en-GB" sz="2200" dirty="0"/>
              <a:t>for help with sources and with the slides describing figures and tables</a:t>
            </a:r>
          </a:p>
          <a:p>
            <a:pPr eaLnBrk="1" hangingPunct="1">
              <a:spcBef>
                <a:spcPts val="2400"/>
              </a:spcBef>
              <a:defRPr/>
            </a:pPr>
            <a:r>
              <a:rPr lang="en-GB" sz="2200" dirty="0">
                <a:solidFill>
                  <a:srgbClr val="99FF33"/>
                </a:solidFill>
              </a:rPr>
              <a:t>Robert Day’s book </a:t>
            </a:r>
            <a:r>
              <a:rPr lang="en-GB" sz="2200" dirty="0"/>
              <a:t>on “How to write and publish a scientific paper” is a rich source of material, both serious and not so serious. Many of the examples and some of the cartoons are borrowed from there</a:t>
            </a:r>
          </a:p>
          <a:p>
            <a:pPr eaLnBrk="1" hangingPunct="1">
              <a:spcBef>
                <a:spcPts val="2400"/>
              </a:spcBef>
              <a:defRPr/>
            </a:pPr>
            <a:r>
              <a:rPr lang="en-GB" sz="2200" dirty="0" smtClean="0"/>
              <a:t>The </a:t>
            </a:r>
            <a:r>
              <a:rPr lang="en-GB" sz="2200" dirty="0" smtClean="0">
                <a:solidFill>
                  <a:srgbClr val="99FF33"/>
                </a:solidFill>
              </a:rPr>
              <a:t>lecture notes of Daniel </a:t>
            </a:r>
            <a:r>
              <a:rPr lang="en-GB" sz="2200" dirty="0" err="1" smtClean="0">
                <a:solidFill>
                  <a:srgbClr val="99FF33"/>
                </a:solidFill>
              </a:rPr>
              <a:t>Stotz</a:t>
            </a:r>
            <a:r>
              <a:rPr lang="en-GB" sz="2200" dirty="0" smtClean="0">
                <a:solidFill>
                  <a:srgbClr val="99FF33"/>
                </a:solidFill>
              </a:rPr>
              <a:t> </a:t>
            </a:r>
            <a:r>
              <a:rPr lang="en-GB" sz="2200" dirty="0" smtClean="0"/>
              <a:t>on “Writing English for Science” </a:t>
            </a:r>
            <a:r>
              <a:rPr lang="en-GB" sz="2200" dirty="0">
                <a:solidFill>
                  <a:srgbClr val="FFFFFF"/>
                </a:solidFill>
              </a:rPr>
              <a:t>at ETHZ </a:t>
            </a:r>
            <a:r>
              <a:rPr lang="en-GB" sz="2200" dirty="0" smtClean="0"/>
              <a:t>was another great source of inspiration and material</a:t>
            </a:r>
          </a:p>
          <a:p>
            <a:pPr eaLnBrk="1" hangingPunct="1">
              <a:spcBef>
                <a:spcPts val="2400"/>
              </a:spcBef>
              <a:defRPr/>
            </a:pPr>
            <a:r>
              <a:rPr lang="en-GB" sz="2200" dirty="0" smtClean="0"/>
              <a:t>The article “This is not an article” by </a:t>
            </a:r>
            <a:r>
              <a:rPr lang="en-GB" sz="2200" dirty="0" err="1" smtClean="0">
                <a:solidFill>
                  <a:srgbClr val="99FF33"/>
                </a:solidFill>
              </a:rPr>
              <a:t>Carsten</a:t>
            </a:r>
            <a:r>
              <a:rPr lang="en-GB" sz="2200" dirty="0" smtClean="0">
                <a:solidFill>
                  <a:srgbClr val="99FF33"/>
                </a:solidFill>
              </a:rPr>
              <a:t> </a:t>
            </a:r>
            <a:r>
              <a:rPr lang="en-GB" sz="2200" dirty="0" err="1" smtClean="0">
                <a:solidFill>
                  <a:srgbClr val="99FF33"/>
                </a:solidFill>
              </a:rPr>
              <a:t>Sørensen</a:t>
            </a:r>
            <a:r>
              <a:rPr lang="en-GB" sz="2200" dirty="0" smtClean="0">
                <a:solidFill>
                  <a:srgbClr val="99FF33"/>
                </a:solidFill>
              </a:rPr>
              <a:t> </a:t>
            </a:r>
            <a:r>
              <a:rPr lang="en-GB" sz="2200" dirty="0" smtClean="0"/>
              <a:t>is witty and provided me with ideas and material</a:t>
            </a:r>
          </a:p>
          <a:p>
            <a:pPr eaLnBrk="1" hangingPunct="1">
              <a:spcBef>
                <a:spcPts val="2400"/>
              </a:spcBef>
              <a:defRPr/>
            </a:pPr>
            <a:r>
              <a:rPr lang="en-GB" sz="2200" dirty="0" smtClean="0"/>
              <a:t>The same is true for the extensive and well-written guide by an </a:t>
            </a:r>
            <a:r>
              <a:rPr lang="en-GB" sz="2200" dirty="0" smtClean="0">
                <a:solidFill>
                  <a:srgbClr val="99FF33"/>
                </a:solidFill>
              </a:rPr>
              <a:t>unnamed author (or authors) at Bates College </a:t>
            </a:r>
          </a:p>
        </p:txBody>
      </p:sp>
    </p:spTree>
    <p:extLst>
      <p:ext uri="{BB962C8B-B14F-4D97-AF65-F5344CB8AC3E}">
        <p14:creationId xmlns:p14="http://schemas.microsoft.com/office/powerpoint/2010/main" val="429314761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Acknowledgements</a:t>
            </a:r>
            <a:endParaRPr lang="en-US" sz="4000" dirty="0"/>
          </a:p>
        </p:txBody>
      </p:sp>
      <p:sp>
        <p:nvSpPr>
          <p:cNvPr id="3" name="Content Placeholder 2"/>
          <p:cNvSpPr>
            <a:spLocks noGrp="1"/>
          </p:cNvSpPr>
          <p:nvPr>
            <p:ph idx="1"/>
          </p:nvPr>
        </p:nvSpPr>
        <p:spPr/>
        <p:txBody>
          <a:bodyPr/>
          <a:lstStyle/>
          <a:p>
            <a:r>
              <a:rPr lang="en-GB" sz="2800" dirty="0" smtClean="0"/>
              <a:t>I am deeply indebted to </a:t>
            </a:r>
            <a:r>
              <a:rPr lang="en-GB" sz="2800" dirty="0"/>
              <a:t>all the </a:t>
            </a:r>
            <a:r>
              <a:rPr lang="en-GB" sz="2800" dirty="0">
                <a:solidFill>
                  <a:srgbClr val="99FF33"/>
                </a:solidFill>
              </a:rPr>
              <a:t>PhD students and post docs </a:t>
            </a:r>
            <a:r>
              <a:rPr lang="en-GB" sz="2800" dirty="0"/>
              <a:t>that I </a:t>
            </a:r>
            <a:r>
              <a:rPr lang="en-GB" sz="2800" dirty="0" smtClean="0"/>
              <a:t>had or have the </a:t>
            </a:r>
            <a:r>
              <a:rPr lang="en-GB" sz="2800" dirty="0"/>
              <a:t>pleasure of supervising, including the not always pleasurable task of correcting their papers. </a:t>
            </a:r>
            <a:r>
              <a:rPr lang="en-GB" sz="2800" dirty="0">
                <a:solidFill>
                  <a:srgbClr val="FFCC99"/>
                </a:solidFill>
              </a:rPr>
              <a:t>They provided the incentive to prepare and give these lectures</a:t>
            </a:r>
          </a:p>
          <a:p>
            <a:endParaRPr lang="en-US" dirty="0"/>
          </a:p>
        </p:txBody>
      </p:sp>
    </p:spTree>
    <p:extLst>
      <p:ext uri="{BB962C8B-B14F-4D97-AF65-F5344CB8AC3E}">
        <p14:creationId xmlns:p14="http://schemas.microsoft.com/office/powerpoint/2010/main" val="17245759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6040"/>
            <a:ext cx="8229600" cy="1143000"/>
          </a:xfrm>
        </p:spPr>
        <p:txBody>
          <a:bodyPr/>
          <a:lstStyle/>
          <a:p>
            <a:r>
              <a:rPr lang="en-US" dirty="0" smtClean="0"/>
              <a:t>Thank you for your attention</a:t>
            </a:r>
            <a:endParaRPr lang="en-US" dirty="0"/>
          </a:p>
        </p:txBody>
      </p:sp>
    </p:spTree>
    <p:extLst>
      <p:ext uri="{BB962C8B-B14F-4D97-AF65-F5344CB8AC3E}">
        <p14:creationId xmlns:p14="http://schemas.microsoft.com/office/powerpoint/2010/main" val="3081990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98438"/>
            <a:ext cx="8229600" cy="926306"/>
          </a:xfrm>
        </p:spPr>
        <p:txBody>
          <a:bodyPr/>
          <a:lstStyle/>
          <a:p>
            <a:pPr eaLnBrk="1" hangingPunct="1"/>
            <a:r>
              <a:rPr lang="en-GB" sz="3600" dirty="0" smtClean="0"/>
              <a:t>Before starting to write: Structure</a:t>
            </a:r>
          </a:p>
        </p:txBody>
      </p:sp>
      <p:sp>
        <p:nvSpPr>
          <p:cNvPr id="26627" name="Rectangle 3"/>
          <p:cNvSpPr>
            <a:spLocks noGrp="1" noChangeArrowheads="1"/>
          </p:cNvSpPr>
          <p:nvPr>
            <p:ph type="body" idx="1"/>
          </p:nvPr>
        </p:nvSpPr>
        <p:spPr>
          <a:xfrm>
            <a:off x="179388" y="1196752"/>
            <a:ext cx="8785225" cy="5400600"/>
          </a:xfrm>
        </p:spPr>
        <p:txBody>
          <a:bodyPr/>
          <a:lstStyle/>
          <a:p>
            <a:pPr eaLnBrk="1" hangingPunct="1">
              <a:lnSpc>
                <a:spcPct val="90000"/>
              </a:lnSpc>
              <a:spcBef>
                <a:spcPts val="600"/>
              </a:spcBef>
              <a:defRPr/>
            </a:pPr>
            <a:r>
              <a:rPr lang="en-GB" sz="2400" dirty="0" smtClean="0"/>
              <a:t>Put together the structure of the paper.</a:t>
            </a:r>
          </a:p>
          <a:p>
            <a:pPr eaLnBrk="1" hangingPunct="1">
              <a:lnSpc>
                <a:spcPct val="90000"/>
              </a:lnSpc>
              <a:spcBef>
                <a:spcPts val="1800"/>
              </a:spcBef>
              <a:defRPr/>
            </a:pPr>
            <a:r>
              <a:rPr lang="en-GB" sz="2400" dirty="0" smtClean="0"/>
              <a:t>A generic structure is:</a:t>
            </a:r>
          </a:p>
          <a:p>
            <a:pPr lvl="1" eaLnBrk="1" hangingPunct="1">
              <a:lnSpc>
                <a:spcPct val="90000"/>
              </a:lnSpc>
              <a:spcBef>
                <a:spcPts val="400"/>
              </a:spcBef>
              <a:defRPr/>
            </a:pPr>
            <a:r>
              <a:rPr lang="en-GB" sz="2000" dirty="0" smtClean="0"/>
              <a:t>Title, authors, affiliations, possibly key words, etc.</a:t>
            </a:r>
          </a:p>
          <a:p>
            <a:pPr lvl="1" eaLnBrk="1" hangingPunct="1">
              <a:lnSpc>
                <a:spcPct val="90000"/>
              </a:lnSpc>
              <a:spcBef>
                <a:spcPts val="400"/>
              </a:spcBef>
              <a:defRPr/>
            </a:pPr>
            <a:r>
              <a:rPr lang="en-GB" sz="2000" dirty="0" smtClean="0">
                <a:solidFill>
                  <a:srgbClr val="99FF33"/>
                </a:solidFill>
              </a:rPr>
              <a:t>A</a:t>
            </a:r>
            <a:r>
              <a:rPr lang="en-GB" sz="2000" dirty="0" smtClean="0"/>
              <a:t>bstract</a:t>
            </a:r>
          </a:p>
          <a:p>
            <a:pPr lvl="1" eaLnBrk="1" hangingPunct="1">
              <a:lnSpc>
                <a:spcPct val="90000"/>
              </a:lnSpc>
              <a:spcBef>
                <a:spcPts val="400"/>
              </a:spcBef>
              <a:defRPr/>
            </a:pPr>
            <a:r>
              <a:rPr lang="en-GB" sz="2000" dirty="0" smtClean="0"/>
              <a:t>1. </a:t>
            </a:r>
            <a:r>
              <a:rPr lang="en-GB" sz="2000" dirty="0" smtClean="0">
                <a:solidFill>
                  <a:srgbClr val="FF0000"/>
                </a:solidFill>
              </a:rPr>
              <a:t>I</a:t>
            </a:r>
            <a:r>
              <a:rPr lang="en-GB" sz="2000" dirty="0" smtClean="0"/>
              <a:t>ntroduction</a:t>
            </a:r>
          </a:p>
          <a:p>
            <a:pPr lvl="1" eaLnBrk="1" hangingPunct="1">
              <a:lnSpc>
                <a:spcPct val="90000"/>
              </a:lnSpc>
              <a:spcBef>
                <a:spcPts val="400"/>
              </a:spcBef>
              <a:defRPr/>
            </a:pPr>
            <a:r>
              <a:rPr lang="en-GB" sz="2000" dirty="0" smtClean="0"/>
              <a:t>2. </a:t>
            </a:r>
            <a:r>
              <a:rPr lang="en-GB" sz="2000" dirty="0" smtClean="0">
                <a:solidFill>
                  <a:srgbClr val="FF0000"/>
                </a:solidFill>
              </a:rPr>
              <a:t>M</a:t>
            </a:r>
            <a:r>
              <a:rPr lang="en-GB" sz="2000" dirty="0" smtClean="0"/>
              <a:t>ethods &amp; Materials</a:t>
            </a:r>
          </a:p>
          <a:p>
            <a:pPr lvl="1" eaLnBrk="1" hangingPunct="1">
              <a:lnSpc>
                <a:spcPct val="90000"/>
              </a:lnSpc>
              <a:spcBef>
                <a:spcPts val="400"/>
              </a:spcBef>
              <a:defRPr/>
            </a:pPr>
            <a:r>
              <a:rPr lang="en-GB" sz="2000" dirty="0" smtClean="0"/>
              <a:t>3. </a:t>
            </a:r>
            <a:r>
              <a:rPr lang="en-GB" sz="2000" dirty="0" smtClean="0">
                <a:solidFill>
                  <a:srgbClr val="FF0000"/>
                </a:solidFill>
              </a:rPr>
              <a:t>R</a:t>
            </a:r>
            <a:r>
              <a:rPr lang="en-GB" sz="2000" dirty="0" smtClean="0"/>
              <a:t>esults             </a:t>
            </a:r>
            <a:r>
              <a:rPr lang="en-GB" sz="2000" dirty="0" smtClean="0">
                <a:solidFill>
                  <a:srgbClr val="FF0000"/>
                </a:solidFill>
              </a:rPr>
              <a:t>a</a:t>
            </a:r>
            <a:r>
              <a:rPr lang="en-GB" sz="2000" dirty="0" smtClean="0"/>
              <a:t>nd</a:t>
            </a:r>
          </a:p>
          <a:p>
            <a:pPr lvl="1" eaLnBrk="1" hangingPunct="1">
              <a:lnSpc>
                <a:spcPct val="90000"/>
              </a:lnSpc>
              <a:spcBef>
                <a:spcPts val="400"/>
              </a:spcBef>
              <a:defRPr/>
            </a:pPr>
            <a:r>
              <a:rPr lang="en-GB" sz="2000" dirty="0" smtClean="0"/>
              <a:t>4. </a:t>
            </a:r>
            <a:r>
              <a:rPr lang="en-GB" sz="2000" dirty="0" smtClean="0">
                <a:solidFill>
                  <a:srgbClr val="FF0000"/>
                </a:solidFill>
              </a:rPr>
              <a:t>D</a:t>
            </a:r>
            <a:r>
              <a:rPr lang="en-GB" sz="2000" dirty="0" smtClean="0"/>
              <a:t>iscussion &amp; Conclusions</a:t>
            </a:r>
          </a:p>
          <a:p>
            <a:pPr lvl="1" eaLnBrk="1" hangingPunct="1">
              <a:lnSpc>
                <a:spcPct val="90000"/>
              </a:lnSpc>
              <a:spcBef>
                <a:spcPts val="400"/>
              </a:spcBef>
              <a:defRPr/>
            </a:pPr>
            <a:r>
              <a:rPr lang="en-GB" sz="2000" dirty="0" smtClean="0">
                <a:solidFill>
                  <a:srgbClr val="99FF33"/>
                </a:solidFill>
              </a:rPr>
              <a:t>A</a:t>
            </a:r>
            <a:r>
              <a:rPr lang="en-GB" sz="2000" dirty="0" smtClean="0"/>
              <a:t>cknowledgements  (optional, but most papers have them)</a:t>
            </a:r>
          </a:p>
          <a:p>
            <a:pPr lvl="1" eaLnBrk="1" hangingPunct="1">
              <a:lnSpc>
                <a:spcPct val="90000"/>
              </a:lnSpc>
              <a:spcBef>
                <a:spcPts val="400"/>
              </a:spcBef>
              <a:defRPr/>
            </a:pPr>
            <a:r>
              <a:rPr lang="en-GB" sz="2000" dirty="0" smtClean="0">
                <a:solidFill>
                  <a:srgbClr val="99FF33"/>
                </a:solidFill>
              </a:rPr>
              <a:t>R</a:t>
            </a:r>
            <a:r>
              <a:rPr lang="en-GB" sz="2000" dirty="0" smtClean="0"/>
              <a:t>eferences</a:t>
            </a:r>
          </a:p>
          <a:p>
            <a:pPr lvl="1" eaLnBrk="1" hangingPunct="1">
              <a:lnSpc>
                <a:spcPct val="90000"/>
              </a:lnSpc>
              <a:spcBef>
                <a:spcPts val="400"/>
              </a:spcBef>
              <a:defRPr/>
            </a:pPr>
            <a:r>
              <a:rPr lang="en-GB" sz="2000" dirty="0" smtClean="0"/>
              <a:t>Appendices, online material (optional)</a:t>
            </a:r>
          </a:p>
          <a:p>
            <a:pPr eaLnBrk="1" hangingPunct="1">
              <a:lnSpc>
                <a:spcPct val="90000"/>
              </a:lnSpc>
              <a:spcBef>
                <a:spcPts val="1800"/>
              </a:spcBef>
              <a:defRPr/>
            </a:pPr>
            <a:r>
              <a:rPr lang="en-GB" sz="2400" dirty="0" err="1" smtClean="0">
                <a:solidFill>
                  <a:srgbClr val="FF0000"/>
                </a:solidFill>
              </a:rPr>
              <a:t>IMRaD</a:t>
            </a:r>
            <a:r>
              <a:rPr lang="en-GB" sz="2400" dirty="0" smtClean="0"/>
              <a:t> is a typical structure (more complete:  </a:t>
            </a:r>
            <a:r>
              <a:rPr lang="en-GB" sz="2400" dirty="0" err="1" smtClean="0">
                <a:solidFill>
                  <a:srgbClr val="99FF33"/>
                </a:solidFill>
              </a:rPr>
              <a:t>A</a:t>
            </a:r>
            <a:r>
              <a:rPr lang="en-GB" sz="2400" dirty="0" err="1" smtClean="0">
                <a:solidFill>
                  <a:srgbClr val="FF0000"/>
                </a:solidFill>
              </a:rPr>
              <a:t>IMRaD</a:t>
            </a:r>
            <a:r>
              <a:rPr lang="en-GB" sz="2400" dirty="0" err="1" smtClean="0">
                <a:solidFill>
                  <a:srgbClr val="99FF33"/>
                </a:solidFill>
              </a:rPr>
              <a:t>AR</a:t>
            </a:r>
            <a:r>
              <a:rPr lang="en-GB" sz="2400" dirty="0" smtClean="0"/>
              <a:t>). In some cases (e.g. review papers, short papers in conference proceedings) other structures may be more appropriate</a:t>
            </a:r>
          </a:p>
        </p:txBody>
      </p:sp>
    </p:spTree>
    <p:extLst>
      <p:ext uri="{BB962C8B-B14F-4D97-AF65-F5344CB8AC3E}">
        <p14:creationId xmlns:p14="http://schemas.microsoft.com/office/powerpoint/2010/main" val="266533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179388" y="1484784"/>
            <a:ext cx="8785225" cy="5184304"/>
          </a:xfrm>
        </p:spPr>
        <p:txBody>
          <a:bodyPr/>
          <a:lstStyle/>
          <a:p>
            <a:pPr eaLnBrk="1" hangingPunct="1">
              <a:spcBef>
                <a:spcPts val="1800"/>
              </a:spcBef>
              <a:defRPr/>
            </a:pPr>
            <a:r>
              <a:rPr lang="en-GB" sz="2400" dirty="0" smtClean="0"/>
              <a:t>The structure given in previous slides(s) is only a guide, but a widely used and well-tested one. You can deviate from it, but do so only if there is a good reason</a:t>
            </a:r>
          </a:p>
          <a:p>
            <a:pPr eaLnBrk="1" hangingPunct="1">
              <a:spcBef>
                <a:spcPts val="1800"/>
              </a:spcBef>
              <a:defRPr/>
            </a:pPr>
            <a:r>
              <a:rPr lang="en-GB" sz="2400" dirty="0"/>
              <a:t>You can </a:t>
            </a:r>
            <a:r>
              <a:rPr lang="en-GB" sz="2400" dirty="0" smtClean="0"/>
              <a:t>also add </a:t>
            </a:r>
            <a:r>
              <a:rPr lang="en-GB" sz="2400" dirty="0"/>
              <a:t>more </a:t>
            </a:r>
            <a:r>
              <a:rPr lang="en-GB" sz="2400" dirty="0" smtClean="0"/>
              <a:t>structure</a:t>
            </a:r>
            <a:r>
              <a:rPr lang="en-GB" sz="2400" dirty="0"/>
              <a:t> </a:t>
            </a:r>
            <a:r>
              <a:rPr lang="en-GB" sz="2400" dirty="0" smtClean="0">
                <a:sym typeface="Wingdings" panose="05000000000000000000" pitchFamily="2" charset="2"/>
              </a:rPr>
              <a:t></a:t>
            </a:r>
            <a:r>
              <a:rPr lang="en-GB" sz="2400" dirty="0" smtClean="0"/>
              <a:t> you can divide long sections (e.g. Results) into subsections</a:t>
            </a:r>
          </a:p>
          <a:p>
            <a:pPr eaLnBrk="1" hangingPunct="1">
              <a:spcBef>
                <a:spcPts val="1800"/>
              </a:spcBef>
              <a:defRPr/>
            </a:pPr>
            <a:r>
              <a:rPr lang="en-GB" sz="2400" dirty="0" smtClean="0"/>
              <a:t>Once you have a basic structure, you may want to make a list of things that you would like to put into each section. </a:t>
            </a:r>
          </a:p>
          <a:p>
            <a:pPr eaLnBrk="1" hangingPunct="1">
              <a:spcBef>
                <a:spcPts val="1800"/>
              </a:spcBef>
              <a:defRPr/>
            </a:pPr>
            <a:r>
              <a:rPr lang="en-GB" sz="2400" dirty="0" smtClean="0"/>
              <a:t>Very important: Decide early what the main aim of the paper and the main conclusion reached. I.e.: What question should it answer? What has the scientific community learnt from your work? </a:t>
            </a:r>
          </a:p>
        </p:txBody>
      </p:sp>
      <p:sp>
        <p:nvSpPr>
          <p:cNvPr id="29698" name="Rectangle 2"/>
          <p:cNvSpPr>
            <a:spLocks noGrp="1" noChangeArrowheads="1"/>
          </p:cNvSpPr>
          <p:nvPr>
            <p:ph type="title"/>
          </p:nvPr>
        </p:nvSpPr>
        <p:spPr/>
        <p:txBody>
          <a:bodyPr/>
          <a:lstStyle/>
          <a:p>
            <a:pPr eaLnBrk="1" hangingPunct="1"/>
            <a:r>
              <a:rPr lang="en-GB" sz="3600" dirty="0"/>
              <a:t>Before starting to write: Structure</a:t>
            </a:r>
            <a:endParaRPr lang="en-GB" sz="3600" dirty="0" smtClean="0"/>
          </a:p>
        </p:txBody>
      </p:sp>
    </p:spTree>
    <p:extLst>
      <p:ext uri="{BB962C8B-B14F-4D97-AF65-F5344CB8AC3E}">
        <p14:creationId xmlns:p14="http://schemas.microsoft.com/office/powerpoint/2010/main" val="9165761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GB" sz="3600" dirty="0" smtClean="0"/>
              <a:t>Before starting to write: Selection</a:t>
            </a:r>
          </a:p>
        </p:txBody>
      </p:sp>
      <p:sp>
        <p:nvSpPr>
          <p:cNvPr id="27651" name="Rectangle 3"/>
          <p:cNvSpPr>
            <a:spLocks noGrp="1" noChangeArrowheads="1"/>
          </p:cNvSpPr>
          <p:nvPr>
            <p:ph type="body" idx="1"/>
          </p:nvPr>
        </p:nvSpPr>
        <p:spPr>
          <a:xfrm>
            <a:off x="179388" y="1196975"/>
            <a:ext cx="8785225" cy="5184775"/>
          </a:xfrm>
        </p:spPr>
        <p:txBody>
          <a:bodyPr/>
          <a:lstStyle/>
          <a:p>
            <a:pPr eaLnBrk="1" hangingPunct="1">
              <a:lnSpc>
                <a:spcPct val="95000"/>
              </a:lnSpc>
              <a:spcBef>
                <a:spcPct val="45000"/>
              </a:spcBef>
              <a:defRPr/>
            </a:pPr>
            <a:r>
              <a:rPr lang="en-GB" sz="2600" dirty="0" smtClean="0">
                <a:solidFill>
                  <a:srgbClr val="FFC000"/>
                </a:solidFill>
              </a:rPr>
              <a:t>Select which results to show: start with the main results</a:t>
            </a:r>
          </a:p>
          <a:p>
            <a:pPr lvl="1" eaLnBrk="1" hangingPunct="1">
              <a:lnSpc>
                <a:spcPct val="95000"/>
              </a:lnSpc>
              <a:spcBef>
                <a:spcPct val="45000"/>
              </a:spcBef>
              <a:defRPr/>
            </a:pPr>
            <a:r>
              <a:rPr lang="en-GB" sz="2200" dirty="0" smtClean="0"/>
              <a:t>Often helpful: first choose the figures to show in the paper</a:t>
            </a:r>
          </a:p>
          <a:p>
            <a:pPr lvl="1" eaLnBrk="1" hangingPunct="1">
              <a:lnSpc>
                <a:spcPct val="95000"/>
              </a:lnSpc>
              <a:spcBef>
                <a:spcPct val="45000"/>
              </a:spcBef>
              <a:defRPr/>
            </a:pPr>
            <a:r>
              <a:rPr lang="en-GB" sz="2200" dirty="0" smtClean="0"/>
              <a:t>Criteria: Does a figure show something significant &amp; new? Is the figure important for understanding technique or results?</a:t>
            </a:r>
          </a:p>
          <a:p>
            <a:pPr lvl="1" eaLnBrk="1" hangingPunct="1">
              <a:lnSpc>
                <a:spcPct val="95000"/>
              </a:lnSpc>
              <a:spcBef>
                <a:spcPct val="45000"/>
              </a:spcBef>
              <a:defRPr/>
            </a:pPr>
            <a:r>
              <a:rPr lang="en-GB" sz="2200" dirty="0" smtClean="0"/>
              <a:t>Remember: your interest in the details of your work is larger than that of the reader </a:t>
            </a:r>
            <a:r>
              <a:rPr lang="en-GB" sz="2200" dirty="0" smtClean="0">
                <a:sym typeface="Wingdings" pitchFamily="2" charset="2"/>
              </a:rPr>
              <a:t> </a:t>
            </a:r>
            <a:r>
              <a:rPr lang="en-GB" sz="2200" dirty="0" smtClean="0">
                <a:solidFill>
                  <a:srgbClr val="CCFF66"/>
                </a:solidFill>
                <a:sym typeface="Wingdings" pitchFamily="2" charset="2"/>
              </a:rPr>
              <a:t>be selective!</a:t>
            </a:r>
          </a:p>
          <a:p>
            <a:pPr lvl="1" eaLnBrk="1" hangingPunct="1">
              <a:lnSpc>
                <a:spcPct val="95000"/>
              </a:lnSpc>
              <a:spcBef>
                <a:spcPct val="45000"/>
              </a:spcBef>
              <a:defRPr/>
            </a:pPr>
            <a:r>
              <a:rPr lang="en-GB" sz="2200" dirty="0" smtClean="0">
                <a:sym typeface="Wingdings" pitchFamily="2" charset="2"/>
              </a:rPr>
              <a:t>Also remember: your knowledge of what you have done is larger than the reader’s  </a:t>
            </a:r>
            <a:r>
              <a:rPr lang="en-GB" sz="2200" dirty="0" smtClean="0">
                <a:solidFill>
                  <a:srgbClr val="CCFF66"/>
                </a:solidFill>
                <a:sym typeface="Wingdings" pitchFamily="2" charset="2"/>
              </a:rPr>
              <a:t>Be sure you include everything needed to </a:t>
            </a:r>
            <a:r>
              <a:rPr lang="en-GB" sz="2200" b="1" dirty="0" smtClean="0">
                <a:solidFill>
                  <a:srgbClr val="CCFF66"/>
                </a:solidFill>
                <a:sym typeface="Wingdings" pitchFamily="2" charset="2"/>
              </a:rPr>
              <a:t>explain</a:t>
            </a:r>
            <a:r>
              <a:rPr lang="en-GB" sz="2200" dirty="0" smtClean="0">
                <a:solidFill>
                  <a:srgbClr val="CCFF66"/>
                </a:solidFill>
                <a:sym typeface="Wingdings" pitchFamily="2" charset="2"/>
              </a:rPr>
              <a:t> to the reader what you have done!</a:t>
            </a:r>
          </a:p>
          <a:p>
            <a:pPr lvl="1" eaLnBrk="1" hangingPunct="1">
              <a:lnSpc>
                <a:spcPct val="95000"/>
              </a:lnSpc>
              <a:spcBef>
                <a:spcPct val="45000"/>
              </a:spcBef>
              <a:defRPr/>
            </a:pPr>
            <a:r>
              <a:rPr lang="en-US" sz="2200" dirty="0">
                <a:sym typeface="Wingdings" pitchFamily="2" charset="2"/>
              </a:rPr>
              <a:t>W</a:t>
            </a:r>
            <a:r>
              <a:rPr lang="en-US" sz="2200" dirty="0" smtClean="0">
                <a:sym typeface="Wingdings" pitchFamily="2" charset="2"/>
              </a:rPr>
              <a:t>rite </a:t>
            </a:r>
            <a:r>
              <a:rPr lang="en-US" sz="2200" dirty="0">
                <a:sym typeface="Wingdings" pitchFamily="2" charset="2"/>
              </a:rPr>
              <a:t>at a level for </a:t>
            </a:r>
            <a:r>
              <a:rPr lang="en-US" sz="2200" dirty="0" smtClean="0">
                <a:sym typeface="Wingdings" pitchFamily="2" charset="2"/>
              </a:rPr>
              <a:t>another PhD student </a:t>
            </a:r>
            <a:r>
              <a:rPr lang="en-US" sz="2200" dirty="0">
                <a:sym typeface="Wingdings" pitchFamily="2" charset="2"/>
              </a:rPr>
              <a:t>working in </a:t>
            </a:r>
            <a:r>
              <a:rPr lang="en-US" sz="2200" dirty="0" smtClean="0">
                <a:sym typeface="Wingdings" pitchFamily="2" charset="2"/>
              </a:rPr>
              <a:t>same </a:t>
            </a:r>
            <a:r>
              <a:rPr lang="en-US" sz="2200" dirty="0">
                <a:sym typeface="Wingdings" pitchFamily="2" charset="2"/>
              </a:rPr>
              <a:t>general </a:t>
            </a:r>
            <a:r>
              <a:rPr lang="en-US" sz="2200" dirty="0" smtClean="0">
                <a:sym typeface="Wingdings" pitchFamily="2" charset="2"/>
              </a:rPr>
              <a:t>field</a:t>
            </a:r>
            <a:r>
              <a:rPr lang="en-US" sz="2200" dirty="0">
                <a:sym typeface="Wingdings" pitchFamily="2" charset="2"/>
              </a:rPr>
              <a:t> </a:t>
            </a:r>
            <a:r>
              <a:rPr lang="en-US" sz="2200" dirty="0" smtClean="0">
                <a:sym typeface="Wingdings" pitchFamily="2" charset="2"/>
              </a:rPr>
              <a:t>(but not doing exactly the same as you)</a:t>
            </a:r>
          </a:p>
          <a:p>
            <a:pPr lvl="1" eaLnBrk="1" hangingPunct="1">
              <a:lnSpc>
                <a:spcPct val="95000"/>
              </a:lnSpc>
              <a:spcBef>
                <a:spcPct val="45000"/>
              </a:spcBef>
              <a:defRPr/>
            </a:pPr>
            <a:r>
              <a:rPr lang="en-GB" sz="2200" dirty="0" smtClean="0">
                <a:sym typeface="Wingdings" pitchFamily="2" charset="2"/>
              </a:rPr>
              <a:t>Talk with your supervisor and/or other co-authors at this point. Authors should agree on what to show/not to show in the paper</a:t>
            </a:r>
          </a:p>
        </p:txBody>
      </p:sp>
    </p:spTree>
    <p:extLst>
      <p:ext uri="{BB962C8B-B14F-4D97-AF65-F5344CB8AC3E}">
        <p14:creationId xmlns:p14="http://schemas.microsoft.com/office/powerpoint/2010/main" val="1646990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44450"/>
            <a:ext cx="8229600" cy="1143000"/>
          </a:xfrm>
        </p:spPr>
        <p:txBody>
          <a:bodyPr/>
          <a:lstStyle/>
          <a:p>
            <a:pPr eaLnBrk="1" hangingPunct="1"/>
            <a:r>
              <a:rPr lang="en-GB" sz="3600" dirty="0" smtClean="0"/>
              <a:t>The Title </a:t>
            </a:r>
          </a:p>
        </p:txBody>
      </p:sp>
      <p:sp>
        <p:nvSpPr>
          <p:cNvPr id="29699" name="Rectangle 3"/>
          <p:cNvSpPr>
            <a:spLocks noGrp="1" noChangeArrowheads="1"/>
          </p:cNvSpPr>
          <p:nvPr>
            <p:ph type="body" idx="1"/>
          </p:nvPr>
        </p:nvSpPr>
        <p:spPr>
          <a:xfrm>
            <a:off x="179388" y="1196975"/>
            <a:ext cx="8785225" cy="5400675"/>
          </a:xfrm>
        </p:spPr>
        <p:txBody>
          <a:bodyPr/>
          <a:lstStyle/>
          <a:p>
            <a:pPr eaLnBrk="1" hangingPunct="1">
              <a:lnSpc>
                <a:spcPct val="90000"/>
              </a:lnSpc>
              <a:spcBef>
                <a:spcPct val="30000"/>
              </a:spcBef>
              <a:defRPr/>
            </a:pPr>
            <a:r>
              <a:rPr lang="en-GB" sz="2600" dirty="0" smtClean="0"/>
              <a:t>The title often decides if the paper is looked at by colleagues:       </a:t>
            </a:r>
            <a:r>
              <a:rPr lang="en-GB" sz="2600" b="1" dirty="0" smtClean="0">
                <a:solidFill>
                  <a:srgbClr val="FF9966"/>
                </a:solidFill>
              </a:rPr>
              <a:t>So many papers, so little time!</a:t>
            </a:r>
          </a:p>
          <a:p>
            <a:pPr lvl="1" eaLnBrk="1" hangingPunct="1">
              <a:spcBef>
                <a:spcPts val="1800"/>
              </a:spcBef>
              <a:defRPr/>
            </a:pPr>
            <a:r>
              <a:rPr lang="en-GB" sz="2200" dirty="0" smtClean="0"/>
              <a:t>I first check the </a:t>
            </a:r>
            <a:r>
              <a:rPr lang="en-GB" sz="2200" dirty="0" smtClean="0">
                <a:solidFill>
                  <a:srgbClr val="FFCC66"/>
                </a:solidFill>
              </a:rPr>
              <a:t>title</a:t>
            </a:r>
            <a:r>
              <a:rPr lang="en-GB" sz="2200" dirty="0" smtClean="0"/>
              <a:t> (&amp; </a:t>
            </a:r>
            <a:r>
              <a:rPr lang="en-GB" sz="2200" dirty="0" smtClean="0">
                <a:solidFill>
                  <a:srgbClr val="FFCC66"/>
                </a:solidFill>
              </a:rPr>
              <a:t>authors</a:t>
            </a:r>
            <a:r>
              <a:rPr lang="en-GB" sz="2200" dirty="0" smtClean="0"/>
              <a:t>). If interesting I look at the </a:t>
            </a:r>
            <a:r>
              <a:rPr lang="en-GB" sz="2200" dirty="0" smtClean="0">
                <a:solidFill>
                  <a:srgbClr val="FFCC66"/>
                </a:solidFill>
              </a:rPr>
              <a:t>abstract</a:t>
            </a:r>
            <a:r>
              <a:rPr lang="en-GB" sz="2200" dirty="0" smtClean="0"/>
              <a:t>, then possibly at the </a:t>
            </a:r>
            <a:r>
              <a:rPr lang="en-GB" sz="2200" dirty="0" smtClean="0">
                <a:solidFill>
                  <a:srgbClr val="FFCC66"/>
                </a:solidFill>
              </a:rPr>
              <a:t>figures</a:t>
            </a:r>
            <a:r>
              <a:rPr lang="en-GB" sz="2200" dirty="0" smtClean="0"/>
              <a:t>. Only then, and only if the paper looks particularly interesting will I read the rest</a:t>
            </a:r>
          </a:p>
          <a:p>
            <a:pPr lvl="1" eaLnBrk="1" hangingPunct="1">
              <a:spcBef>
                <a:spcPts val="1800"/>
              </a:spcBef>
              <a:defRPr/>
            </a:pPr>
            <a:r>
              <a:rPr lang="en-GB" sz="2200" dirty="0" smtClean="0"/>
              <a:t>The more </a:t>
            </a:r>
            <a:r>
              <a:rPr lang="en-GB" sz="2200" dirty="0" smtClean="0">
                <a:solidFill>
                  <a:srgbClr val="99FF33"/>
                </a:solidFill>
              </a:rPr>
              <a:t>attractive</a:t>
            </a:r>
            <a:r>
              <a:rPr lang="en-GB" sz="2200" dirty="0" smtClean="0"/>
              <a:t> and the more </a:t>
            </a:r>
            <a:r>
              <a:rPr lang="en-GB" sz="2200" dirty="0" smtClean="0">
                <a:solidFill>
                  <a:srgbClr val="99FF33"/>
                </a:solidFill>
              </a:rPr>
              <a:t>relevant</a:t>
            </a:r>
            <a:r>
              <a:rPr lang="en-GB" sz="2200" dirty="0" smtClean="0"/>
              <a:t> the title, the more likely your paper will be noticed</a:t>
            </a:r>
          </a:p>
          <a:p>
            <a:pPr lvl="1" eaLnBrk="1" hangingPunct="1">
              <a:spcBef>
                <a:spcPts val="1800"/>
              </a:spcBef>
              <a:defRPr/>
            </a:pPr>
            <a:r>
              <a:rPr lang="en-GB" sz="2200" dirty="0" smtClean="0"/>
              <a:t>Some computer searches concentrate on the title: they will find a paper only if the words being searched for appear in the title</a:t>
            </a:r>
          </a:p>
          <a:p>
            <a:pPr lvl="1" eaLnBrk="1" hangingPunct="1">
              <a:spcBef>
                <a:spcPts val="1800"/>
              </a:spcBef>
              <a:defRPr/>
            </a:pPr>
            <a:r>
              <a:rPr lang="en-GB" sz="2200" dirty="0" smtClean="0"/>
              <a:t>Abstract and full-text searches are available, but sometimes return a huge number of entries for a given set of keywords, unless you are very specific  </a:t>
            </a:r>
            <a:r>
              <a:rPr lang="en-GB" sz="2200" dirty="0" smtClean="0">
                <a:sym typeface="Wingdings" panose="05000000000000000000" pitchFamily="2" charset="2"/>
              </a:rPr>
              <a:t> the title is important</a:t>
            </a:r>
            <a:endParaRPr lang="en-GB" sz="2200" dirty="0" smtClean="0"/>
          </a:p>
        </p:txBody>
      </p:sp>
    </p:spTree>
    <p:extLst>
      <p:ext uri="{BB962C8B-B14F-4D97-AF65-F5344CB8AC3E}">
        <p14:creationId xmlns:p14="http://schemas.microsoft.com/office/powerpoint/2010/main" val="2257394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44450"/>
            <a:ext cx="8229600" cy="1143000"/>
          </a:xfrm>
        </p:spPr>
        <p:txBody>
          <a:bodyPr/>
          <a:lstStyle/>
          <a:p>
            <a:pPr eaLnBrk="1" hangingPunct="1"/>
            <a:r>
              <a:rPr lang="en-GB" sz="3600" dirty="0" smtClean="0"/>
              <a:t>The Title </a:t>
            </a:r>
          </a:p>
        </p:txBody>
      </p:sp>
      <p:sp>
        <p:nvSpPr>
          <p:cNvPr id="29699" name="Rectangle 3"/>
          <p:cNvSpPr>
            <a:spLocks noGrp="1" noChangeArrowheads="1"/>
          </p:cNvSpPr>
          <p:nvPr>
            <p:ph type="body" idx="1"/>
          </p:nvPr>
        </p:nvSpPr>
        <p:spPr>
          <a:xfrm>
            <a:off x="179388" y="1196975"/>
            <a:ext cx="8785225" cy="5400675"/>
          </a:xfrm>
        </p:spPr>
        <p:txBody>
          <a:bodyPr/>
          <a:lstStyle/>
          <a:p>
            <a:pPr eaLnBrk="1" hangingPunct="1">
              <a:lnSpc>
                <a:spcPct val="94000"/>
              </a:lnSpc>
              <a:spcBef>
                <a:spcPts val="1200"/>
              </a:spcBef>
              <a:defRPr/>
            </a:pPr>
            <a:r>
              <a:rPr lang="en-GB" sz="2300" dirty="0" smtClean="0"/>
              <a:t>Ideally the title is a 1-line summary of the paper</a:t>
            </a:r>
          </a:p>
          <a:p>
            <a:pPr eaLnBrk="1" hangingPunct="1">
              <a:lnSpc>
                <a:spcPct val="94000"/>
              </a:lnSpc>
              <a:spcBef>
                <a:spcPts val="1800"/>
              </a:spcBef>
              <a:defRPr/>
            </a:pPr>
            <a:r>
              <a:rPr lang="en-GB" sz="2300" dirty="0" smtClean="0"/>
              <a:t>It should be as precise as possible, e.g. contain key words, so that a colleague knows what this paper is about</a:t>
            </a:r>
          </a:p>
          <a:p>
            <a:pPr eaLnBrk="1" hangingPunct="1">
              <a:lnSpc>
                <a:spcPct val="90000"/>
              </a:lnSpc>
              <a:spcBef>
                <a:spcPts val="1800"/>
              </a:spcBef>
              <a:defRPr/>
            </a:pPr>
            <a:r>
              <a:rPr lang="en-GB" sz="2300" dirty="0" smtClean="0"/>
              <a:t>The </a:t>
            </a:r>
            <a:r>
              <a:rPr lang="en-GB" sz="2300" dirty="0"/>
              <a:t>title should be attractive, i.e. not unduly negative</a:t>
            </a:r>
          </a:p>
          <a:p>
            <a:pPr eaLnBrk="1" hangingPunct="1">
              <a:lnSpc>
                <a:spcPct val="90000"/>
              </a:lnSpc>
              <a:spcBef>
                <a:spcPts val="1200"/>
              </a:spcBef>
              <a:defRPr/>
            </a:pPr>
            <a:r>
              <a:rPr lang="en-GB" sz="2300" dirty="0" smtClean="0"/>
              <a:t>It should not be too grandiose, or promise too much</a:t>
            </a:r>
          </a:p>
          <a:p>
            <a:pPr eaLnBrk="1" hangingPunct="1">
              <a:lnSpc>
                <a:spcPct val="90000"/>
              </a:lnSpc>
              <a:spcBef>
                <a:spcPts val="1800"/>
              </a:spcBef>
              <a:defRPr/>
            </a:pPr>
            <a:r>
              <a:rPr lang="en-GB" sz="2300" dirty="0" smtClean="0"/>
              <a:t>The </a:t>
            </a:r>
            <a:r>
              <a:rPr lang="en-GB" sz="2300" dirty="0"/>
              <a:t>title should </a:t>
            </a:r>
            <a:r>
              <a:rPr lang="en-GB" sz="2300" dirty="0" smtClean="0"/>
              <a:t>be succinct (i.e. not too wordy)</a:t>
            </a:r>
            <a:endParaRPr lang="en-GB" sz="2300" dirty="0"/>
          </a:p>
          <a:p>
            <a:pPr eaLnBrk="1" hangingPunct="1">
              <a:lnSpc>
                <a:spcPct val="94000"/>
              </a:lnSpc>
              <a:spcBef>
                <a:spcPts val="1200"/>
              </a:spcBef>
              <a:defRPr/>
            </a:pPr>
            <a:r>
              <a:rPr lang="en-GB" sz="2300" dirty="0" smtClean="0"/>
              <a:t>It should allow the specific field of the paper to be identified </a:t>
            </a:r>
            <a:r>
              <a:rPr lang="en-GB" sz="2300" dirty="0"/>
              <a:t>if published in a </a:t>
            </a:r>
            <a:r>
              <a:rPr lang="en-GB" sz="2300" dirty="0" smtClean="0"/>
              <a:t> journal covering a range of research fields</a:t>
            </a:r>
          </a:p>
          <a:p>
            <a:pPr lvl="1" eaLnBrk="1" hangingPunct="1">
              <a:lnSpc>
                <a:spcPct val="90000"/>
              </a:lnSpc>
              <a:spcBef>
                <a:spcPts val="600"/>
              </a:spcBef>
              <a:defRPr/>
            </a:pPr>
            <a:r>
              <a:rPr lang="en-GB" sz="2000" dirty="0" smtClean="0"/>
              <a:t>E.g. </a:t>
            </a:r>
            <a:r>
              <a:rPr lang="en-GB" sz="2000" dirty="0"/>
              <a:t>if paper deals with a single </a:t>
            </a:r>
            <a:r>
              <a:rPr lang="en-GB" sz="2000" dirty="0" smtClean="0"/>
              <a:t>body, it should include the name of that body (e.g. “Solar” or “Jovian” or “V711 </a:t>
            </a:r>
            <a:r>
              <a:rPr lang="en-GB" sz="2000" dirty="0" err="1" smtClean="0"/>
              <a:t>Cygni</a:t>
            </a:r>
            <a:r>
              <a:rPr lang="en-GB" sz="2000" dirty="0" smtClean="0"/>
              <a:t>”)</a:t>
            </a:r>
          </a:p>
          <a:p>
            <a:pPr eaLnBrk="1" hangingPunct="1">
              <a:lnSpc>
                <a:spcPct val="94000"/>
              </a:lnSpc>
              <a:spcBef>
                <a:spcPts val="1200"/>
              </a:spcBef>
              <a:defRPr/>
            </a:pPr>
            <a:r>
              <a:rPr lang="en-US" sz="2300" dirty="0" smtClean="0"/>
              <a:t>Is </a:t>
            </a:r>
            <a:r>
              <a:rPr lang="en-US" sz="2300" dirty="0"/>
              <a:t>your title </a:t>
            </a:r>
            <a:r>
              <a:rPr lang="en-US" sz="2300" dirty="0" smtClean="0"/>
              <a:t>unique? Search </a:t>
            </a:r>
            <a:r>
              <a:rPr lang="en-US" sz="2300" dirty="0"/>
              <a:t>for it in ADS (Astrophysical Data Systems, adsabs.harvard.edu). Use logical </a:t>
            </a:r>
            <a:r>
              <a:rPr lang="en-US" sz="2300" dirty="0" smtClean="0"/>
              <a:t>AND, i.e. </a:t>
            </a:r>
            <a:r>
              <a:rPr lang="en-US" sz="2300" dirty="0"/>
              <a:t>require that </a:t>
            </a:r>
            <a:r>
              <a:rPr lang="en-US" sz="2300" dirty="0" smtClean="0"/>
              <a:t>matching </a:t>
            </a:r>
            <a:r>
              <a:rPr lang="en-US" sz="2300" dirty="0"/>
              <a:t>titles must have all the same </a:t>
            </a:r>
            <a:r>
              <a:rPr lang="en-US" sz="2300" dirty="0" smtClean="0"/>
              <a:t>words</a:t>
            </a:r>
            <a:r>
              <a:rPr lang="en-US" sz="2300" dirty="0"/>
              <a:t>)</a:t>
            </a:r>
          </a:p>
          <a:p>
            <a:pPr lvl="1" eaLnBrk="1" hangingPunct="1">
              <a:lnSpc>
                <a:spcPct val="90000"/>
              </a:lnSpc>
              <a:spcBef>
                <a:spcPts val="1200"/>
              </a:spcBef>
              <a:defRPr/>
            </a:pPr>
            <a:endParaRPr lang="en-GB" sz="2000" dirty="0" smtClean="0"/>
          </a:p>
        </p:txBody>
      </p:sp>
    </p:spTree>
    <p:extLst>
      <p:ext uri="{BB962C8B-B14F-4D97-AF65-F5344CB8AC3E}">
        <p14:creationId xmlns:p14="http://schemas.microsoft.com/office/powerpoint/2010/main" val="1907506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854075"/>
          </a:xfrm>
        </p:spPr>
        <p:txBody>
          <a:bodyPr/>
          <a:lstStyle/>
          <a:p>
            <a:pPr eaLnBrk="1" hangingPunct="1"/>
            <a:r>
              <a:rPr lang="en-GB" sz="3600" dirty="0" smtClean="0"/>
              <a:t>Authors &amp; Affiliations</a:t>
            </a:r>
          </a:p>
        </p:txBody>
      </p:sp>
      <p:sp>
        <p:nvSpPr>
          <p:cNvPr id="30723" name="Rectangle 3"/>
          <p:cNvSpPr>
            <a:spLocks noGrp="1" noChangeArrowheads="1"/>
          </p:cNvSpPr>
          <p:nvPr>
            <p:ph type="body" idx="1"/>
          </p:nvPr>
        </p:nvSpPr>
        <p:spPr>
          <a:xfrm>
            <a:off x="179388" y="1125538"/>
            <a:ext cx="8785225" cy="5732462"/>
          </a:xfrm>
        </p:spPr>
        <p:txBody>
          <a:bodyPr/>
          <a:lstStyle/>
          <a:p>
            <a:pPr eaLnBrk="1" hangingPunct="1">
              <a:spcBef>
                <a:spcPct val="55000"/>
              </a:spcBef>
              <a:defRPr/>
            </a:pPr>
            <a:r>
              <a:rPr lang="en-GB" sz="2500" dirty="0" smtClean="0"/>
              <a:t>Choosing the authors can be delicate </a:t>
            </a:r>
          </a:p>
          <a:p>
            <a:pPr lvl="1" eaLnBrk="1" hangingPunct="1">
              <a:spcBef>
                <a:spcPts val="1200"/>
              </a:spcBef>
              <a:defRPr/>
            </a:pPr>
            <a:r>
              <a:rPr lang="en-GB" sz="2200" dirty="0" smtClean="0"/>
              <a:t>We do science because we enjoy it. However, we also enjoy recognition for our work, or ideas </a:t>
            </a:r>
            <a:r>
              <a:rPr lang="en-GB" sz="2200" dirty="0" smtClean="0">
                <a:sym typeface="Wingdings" pitchFamily="2" charset="2"/>
              </a:rPr>
              <a:t></a:t>
            </a:r>
            <a:r>
              <a:rPr lang="en-GB" sz="2200" dirty="0" smtClean="0"/>
              <a:t> Co-authorship is a reward</a:t>
            </a:r>
          </a:p>
          <a:p>
            <a:pPr lvl="1" eaLnBrk="1" hangingPunct="1">
              <a:spcBef>
                <a:spcPts val="1200"/>
              </a:spcBef>
              <a:defRPr/>
            </a:pPr>
            <a:r>
              <a:rPr lang="en-GB" sz="2200" dirty="0" smtClean="0"/>
              <a:t>Authorship of </a:t>
            </a:r>
            <a:r>
              <a:rPr lang="en-GB" sz="2200" b="1" dirty="0" smtClean="0">
                <a:solidFill>
                  <a:srgbClr val="CCFF33"/>
                </a:solidFill>
              </a:rPr>
              <a:t>good</a:t>
            </a:r>
            <a:r>
              <a:rPr lang="en-GB" sz="2200" dirty="0" smtClean="0"/>
              <a:t> papers is important for a scientist’s career </a:t>
            </a:r>
          </a:p>
          <a:p>
            <a:pPr lvl="1" eaLnBrk="1" hangingPunct="1">
              <a:spcBef>
                <a:spcPts val="1200"/>
              </a:spcBef>
              <a:defRPr/>
            </a:pPr>
            <a:r>
              <a:rPr lang="en-GB" sz="2200" dirty="0"/>
              <a:t>W</a:t>
            </a:r>
            <a:r>
              <a:rPr lang="en-GB" sz="2200" dirty="0" smtClean="0"/>
              <a:t>ho should be a co-author?   </a:t>
            </a:r>
            <a:r>
              <a:rPr lang="en-GB" sz="2200" dirty="0" smtClean="0">
                <a:sym typeface="Wingdings" panose="05000000000000000000" pitchFamily="2" charset="2"/>
              </a:rPr>
              <a:t>  </a:t>
            </a:r>
            <a:r>
              <a:rPr lang="en-GB" sz="2400" dirty="0" smtClean="0">
                <a:sym typeface="Wingdings" pitchFamily="2" charset="2"/>
              </a:rPr>
              <a:t>Everyone who contributed substantially to the research AND also at least read &amp; commented on the paper</a:t>
            </a:r>
          </a:p>
          <a:p>
            <a:pPr lvl="2" eaLnBrk="1" hangingPunct="1">
              <a:spcBef>
                <a:spcPts val="900"/>
              </a:spcBef>
              <a:defRPr/>
            </a:pPr>
            <a:r>
              <a:rPr lang="en-GB" sz="2000" dirty="0" smtClean="0">
                <a:sym typeface="Wingdings" pitchFamily="2" charset="2"/>
              </a:rPr>
              <a:t>Many journals require the corresponding author to confirm that all authors have read the paper and agree with its contents</a:t>
            </a:r>
          </a:p>
          <a:p>
            <a:pPr lvl="2" eaLnBrk="1" hangingPunct="1">
              <a:spcBef>
                <a:spcPts val="900"/>
              </a:spcBef>
              <a:defRPr/>
            </a:pPr>
            <a:r>
              <a:rPr lang="en-GB" sz="2000" dirty="0"/>
              <a:t>If </a:t>
            </a:r>
            <a:r>
              <a:rPr lang="en-GB" sz="2000" dirty="0" smtClean="0"/>
              <a:t>there </a:t>
            </a:r>
            <a:r>
              <a:rPr lang="en-GB" sz="2000" dirty="0"/>
              <a:t>is an error in the </a:t>
            </a:r>
            <a:r>
              <a:rPr lang="en-GB" sz="2000" dirty="0" smtClean="0"/>
              <a:t>paper then </a:t>
            </a:r>
            <a:r>
              <a:rPr lang="en-GB" sz="2000" dirty="0"/>
              <a:t>all authors are held to </a:t>
            </a:r>
            <a:r>
              <a:rPr lang="en-GB" sz="2000" dirty="0" smtClean="0"/>
              <a:t>blame</a:t>
            </a:r>
            <a:endParaRPr lang="en-GB" sz="2000" dirty="0" smtClean="0">
              <a:sym typeface="Wingdings" pitchFamily="2" charset="2"/>
            </a:endParaRPr>
          </a:p>
          <a:p>
            <a:pPr lvl="2" eaLnBrk="1" hangingPunct="1">
              <a:spcBef>
                <a:spcPts val="900"/>
              </a:spcBef>
              <a:defRPr/>
            </a:pPr>
            <a:r>
              <a:rPr lang="en-GB" sz="2000" dirty="0" smtClean="0">
                <a:sym typeface="Wingdings" pitchFamily="2" charset="2"/>
              </a:rPr>
              <a:t>“Substantial” contributions include providing ideas, helping with experiments, giving important advice, etc.  They do </a:t>
            </a:r>
            <a:r>
              <a:rPr lang="en-GB" sz="2000" b="1" dirty="0" smtClean="0">
                <a:sym typeface="Wingdings" pitchFamily="2" charset="2"/>
              </a:rPr>
              <a:t>not</a:t>
            </a:r>
            <a:r>
              <a:rPr lang="en-GB" sz="2000" dirty="0" smtClean="0">
                <a:sym typeface="Wingdings" pitchFamily="2" charset="2"/>
              </a:rPr>
              <a:t> include being head of group or institute, being institutionally responsible for getting funding, providing previously published data, etc. etc. </a:t>
            </a:r>
          </a:p>
        </p:txBody>
      </p:sp>
    </p:spTree>
    <p:extLst>
      <p:ext uri="{BB962C8B-B14F-4D97-AF65-F5344CB8AC3E}">
        <p14:creationId xmlns:p14="http://schemas.microsoft.com/office/powerpoint/2010/main" val="16664258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98438"/>
            <a:ext cx="8229600" cy="854075"/>
          </a:xfrm>
        </p:spPr>
        <p:txBody>
          <a:bodyPr/>
          <a:lstStyle/>
          <a:p>
            <a:pPr eaLnBrk="1" hangingPunct="1"/>
            <a:r>
              <a:rPr lang="en-GB" sz="3600" dirty="0" smtClean="0"/>
              <a:t>Authors &amp; Affiliations</a:t>
            </a:r>
          </a:p>
        </p:txBody>
      </p:sp>
      <p:sp>
        <p:nvSpPr>
          <p:cNvPr id="30723" name="Rectangle 3"/>
          <p:cNvSpPr>
            <a:spLocks noGrp="1" noChangeArrowheads="1"/>
          </p:cNvSpPr>
          <p:nvPr>
            <p:ph type="body" idx="1"/>
          </p:nvPr>
        </p:nvSpPr>
        <p:spPr>
          <a:xfrm>
            <a:off x="179388" y="1125538"/>
            <a:ext cx="8785225" cy="5732462"/>
          </a:xfrm>
        </p:spPr>
        <p:txBody>
          <a:bodyPr/>
          <a:lstStyle/>
          <a:p>
            <a:pPr eaLnBrk="1" hangingPunct="1">
              <a:spcBef>
                <a:spcPct val="55000"/>
              </a:spcBef>
              <a:defRPr/>
            </a:pPr>
            <a:r>
              <a:rPr lang="en-GB" sz="2500" dirty="0" smtClean="0"/>
              <a:t>Choosing the order of authors can be even more delicate </a:t>
            </a:r>
          </a:p>
          <a:p>
            <a:pPr lvl="1" eaLnBrk="1" hangingPunct="1">
              <a:spcBef>
                <a:spcPts val="1200"/>
              </a:spcBef>
              <a:defRPr/>
            </a:pPr>
            <a:r>
              <a:rPr lang="en-GB" sz="2200" dirty="0" smtClean="0"/>
              <a:t>Order of authors: Different fields &amp; groups have different traditions </a:t>
            </a:r>
            <a:r>
              <a:rPr lang="en-GB" sz="2200" dirty="0" smtClean="0">
                <a:sym typeface="Wingdings" pitchFamily="2" charset="2"/>
              </a:rPr>
              <a:t> talk to your supervisor </a:t>
            </a:r>
            <a:endParaRPr lang="en-GB" sz="2000" dirty="0" smtClean="0">
              <a:sym typeface="Wingdings" pitchFamily="2" charset="2"/>
            </a:endParaRPr>
          </a:p>
          <a:p>
            <a:pPr lvl="2" eaLnBrk="1" hangingPunct="1">
              <a:spcBef>
                <a:spcPts val="900"/>
              </a:spcBef>
              <a:defRPr/>
            </a:pPr>
            <a:r>
              <a:rPr lang="en-GB" sz="2000" dirty="0">
                <a:sym typeface="Wingdings" pitchFamily="2" charset="2"/>
              </a:rPr>
              <a:t>T</a:t>
            </a:r>
            <a:r>
              <a:rPr lang="en-GB" sz="2000" dirty="0" smtClean="0">
                <a:sym typeface="Wingdings" pitchFamily="2" charset="2"/>
              </a:rPr>
              <a:t>he person who did most of the work should be the first author. Sometimes it is the person who wrote most of the paper </a:t>
            </a:r>
          </a:p>
          <a:p>
            <a:pPr lvl="2" eaLnBrk="1" hangingPunct="1">
              <a:spcBef>
                <a:spcPts val="1500"/>
              </a:spcBef>
              <a:defRPr/>
            </a:pPr>
            <a:r>
              <a:rPr lang="en-GB" sz="2000" dirty="0" smtClean="0">
                <a:sym typeface="Wingdings" pitchFamily="2" charset="2"/>
              </a:rPr>
              <a:t>Often the author list is alphabetical, e.g. for big consortia, or partially alphabetical: E.g. all authors who substantially contributed to this particular paper are in front (their names need not be in alphabetical order), all the other members of the consortium come after that in alphabetical order</a:t>
            </a:r>
          </a:p>
          <a:p>
            <a:pPr lvl="2" eaLnBrk="1" hangingPunct="1">
              <a:spcBef>
                <a:spcPts val="1500"/>
              </a:spcBef>
              <a:defRPr/>
            </a:pPr>
            <a:r>
              <a:rPr lang="en-GB" sz="2000" dirty="0" smtClean="0">
                <a:sym typeface="Wingdings" pitchFamily="2" charset="2"/>
              </a:rPr>
              <a:t>Sometimes the lists are ordered according to institute: All authors from one institute first, then those from the next institute, etc.</a:t>
            </a:r>
          </a:p>
          <a:p>
            <a:pPr lvl="2" eaLnBrk="1" hangingPunct="1">
              <a:spcBef>
                <a:spcPts val="1500"/>
              </a:spcBef>
              <a:defRPr/>
            </a:pPr>
            <a:r>
              <a:rPr lang="en-GB" sz="2000" dirty="0" smtClean="0">
                <a:sym typeface="Wingdings" pitchFamily="2" charset="2"/>
              </a:rPr>
              <a:t>In some fields the head of group is the last author (not in </a:t>
            </a:r>
            <a:r>
              <a:rPr lang="en-GB" sz="2000" dirty="0" err="1" smtClean="0">
                <a:sym typeface="Wingdings" pitchFamily="2" charset="2"/>
              </a:rPr>
              <a:t>astro</a:t>
            </a:r>
            <a:r>
              <a:rPr lang="en-GB" sz="2000" dirty="0" smtClean="0">
                <a:sym typeface="Wingdings" pitchFamily="2" charset="2"/>
              </a:rPr>
              <a:t>- or geo-physics)</a:t>
            </a:r>
          </a:p>
        </p:txBody>
      </p:sp>
    </p:spTree>
    <p:extLst>
      <p:ext uri="{BB962C8B-B14F-4D97-AF65-F5344CB8AC3E}">
        <p14:creationId xmlns:p14="http://schemas.microsoft.com/office/powerpoint/2010/main" val="1695680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69875"/>
            <a:ext cx="8229600" cy="927100"/>
          </a:xfrm>
        </p:spPr>
        <p:txBody>
          <a:bodyPr/>
          <a:lstStyle/>
          <a:p>
            <a:pPr eaLnBrk="1" hangingPunct="1"/>
            <a:r>
              <a:rPr lang="en-GB" sz="3600" dirty="0" smtClean="0"/>
              <a:t>Authors &amp; Affiliations</a:t>
            </a:r>
          </a:p>
        </p:txBody>
      </p:sp>
      <p:sp>
        <p:nvSpPr>
          <p:cNvPr id="84995" name="Rectangle 3"/>
          <p:cNvSpPr>
            <a:spLocks noGrp="1" noChangeArrowheads="1"/>
          </p:cNvSpPr>
          <p:nvPr>
            <p:ph type="body" idx="1"/>
          </p:nvPr>
        </p:nvSpPr>
        <p:spPr>
          <a:xfrm>
            <a:off x="179388" y="1412875"/>
            <a:ext cx="8785225" cy="5256213"/>
          </a:xfrm>
        </p:spPr>
        <p:txBody>
          <a:bodyPr/>
          <a:lstStyle/>
          <a:p>
            <a:pPr eaLnBrk="1" hangingPunct="1">
              <a:lnSpc>
                <a:spcPct val="95000"/>
              </a:lnSpc>
              <a:spcBef>
                <a:spcPts val="4200"/>
              </a:spcBef>
              <a:defRPr/>
            </a:pPr>
            <a:r>
              <a:rPr lang="en-GB" sz="2400" b="1" dirty="0" smtClean="0">
                <a:solidFill>
                  <a:srgbClr val="CCFF33"/>
                </a:solidFill>
              </a:rPr>
              <a:t>Affiliation:</a:t>
            </a:r>
            <a:r>
              <a:rPr lang="en-GB" sz="2400" dirty="0" smtClean="0"/>
              <a:t> Give the whole address when writing the affiliation of each author. E.g. </a:t>
            </a:r>
          </a:p>
          <a:p>
            <a:pPr lvl="1" eaLnBrk="1" hangingPunct="1">
              <a:lnSpc>
                <a:spcPct val="95000"/>
              </a:lnSpc>
              <a:spcBef>
                <a:spcPts val="1000"/>
              </a:spcBef>
              <a:defRPr/>
            </a:pPr>
            <a:r>
              <a:rPr lang="en-GB" sz="2000" dirty="0" smtClean="0">
                <a:solidFill>
                  <a:srgbClr val="FFCC66"/>
                </a:solidFill>
              </a:rPr>
              <a:t>Max-Planck-</a:t>
            </a:r>
            <a:r>
              <a:rPr lang="en-GB" sz="2000" dirty="0" err="1" smtClean="0">
                <a:solidFill>
                  <a:srgbClr val="FFCC66"/>
                </a:solidFill>
              </a:rPr>
              <a:t>Institut</a:t>
            </a:r>
            <a:r>
              <a:rPr lang="en-GB" sz="2000" dirty="0" smtClean="0">
                <a:solidFill>
                  <a:srgbClr val="FFCC66"/>
                </a:solidFill>
              </a:rPr>
              <a:t> </a:t>
            </a:r>
            <a:r>
              <a:rPr lang="en-GB" sz="2000" dirty="0">
                <a:solidFill>
                  <a:srgbClr val="FFCC66"/>
                </a:solidFill>
              </a:rPr>
              <a:t>f</a:t>
            </a:r>
            <a:r>
              <a:rPr lang="en-US" sz="2000" dirty="0" err="1">
                <a:solidFill>
                  <a:srgbClr val="FFCC66"/>
                </a:solidFill>
                <a:cs typeface="Arial" charset="0"/>
              </a:rPr>
              <a:t>ür</a:t>
            </a:r>
            <a:r>
              <a:rPr lang="en-US" sz="2000" dirty="0">
                <a:solidFill>
                  <a:srgbClr val="FFCC66"/>
                </a:solidFill>
                <a:cs typeface="Arial" charset="0"/>
              </a:rPr>
              <a:t> </a:t>
            </a:r>
            <a:r>
              <a:rPr lang="en-US" sz="2000" dirty="0" err="1">
                <a:solidFill>
                  <a:srgbClr val="FFCC66"/>
                </a:solidFill>
                <a:cs typeface="Arial" charset="0"/>
              </a:rPr>
              <a:t>Sonnensystemforschung</a:t>
            </a:r>
            <a:r>
              <a:rPr lang="en-US" sz="2000" dirty="0">
                <a:cs typeface="Arial" charset="0"/>
              </a:rPr>
              <a:t>,  </a:t>
            </a:r>
            <a:r>
              <a:rPr lang="en-US" sz="2000" dirty="0" smtClean="0">
                <a:cs typeface="Arial" charset="0"/>
              </a:rPr>
              <a:t>                     Justus-von-Liebig-</a:t>
            </a:r>
            <a:r>
              <a:rPr lang="en-US" sz="2000" dirty="0" err="1" smtClean="0">
                <a:cs typeface="Arial" charset="0"/>
              </a:rPr>
              <a:t>Weg</a:t>
            </a:r>
            <a:r>
              <a:rPr lang="en-US" sz="2000" dirty="0" smtClean="0">
                <a:cs typeface="Arial" charset="0"/>
              </a:rPr>
              <a:t> 3, 37077 </a:t>
            </a:r>
            <a:r>
              <a:rPr lang="en-US" sz="2000" dirty="0" err="1" smtClean="0">
                <a:cs typeface="Arial" charset="0"/>
              </a:rPr>
              <a:t>Göttingen</a:t>
            </a:r>
            <a:r>
              <a:rPr lang="en-US" sz="2000" dirty="0" smtClean="0">
                <a:cs typeface="Arial" charset="0"/>
              </a:rPr>
              <a:t>, Germany</a:t>
            </a:r>
            <a:endParaRPr lang="en-GB" sz="2000" dirty="0" smtClean="0"/>
          </a:p>
          <a:p>
            <a:pPr lvl="1" eaLnBrk="1" hangingPunct="1">
              <a:lnSpc>
                <a:spcPct val="95000"/>
              </a:lnSpc>
              <a:spcBef>
                <a:spcPts val="1000"/>
              </a:spcBef>
              <a:defRPr/>
            </a:pPr>
            <a:r>
              <a:rPr lang="en-GB" sz="2000" dirty="0" smtClean="0"/>
              <a:t>Alternative (officially allowed by the Max Planck Society): </a:t>
            </a:r>
            <a:r>
              <a:rPr lang="en-GB" sz="2000" dirty="0" smtClean="0">
                <a:solidFill>
                  <a:srgbClr val="FFCC66"/>
                </a:solidFill>
              </a:rPr>
              <a:t>Max Planck Institute for Solar System Research</a:t>
            </a:r>
            <a:r>
              <a:rPr lang="en-GB" sz="2000" dirty="0" smtClean="0"/>
              <a:t>,</a:t>
            </a:r>
            <a:r>
              <a:rPr lang="en-GB" sz="2000" dirty="0" smtClean="0">
                <a:solidFill>
                  <a:srgbClr val="FFCC66"/>
                </a:solidFill>
              </a:rPr>
              <a:t> </a:t>
            </a:r>
            <a:r>
              <a:rPr lang="en-GB" sz="2000" dirty="0" smtClean="0"/>
              <a:t>Justus-von-Liebig-</a:t>
            </a:r>
            <a:r>
              <a:rPr lang="en-GB" sz="2000" dirty="0" err="1" smtClean="0"/>
              <a:t>Weg</a:t>
            </a:r>
            <a:r>
              <a:rPr lang="en-GB" sz="2000" dirty="0" smtClean="0"/>
              <a:t> 3, …</a:t>
            </a:r>
          </a:p>
          <a:p>
            <a:pPr lvl="1" eaLnBrk="1" hangingPunct="1">
              <a:lnSpc>
                <a:spcPct val="95000"/>
              </a:lnSpc>
              <a:spcBef>
                <a:spcPts val="1000"/>
              </a:spcBef>
              <a:defRPr/>
            </a:pPr>
            <a:r>
              <a:rPr lang="en-GB" sz="2000" dirty="0" smtClean="0"/>
              <a:t>Note the dashes in German version, but not in the English version</a:t>
            </a:r>
          </a:p>
          <a:p>
            <a:pPr eaLnBrk="1" hangingPunct="1">
              <a:lnSpc>
                <a:spcPct val="95000"/>
              </a:lnSpc>
              <a:spcBef>
                <a:spcPts val="1500"/>
              </a:spcBef>
              <a:defRPr/>
            </a:pPr>
            <a:r>
              <a:rPr lang="en-GB" sz="2400" dirty="0" smtClean="0"/>
              <a:t>Affiliations are important for your institute &amp; university (it is the easiest way to determine which papers came out of there; the </a:t>
            </a:r>
            <a:r>
              <a:rPr lang="en-GB" sz="2400" dirty="0" err="1" smtClean="0"/>
              <a:t>ouput</a:t>
            </a:r>
            <a:r>
              <a:rPr lang="en-GB" sz="2400" dirty="0" smtClean="0"/>
              <a:t> of papers is an important productivity index)</a:t>
            </a:r>
          </a:p>
          <a:p>
            <a:pPr eaLnBrk="1" hangingPunct="1">
              <a:lnSpc>
                <a:spcPct val="95000"/>
              </a:lnSpc>
              <a:spcBef>
                <a:spcPts val="1500"/>
              </a:spcBef>
              <a:defRPr/>
            </a:pPr>
            <a:r>
              <a:rPr lang="en-US" sz="2400" dirty="0" smtClean="0">
                <a:cs typeface="Arial" charset="0"/>
              </a:rPr>
              <a:t>E-mail address of first author is just as important, as it is how readers can contact you (if possible, also give e-mail address of supervisor, as your e-mail will change when you move)</a:t>
            </a:r>
          </a:p>
        </p:txBody>
      </p:sp>
    </p:spTree>
    <p:extLst>
      <p:ext uri="{BB962C8B-B14F-4D97-AF65-F5344CB8AC3E}">
        <p14:creationId xmlns:p14="http://schemas.microsoft.com/office/powerpoint/2010/main" val="262535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42107"/>
            <a:ext cx="8229600" cy="782637"/>
          </a:xfrm>
        </p:spPr>
        <p:txBody>
          <a:bodyPr/>
          <a:lstStyle/>
          <a:p>
            <a:pPr eaLnBrk="1" hangingPunct="1"/>
            <a:r>
              <a:rPr lang="en-GB" sz="3600" dirty="0" smtClean="0"/>
              <a:t>Authors &amp; Affiliations</a:t>
            </a:r>
          </a:p>
        </p:txBody>
      </p:sp>
      <p:sp>
        <p:nvSpPr>
          <p:cNvPr id="62467" name="Rectangle 3"/>
          <p:cNvSpPr>
            <a:spLocks noGrp="1" noChangeArrowheads="1"/>
          </p:cNvSpPr>
          <p:nvPr>
            <p:ph type="body" idx="1"/>
          </p:nvPr>
        </p:nvSpPr>
        <p:spPr>
          <a:xfrm>
            <a:off x="179388" y="1196975"/>
            <a:ext cx="8785225" cy="5661025"/>
          </a:xfrm>
        </p:spPr>
        <p:txBody>
          <a:bodyPr/>
          <a:lstStyle/>
          <a:p>
            <a:pPr eaLnBrk="1" hangingPunct="1">
              <a:defRPr/>
            </a:pPr>
            <a:r>
              <a:rPr lang="en-US" sz="2400" dirty="0" smtClean="0">
                <a:cs typeface="Arial" charset="0"/>
              </a:rPr>
              <a:t>Write out first names or use </a:t>
            </a:r>
            <a:r>
              <a:rPr lang="en-US" sz="2400" dirty="0">
                <a:cs typeface="Arial" charset="0"/>
              </a:rPr>
              <a:t>only </a:t>
            </a:r>
            <a:r>
              <a:rPr lang="en-US" sz="2400" dirty="0" smtClean="0">
                <a:cs typeface="Arial" charset="0"/>
              </a:rPr>
              <a:t>initials?</a:t>
            </a:r>
          </a:p>
          <a:p>
            <a:pPr marL="548640" lvl="1" eaLnBrk="1" hangingPunct="1">
              <a:spcBef>
                <a:spcPts val="1200"/>
              </a:spcBef>
              <a:defRPr/>
            </a:pPr>
            <a:r>
              <a:rPr lang="en-US" sz="2200" dirty="0" smtClean="0">
                <a:cs typeface="Arial" charset="0"/>
              </a:rPr>
              <a:t>Check the guidelines of the journal you wish to publish in</a:t>
            </a:r>
          </a:p>
          <a:p>
            <a:pPr marL="548640" lvl="1" eaLnBrk="1" hangingPunct="1">
              <a:spcBef>
                <a:spcPts val="1200"/>
              </a:spcBef>
              <a:defRPr/>
            </a:pPr>
            <a:r>
              <a:rPr lang="en-US" sz="2200" dirty="0" smtClean="0">
                <a:cs typeface="Arial" charset="0"/>
              </a:rPr>
              <a:t>If initials, use initials of </a:t>
            </a:r>
            <a:r>
              <a:rPr lang="en-US" sz="2200" dirty="0" smtClean="0">
                <a:solidFill>
                  <a:srgbClr val="FFCC99"/>
                </a:solidFill>
                <a:cs typeface="Arial" charset="0"/>
              </a:rPr>
              <a:t>all</a:t>
            </a:r>
            <a:r>
              <a:rPr lang="en-US" sz="2200" dirty="0" smtClean="0">
                <a:cs typeface="Arial" charset="0"/>
              </a:rPr>
              <a:t> first names you have (uniqueness)</a:t>
            </a:r>
          </a:p>
          <a:p>
            <a:pPr marL="548640" lvl="1" eaLnBrk="1" hangingPunct="1">
              <a:spcBef>
                <a:spcPts val="1200"/>
              </a:spcBef>
              <a:defRPr/>
            </a:pPr>
            <a:r>
              <a:rPr lang="en-US" sz="2200" dirty="0" smtClean="0">
                <a:cs typeface="Arial" charset="0"/>
              </a:rPr>
              <a:t>Full name is of advantage if </a:t>
            </a:r>
          </a:p>
          <a:p>
            <a:pPr marL="914400" lvl="2" eaLnBrk="1" hangingPunct="1">
              <a:spcBef>
                <a:spcPts val="600"/>
              </a:spcBef>
              <a:defRPr/>
            </a:pPr>
            <a:r>
              <a:rPr lang="en-US" sz="2000" dirty="0" smtClean="0">
                <a:cs typeface="Arial" charset="0"/>
              </a:rPr>
              <a:t>another scientist has your surname and first initial. Common in, e.g., China (&gt;10</a:t>
            </a:r>
            <a:r>
              <a:rPr lang="en-US" sz="2000" baseline="30000" dirty="0" smtClean="0">
                <a:cs typeface="Arial" charset="0"/>
              </a:rPr>
              <a:t>8</a:t>
            </a:r>
            <a:r>
              <a:rPr lang="en-US" sz="2000" dirty="0" smtClean="0">
                <a:cs typeface="Arial" charset="0"/>
              </a:rPr>
              <a:t> people named Wang in China) </a:t>
            </a:r>
            <a:r>
              <a:rPr lang="en-US" sz="2000" dirty="0" smtClean="0">
                <a:cs typeface="Arial" charset="0"/>
                <a:sym typeface="Wingdings" panose="05000000000000000000" pitchFamily="2" charset="2"/>
              </a:rPr>
              <a:t> helps uniqueness</a:t>
            </a:r>
            <a:endParaRPr lang="en-US" sz="2000" dirty="0" smtClean="0">
              <a:cs typeface="Arial" charset="0"/>
            </a:endParaRPr>
          </a:p>
          <a:p>
            <a:pPr marL="914400" lvl="2" eaLnBrk="1" hangingPunct="1">
              <a:spcBef>
                <a:spcPts val="600"/>
              </a:spcBef>
              <a:defRPr/>
            </a:pPr>
            <a:r>
              <a:rPr lang="en-US" sz="2000" dirty="0" smtClean="0">
                <a:cs typeface="Arial" charset="0"/>
              </a:rPr>
              <a:t>you are a woman in a male-dominated field. Important if you are the only author, so that your work isn’t cited as, “German idiosyncrasies were charmingly discussed by </a:t>
            </a:r>
            <a:r>
              <a:rPr lang="en-US" sz="2000" dirty="0" smtClean="0">
                <a:solidFill>
                  <a:srgbClr val="FFCC99"/>
                </a:solidFill>
                <a:cs typeface="Arial" charset="0"/>
              </a:rPr>
              <a:t>M. Curie </a:t>
            </a:r>
            <a:r>
              <a:rPr lang="en-US" sz="2000" dirty="0" smtClean="0">
                <a:cs typeface="Arial" charset="0"/>
              </a:rPr>
              <a:t>(2004). As </a:t>
            </a:r>
            <a:r>
              <a:rPr lang="en-US" sz="2000" dirty="0" smtClean="0">
                <a:solidFill>
                  <a:srgbClr val="FFCC99"/>
                </a:solidFill>
                <a:cs typeface="Arial" charset="0"/>
              </a:rPr>
              <a:t>he</a:t>
            </a:r>
            <a:r>
              <a:rPr lang="en-US" sz="2000" dirty="0" smtClean="0">
                <a:cs typeface="Arial" charset="0"/>
              </a:rPr>
              <a:t> has shown...” </a:t>
            </a:r>
          </a:p>
          <a:p>
            <a:pPr marL="914400" lvl="2" eaLnBrk="1" hangingPunct="1">
              <a:spcBef>
                <a:spcPts val="600"/>
              </a:spcBef>
              <a:defRPr/>
            </a:pPr>
            <a:r>
              <a:rPr lang="en-US" sz="2000" dirty="0" smtClean="0">
                <a:cs typeface="Arial" charset="0"/>
              </a:rPr>
              <a:t>Your first name is particularly beautiful...</a:t>
            </a:r>
          </a:p>
          <a:p>
            <a:pPr marL="347472" eaLnBrk="1" hangingPunct="1">
              <a:lnSpc>
                <a:spcPct val="90000"/>
              </a:lnSpc>
              <a:spcBef>
                <a:spcPts val="1200"/>
              </a:spcBef>
              <a:defRPr/>
            </a:pPr>
            <a:r>
              <a:rPr lang="en-US" sz="2400" b="1" dirty="0" smtClean="0">
                <a:cs typeface="Arial" charset="0"/>
              </a:rPr>
              <a:t>Get an </a:t>
            </a:r>
            <a:r>
              <a:rPr lang="en-US" sz="2400" b="1" dirty="0" smtClean="0">
                <a:solidFill>
                  <a:srgbClr val="FFCC99"/>
                </a:solidFill>
                <a:cs typeface="Arial" charset="0"/>
              </a:rPr>
              <a:t>ORCID </a:t>
            </a:r>
            <a:r>
              <a:rPr lang="en-US" sz="2400" dirty="0" smtClean="0">
                <a:cs typeface="Arial" charset="0"/>
              </a:rPr>
              <a:t>(Open Researcher &amp; Contributor ID), a </a:t>
            </a:r>
            <a:r>
              <a:rPr lang="en-US" sz="2400" dirty="0" smtClean="0">
                <a:solidFill>
                  <a:srgbClr val="FFCC99"/>
                </a:solidFill>
                <a:cs typeface="Arial" charset="0"/>
              </a:rPr>
              <a:t>unique identifier </a:t>
            </a:r>
            <a:r>
              <a:rPr lang="en-US" sz="2400" dirty="0" smtClean="0">
                <a:cs typeface="Arial" charset="0"/>
              </a:rPr>
              <a:t>for scientists (still valid if you move, change your name, etc.). Some journals require it. Get yours at: </a:t>
            </a:r>
            <a:r>
              <a:rPr lang="en-US" sz="2400" u="sng" dirty="0" smtClean="0">
                <a:solidFill>
                  <a:srgbClr val="99FF33"/>
                </a:solidFill>
                <a:cs typeface="Arial" charset="0"/>
              </a:rPr>
              <a:t>ORCID.org</a:t>
            </a:r>
            <a:endParaRPr lang="en-US" sz="2500" u="sng" dirty="0" smtClean="0">
              <a:solidFill>
                <a:srgbClr val="99FF33"/>
              </a:solidFill>
              <a:cs typeface="Arial" charset="0"/>
            </a:endParaRPr>
          </a:p>
        </p:txBody>
      </p:sp>
    </p:spTree>
    <p:extLst>
      <p:ext uri="{BB962C8B-B14F-4D97-AF65-F5344CB8AC3E}">
        <p14:creationId xmlns:p14="http://schemas.microsoft.com/office/powerpoint/2010/main" val="214962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467">
                                            <p:txEl>
                                              <p:pRg st="4" end="4"/>
                                            </p:txEl>
                                          </p:spTgt>
                                        </p:tgtEl>
                                        <p:attrNameLst>
                                          <p:attrName>style.visibility</p:attrName>
                                        </p:attrNameLst>
                                      </p:cBhvr>
                                      <p:to>
                                        <p:strVal val="visible"/>
                                      </p:to>
                                    </p:set>
                                    <p:animEffect transition="in" filter="fade">
                                      <p:cBhvr>
                                        <p:cTn id="7" dur="500"/>
                                        <p:tgtEl>
                                          <p:spTgt spid="62467">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2467">
                                            <p:txEl>
                                              <p:pRg st="5" end="5"/>
                                            </p:txEl>
                                          </p:spTgt>
                                        </p:tgtEl>
                                        <p:attrNameLst>
                                          <p:attrName>style.visibility</p:attrName>
                                        </p:attrNameLst>
                                      </p:cBhvr>
                                      <p:to>
                                        <p:strVal val="visible"/>
                                      </p:to>
                                    </p:set>
                                    <p:animEffect transition="in" filter="fade">
                                      <p:cBhvr>
                                        <p:cTn id="12" dur="500"/>
                                        <p:tgtEl>
                                          <p:spTgt spid="62467">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2467">
                                            <p:txEl>
                                              <p:pRg st="6" end="6"/>
                                            </p:txEl>
                                          </p:spTgt>
                                        </p:tgtEl>
                                        <p:attrNameLst>
                                          <p:attrName>style.visibility</p:attrName>
                                        </p:attrNameLst>
                                      </p:cBhvr>
                                      <p:to>
                                        <p:strVal val="visible"/>
                                      </p:to>
                                    </p:set>
                                    <p:animEffect transition="in" filter="fade">
                                      <p:cBhvr>
                                        <p:cTn id="17" dur="500"/>
                                        <p:tgtEl>
                                          <p:spTgt spid="62467">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2467">
                                            <p:txEl>
                                              <p:pRg st="7" end="7"/>
                                            </p:txEl>
                                          </p:spTgt>
                                        </p:tgtEl>
                                        <p:attrNameLst>
                                          <p:attrName>style.visibility</p:attrName>
                                        </p:attrNameLst>
                                      </p:cBhvr>
                                      <p:to>
                                        <p:strVal val="visible"/>
                                      </p:to>
                                    </p:set>
                                    <p:animEffect transition="in" filter="fade">
                                      <p:cBhvr>
                                        <p:cTn id="22" dur="500"/>
                                        <p:tgtEl>
                                          <p:spTgt spid="624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0282"/>
          </a:xfrm>
        </p:spPr>
        <p:txBody>
          <a:bodyPr/>
          <a:lstStyle/>
          <a:p>
            <a:r>
              <a:rPr lang="en-US" sz="3600" dirty="0" smtClean="0"/>
              <a:t>Table of contents</a:t>
            </a:r>
            <a:endParaRPr lang="en-US" sz="3600" dirty="0"/>
          </a:p>
        </p:txBody>
      </p:sp>
      <p:sp>
        <p:nvSpPr>
          <p:cNvPr id="3" name="Content Placeholder 2"/>
          <p:cNvSpPr>
            <a:spLocks noGrp="1"/>
          </p:cNvSpPr>
          <p:nvPr>
            <p:ph idx="1"/>
          </p:nvPr>
        </p:nvSpPr>
        <p:spPr>
          <a:xfrm>
            <a:off x="179388" y="1052736"/>
            <a:ext cx="8785225" cy="5184775"/>
          </a:xfrm>
        </p:spPr>
        <p:txBody>
          <a:bodyPr/>
          <a:lstStyle/>
          <a:p>
            <a:pPr>
              <a:spcBef>
                <a:spcPts val="400"/>
              </a:spcBef>
            </a:pPr>
            <a:r>
              <a:rPr lang="en-US" sz="2400" dirty="0" smtClean="0"/>
              <a:t>Some basics 				      </a:t>
            </a:r>
          </a:p>
          <a:p>
            <a:pPr>
              <a:spcBef>
                <a:spcPts val="400"/>
              </a:spcBef>
            </a:pPr>
            <a:r>
              <a:rPr lang="en-US" sz="2400" dirty="0" smtClean="0"/>
              <a:t>Before starting to write			</a:t>
            </a:r>
          </a:p>
          <a:p>
            <a:pPr>
              <a:spcBef>
                <a:spcPts val="400"/>
              </a:spcBef>
            </a:pPr>
            <a:r>
              <a:rPr lang="en-US" sz="2400" dirty="0" smtClean="0"/>
              <a:t>Structure of a paper</a:t>
            </a:r>
          </a:p>
          <a:p>
            <a:pPr lvl="1">
              <a:spcBef>
                <a:spcPts val="0"/>
              </a:spcBef>
            </a:pPr>
            <a:r>
              <a:rPr lang="en-US" sz="2000" dirty="0" smtClean="0"/>
              <a:t>Title + Authors and affiliations + Abstract</a:t>
            </a:r>
          </a:p>
          <a:p>
            <a:pPr lvl="1">
              <a:spcBef>
                <a:spcPts val="0"/>
              </a:spcBef>
            </a:pPr>
            <a:r>
              <a:rPr lang="en-US" sz="2000" dirty="0" smtClean="0"/>
              <a:t>Introduction</a:t>
            </a:r>
          </a:p>
          <a:p>
            <a:pPr lvl="1">
              <a:spcBef>
                <a:spcPts val="0"/>
              </a:spcBef>
            </a:pPr>
            <a:r>
              <a:rPr lang="en-US" sz="2000" dirty="0" smtClean="0"/>
              <a:t>Methods and materials</a:t>
            </a:r>
          </a:p>
          <a:p>
            <a:pPr lvl="1">
              <a:spcBef>
                <a:spcPts val="0"/>
              </a:spcBef>
            </a:pPr>
            <a:r>
              <a:rPr lang="en-US" sz="2000" dirty="0" smtClean="0"/>
              <a:t>Results,  including figures + tables</a:t>
            </a:r>
          </a:p>
          <a:p>
            <a:pPr lvl="1">
              <a:spcBef>
                <a:spcPts val="0"/>
              </a:spcBef>
            </a:pPr>
            <a:r>
              <a:rPr lang="en-US" sz="2000" dirty="0" smtClean="0"/>
              <a:t>Discussion and conclusions</a:t>
            </a:r>
          </a:p>
          <a:p>
            <a:pPr lvl="1">
              <a:spcBef>
                <a:spcPts val="0"/>
              </a:spcBef>
            </a:pPr>
            <a:r>
              <a:rPr lang="en-US" sz="2000" dirty="0" smtClean="0"/>
              <a:t>Acknowledgements + References + Appendices (online material)</a:t>
            </a:r>
          </a:p>
          <a:p>
            <a:pPr>
              <a:spcBef>
                <a:spcPts val="400"/>
              </a:spcBef>
            </a:pPr>
            <a:r>
              <a:rPr lang="en-US" sz="2400" dirty="0" smtClean="0"/>
              <a:t>After finishing to write</a:t>
            </a:r>
          </a:p>
          <a:p>
            <a:pPr>
              <a:spcBef>
                <a:spcPts val="400"/>
              </a:spcBef>
            </a:pPr>
            <a:r>
              <a:rPr lang="en-US" sz="2400" dirty="0" smtClean="0"/>
              <a:t>Style</a:t>
            </a:r>
          </a:p>
          <a:p>
            <a:pPr>
              <a:spcBef>
                <a:spcPts val="400"/>
              </a:spcBef>
            </a:pPr>
            <a:r>
              <a:rPr lang="en-US" sz="2400" dirty="0" smtClean="0"/>
              <a:t>Language</a:t>
            </a:r>
          </a:p>
          <a:p>
            <a:pPr>
              <a:spcBef>
                <a:spcPts val="400"/>
              </a:spcBef>
            </a:pPr>
            <a:r>
              <a:rPr lang="en-US" sz="2400" dirty="0" smtClean="0"/>
              <a:t>Refereeing process</a:t>
            </a:r>
          </a:p>
          <a:p>
            <a:pPr>
              <a:spcBef>
                <a:spcPts val="400"/>
              </a:spcBef>
            </a:pPr>
            <a:r>
              <a:rPr lang="en-US" sz="2400" dirty="0" smtClean="0"/>
              <a:t>PhD theses</a:t>
            </a:r>
          </a:p>
          <a:p>
            <a:pPr marL="0" indent="0">
              <a:buNone/>
            </a:pPr>
            <a:endParaRPr lang="en-US" dirty="0"/>
          </a:p>
        </p:txBody>
      </p:sp>
      <p:cxnSp>
        <p:nvCxnSpPr>
          <p:cNvPr id="5" name="Straight Connector 4"/>
          <p:cNvCxnSpPr/>
          <p:nvPr/>
        </p:nvCxnSpPr>
        <p:spPr bwMode="auto">
          <a:xfrm flipH="1">
            <a:off x="539552" y="5229200"/>
            <a:ext cx="1512168" cy="0"/>
          </a:xfrm>
          <a:prstGeom prst="line">
            <a:avLst/>
          </a:prstGeom>
          <a:solidFill>
            <a:schemeClr val="accent1"/>
          </a:solidFill>
          <a:ln w="38100" cap="flat" cmpd="sng" algn="ctr">
            <a:solidFill>
              <a:srgbClr val="FF6600"/>
            </a:solidFill>
            <a:prstDash val="solid"/>
            <a:round/>
            <a:headEnd type="none" w="med" len="med"/>
            <a:tailEnd type="none" w="med" len="med"/>
          </a:ln>
          <a:effectLst/>
        </p:spPr>
      </p:cxnSp>
    </p:spTree>
    <p:extLst>
      <p:ext uri="{BB962C8B-B14F-4D97-AF65-F5344CB8AC3E}">
        <p14:creationId xmlns:p14="http://schemas.microsoft.com/office/powerpoint/2010/main" val="4136140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98438"/>
            <a:ext cx="8229600" cy="782637"/>
          </a:xfrm>
        </p:spPr>
        <p:txBody>
          <a:bodyPr/>
          <a:lstStyle/>
          <a:p>
            <a:pPr eaLnBrk="1" hangingPunct="1"/>
            <a:r>
              <a:rPr lang="en-GB" sz="3600" dirty="0" smtClean="0"/>
              <a:t>Abstract</a:t>
            </a:r>
            <a:endParaRPr lang="en-GB" dirty="0" smtClean="0"/>
          </a:p>
        </p:txBody>
      </p:sp>
      <mc:AlternateContent xmlns:mc="http://schemas.openxmlformats.org/markup-compatibility/2006" xmlns:a14="http://schemas.microsoft.com/office/drawing/2010/main">
        <mc:Choice Requires="a14">
          <p:sp>
            <p:nvSpPr>
              <p:cNvPr id="31747" name="Rectangle 3"/>
              <p:cNvSpPr>
                <a:spLocks noGrp="1" noChangeArrowheads="1"/>
              </p:cNvSpPr>
              <p:nvPr>
                <p:ph type="body" idx="1"/>
              </p:nvPr>
            </p:nvSpPr>
            <p:spPr>
              <a:xfrm>
                <a:off x="179388" y="1270000"/>
                <a:ext cx="8785225" cy="5472113"/>
              </a:xfrm>
            </p:spPr>
            <p:txBody>
              <a:bodyPr/>
              <a:lstStyle/>
              <a:p>
                <a:pPr eaLnBrk="1" hangingPunct="1">
                  <a:lnSpc>
                    <a:spcPct val="90000"/>
                  </a:lnSpc>
                  <a:spcBef>
                    <a:spcPct val="50000"/>
                  </a:spcBef>
                  <a:defRPr/>
                </a:pPr>
                <a:r>
                  <a:rPr lang="en-GB" sz="2400" dirty="0"/>
                  <a:t>R</a:t>
                </a:r>
                <a:r>
                  <a:rPr lang="en-GB" sz="2400" dirty="0" smtClean="0"/>
                  <a:t>ule:</a:t>
                </a:r>
                <a:r>
                  <a:rPr lang="en-GB" sz="2400" dirty="0" smtClean="0">
                    <a:solidFill>
                      <a:srgbClr val="FFCC99"/>
                    </a:solidFill>
                    <a:sym typeface="Wingdings" pitchFamily="2" charset="2"/>
                  </a:rPr>
                  <a:t> Abstracts should be short, but cover all the essentials </a:t>
                </a:r>
              </a:p>
              <a:p>
                <a:pPr eaLnBrk="1" hangingPunct="1">
                  <a:lnSpc>
                    <a:spcPct val="90000"/>
                  </a:lnSpc>
                  <a:spcBef>
                    <a:spcPts val="1800"/>
                  </a:spcBef>
                  <a:defRPr/>
                </a:pPr>
                <a:r>
                  <a:rPr lang="en-GB" sz="2400" dirty="0" smtClean="0">
                    <a:sym typeface="Wingdings" pitchFamily="2" charset="2"/>
                  </a:rPr>
                  <a:t>Guidelines: </a:t>
                </a:r>
              </a:p>
              <a:p>
                <a:pPr marL="747522" lvl="1" indent="-347472" eaLnBrk="1" hangingPunct="1">
                  <a:lnSpc>
                    <a:spcPct val="90000"/>
                  </a:lnSpc>
                  <a:spcBef>
                    <a:spcPct val="50000"/>
                  </a:spcBef>
                  <a:defRPr/>
                </a:pPr>
                <a:r>
                  <a:rPr lang="en-GB" sz="2100" dirty="0">
                    <a:sym typeface="Wingdings" pitchFamily="2" charset="2"/>
                  </a:rPr>
                  <a:t>A</a:t>
                </a:r>
                <a:r>
                  <a:rPr lang="en-GB" sz="2100" dirty="0" smtClean="0">
                    <a:sym typeface="Wingdings" pitchFamily="2" charset="2"/>
                  </a:rPr>
                  <a:t>bstract should be </a:t>
                </a:r>
                <a14:m>
                  <m:oMath xmlns:m="http://schemas.openxmlformats.org/officeDocument/2006/math">
                    <m:r>
                      <a:rPr lang="en-GB" sz="2100" i="1" smtClean="0">
                        <a:latin typeface="Cambria Math"/>
                        <a:ea typeface="Cambria Math"/>
                        <a:sym typeface="Wingdings" pitchFamily="2" charset="2"/>
                      </a:rPr>
                      <m:t>≤</m:t>
                    </m:r>
                  </m:oMath>
                </a14:m>
                <a:r>
                  <a:rPr lang="en-GB" sz="2100" dirty="0" smtClean="0">
                    <a:sym typeface="Wingdings" pitchFamily="2" charset="2"/>
                  </a:rPr>
                  <a:t> 5% of total length of (journal) paper</a:t>
                </a:r>
              </a:p>
              <a:p>
                <a:pPr marL="747522" lvl="1" indent="-347472" eaLnBrk="1" hangingPunct="1">
                  <a:lnSpc>
                    <a:spcPct val="90000"/>
                  </a:lnSpc>
                  <a:spcBef>
                    <a:spcPct val="50000"/>
                  </a:spcBef>
                  <a:defRPr/>
                </a:pPr>
                <a:r>
                  <a:rPr lang="en-GB" sz="2100" dirty="0" smtClean="0">
                    <a:sym typeface="Wingdings" pitchFamily="2" charset="2"/>
                  </a:rPr>
                  <a:t>Absolute length of abstract should generally be </a:t>
                </a:r>
                <a14:m>
                  <m:oMath xmlns:m="http://schemas.openxmlformats.org/officeDocument/2006/math">
                    <m:r>
                      <a:rPr lang="en-GB" sz="2100" i="1">
                        <a:latin typeface="Cambria Math"/>
                        <a:ea typeface="Cambria Math"/>
                        <a:sym typeface="Wingdings" pitchFamily="2" charset="2"/>
                      </a:rPr>
                      <m:t>≤</m:t>
                    </m:r>
                  </m:oMath>
                </a14:m>
                <a:r>
                  <a:rPr lang="en-GB" sz="2100" dirty="0">
                    <a:sym typeface="Wingdings" pitchFamily="2" charset="2"/>
                  </a:rPr>
                  <a:t> 200 words, irrespective of length of paper </a:t>
                </a:r>
                <a:r>
                  <a:rPr lang="en-GB" sz="2100" dirty="0" smtClean="0">
                    <a:sym typeface="Wingdings" pitchFamily="2" charset="2"/>
                  </a:rPr>
                  <a:t>(many journals </a:t>
                </a:r>
                <a:r>
                  <a:rPr lang="en-GB" sz="2100" dirty="0">
                    <a:sym typeface="Wingdings" pitchFamily="2" charset="2"/>
                  </a:rPr>
                  <a:t>have hard limits on the </a:t>
                </a:r>
                <a:r>
                  <a:rPr lang="en-GB" sz="2100" dirty="0" smtClean="0">
                    <a:sym typeface="Wingdings" pitchFamily="2" charset="2"/>
                  </a:rPr>
                  <a:t>allowed length </a:t>
                </a:r>
                <a:r>
                  <a:rPr lang="en-GB" sz="2100" dirty="0">
                    <a:sym typeface="Wingdings" pitchFamily="2" charset="2"/>
                  </a:rPr>
                  <a:t>of the </a:t>
                </a:r>
                <a:r>
                  <a:rPr lang="en-GB" sz="2100" dirty="0" smtClean="0">
                    <a:sym typeface="Wingdings" pitchFamily="2" charset="2"/>
                  </a:rPr>
                  <a:t>abstract)</a:t>
                </a:r>
              </a:p>
              <a:p>
                <a:pPr marL="747522" lvl="1" indent="-347472" eaLnBrk="1" hangingPunct="1">
                  <a:lnSpc>
                    <a:spcPct val="90000"/>
                  </a:lnSpc>
                  <a:spcBef>
                    <a:spcPct val="50000"/>
                  </a:spcBef>
                  <a:defRPr/>
                </a:pPr>
                <a:r>
                  <a:rPr lang="en-GB" sz="2100" dirty="0" smtClean="0">
                    <a:sym typeface="Wingdings" pitchFamily="2" charset="2"/>
                  </a:rPr>
                  <a:t>Possible exception: abstracts for conference abstract books</a:t>
                </a:r>
                <a:endParaRPr lang="en-GB" sz="2100" dirty="0">
                  <a:sym typeface="Wingdings" pitchFamily="2" charset="2"/>
                </a:endParaRPr>
              </a:p>
              <a:p>
                <a:pPr eaLnBrk="1" hangingPunct="1">
                  <a:lnSpc>
                    <a:spcPct val="90000"/>
                  </a:lnSpc>
                  <a:spcBef>
                    <a:spcPts val="1800"/>
                  </a:spcBef>
                  <a:defRPr/>
                </a:pPr>
                <a:r>
                  <a:rPr lang="en-GB" sz="2400" dirty="0" smtClean="0">
                    <a:sym typeface="Wingdings" pitchFamily="2" charset="2"/>
                  </a:rPr>
                  <a:t>The abstract is a </a:t>
                </a:r>
                <a:r>
                  <a:rPr lang="en-GB" sz="2400" dirty="0" smtClean="0">
                    <a:solidFill>
                      <a:srgbClr val="FFCC99"/>
                    </a:solidFill>
                    <a:sym typeface="Wingdings" pitchFamily="2" charset="2"/>
                  </a:rPr>
                  <a:t>condensate</a:t>
                </a:r>
                <a:r>
                  <a:rPr lang="en-GB" sz="2400" dirty="0" smtClean="0">
                    <a:sym typeface="Wingdings" pitchFamily="2" charset="2"/>
                  </a:rPr>
                  <a:t> of the paper in one paragraph</a:t>
                </a:r>
              </a:p>
              <a:p>
                <a:pPr lvl="1" eaLnBrk="1" hangingPunct="1">
                  <a:lnSpc>
                    <a:spcPct val="90000"/>
                  </a:lnSpc>
                  <a:spcBef>
                    <a:spcPts val="600"/>
                  </a:spcBef>
                  <a:defRPr/>
                </a:pPr>
                <a:r>
                  <a:rPr lang="en-GB" sz="2100" dirty="0" smtClean="0">
                    <a:sym typeface="Wingdings" pitchFamily="2" charset="2"/>
                  </a:rPr>
                  <a:t>Start with typically 1-2 sentences on aims &amp; possibly context</a:t>
                </a:r>
              </a:p>
              <a:p>
                <a:pPr lvl="1" eaLnBrk="1" hangingPunct="1">
                  <a:lnSpc>
                    <a:spcPct val="90000"/>
                  </a:lnSpc>
                  <a:spcBef>
                    <a:spcPts val="600"/>
                  </a:spcBef>
                  <a:defRPr/>
                </a:pPr>
                <a:r>
                  <a:rPr lang="en-GB" sz="2100" dirty="0" smtClean="0">
                    <a:sym typeface="Wingdings" pitchFamily="2" charset="2"/>
                  </a:rPr>
                  <a:t>Then a very short description of technique </a:t>
                </a:r>
              </a:p>
              <a:p>
                <a:pPr lvl="1" eaLnBrk="1" hangingPunct="1">
                  <a:lnSpc>
                    <a:spcPct val="90000"/>
                  </a:lnSpc>
                  <a:spcBef>
                    <a:spcPts val="600"/>
                  </a:spcBef>
                  <a:defRPr/>
                </a:pPr>
                <a:r>
                  <a:rPr lang="en-GB" sz="2100" dirty="0" smtClean="0">
                    <a:sym typeface="Wingdings" pitchFamily="2" charset="2"/>
                  </a:rPr>
                  <a:t>Finally bring the main results &amp; major consequences </a:t>
                </a:r>
              </a:p>
              <a:p>
                <a:pPr eaLnBrk="1" hangingPunct="1">
                  <a:lnSpc>
                    <a:spcPct val="90000"/>
                  </a:lnSpc>
                  <a:spcBef>
                    <a:spcPts val="1800"/>
                  </a:spcBef>
                  <a:defRPr/>
                </a:pPr>
                <a:r>
                  <a:rPr lang="en-GB" sz="2400" dirty="0">
                    <a:sym typeface="Wingdings" pitchFamily="2" charset="2"/>
                  </a:rPr>
                  <a:t>The journal Astronomy &amp; Astrophysics offers a structure for abstracts (even more detailed)</a:t>
                </a:r>
              </a:p>
            </p:txBody>
          </p:sp>
        </mc:Choice>
        <mc:Fallback xmlns="">
          <p:sp>
            <p:nvSpPr>
              <p:cNvPr id="31747" name="Rectangle 3"/>
              <p:cNvSpPr>
                <a:spLocks noGrp="1" noRot="1" noChangeAspect="1" noMove="1" noResize="1" noEditPoints="1" noAdjustHandles="1" noChangeArrowheads="1" noChangeShapeType="1" noTextEdit="1"/>
              </p:cNvSpPr>
              <p:nvPr>
                <p:ph type="body" idx="1"/>
              </p:nvPr>
            </p:nvSpPr>
            <p:spPr>
              <a:xfrm>
                <a:off x="179388" y="1270000"/>
                <a:ext cx="8785225" cy="5472113"/>
              </a:xfrm>
              <a:blipFill>
                <a:blip r:embed="rId3"/>
                <a:stretch>
                  <a:fillRect l="-555" t="-1559" b="-2561"/>
                </a:stretch>
              </a:blipFill>
            </p:spPr>
            <p:txBody>
              <a:bodyPr/>
              <a:lstStyle/>
              <a:p>
                <a:r>
                  <a:rPr lang="en-US">
                    <a:noFill/>
                  </a:rPr>
                  <a:t> </a:t>
                </a:r>
              </a:p>
            </p:txBody>
          </p:sp>
        </mc:Fallback>
      </mc:AlternateContent>
    </p:spTree>
    <p:extLst>
      <p:ext uri="{BB962C8B-B14F-4D97-AF65-F5344CB8AC3E}">
        <p14:creationId xmlns:p14="http://schemas.microsoft.com/office/powerpoint/2010/main" val="28224571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250825" y="198438"/>
            <a:ext cx="8713788" cy="998537"/>
          </a:xfrm>
        </p:spPr>
        <p:txBody>
          <a:bodyPr/>
          <a:lstStyle/>
          <a:p>
            <a:pPr eaLnBrk="1" hangingPunct="1"/>
            <a:r>
              <a:rPr lang="en-GB" sz="3600" dirty="0" smtClean="0"/>
              <a:t>Abstract: an example</a:t>
            </a:r>
          </a:p>
        </p:txBody>
      </p:sp>
      <p:sp>
        <p:nvSpPr>
          <p:cNvPr id="87045" name="Text Box 5"/>
          <p:cNvSpPr txBox="1">
            <a:spLocks noChangeArrowheads="1"/>
          </p:cNvSpPr>
          <p:nvPr/>
        </p:nvSpPr>
        <p:spPr bwMode="auto">
          <a:xfrm>
            <a:off x="179388" y="1412875"/>
            <a:ext cx="8785225" cy="5354638"/>
          </a:xfrm>
          <a:prstGeom prst="rect">
            <a:avLst/>
          </a:prstGeom>
          <a:noFill/>
          <a:ln w="9525">
            <a:noFill/>
            <a:miter lim="800000"/>
            <a:headEnd/>
            <a:tailEnd/>
          </a:ln>
          <a:effectLst/>
        </p:spPr>
        <p:txBody>
          <a:bodyPr>
            <a:spAutoFit/>
          </a:bodyPr>
          <a:lstStyle/>
          <a:p>
            <a:pPr>
              <a:defRPr/>
            </a:pPr>
            <a:r>
              <a:rPr lang="en-GB" dirty="0">
                <a:solidFill>
                  <a:schemeClr val="accent1"/>
                </a:solidFill>
                <a:effectLst>
                  <a:outerShdw blurRad="38100" dist="38100" dir="2700000" algn="tl">
                    <a:srgbClr val="000000"/>
                  </a:outerShdw>
                </a:effectLst>
              </a:rPr>
              <a:t>   </a:t>
            </a:r>
            <a:r>
              <a:rPr lang="en-GB" dirty="0">
                <a:solidFill>
                  <a:schemeClr val="accent5"/>
                </a:solidFill>
                <a:effectLst>
                  <a:outerShdw blurRad="38100" dist="38100" dir="2700000" algn="tl">
                    <a:srgbClr val="000000"/>
                  </a:outerShdw>
                </a:effectLst>
              </a:rPr>
              <a:t>Introduction</a:t>
            </a:r>
            <a:r>
              <a:rPr lang="en-GB" dirty="0">
                <a:solidFill>
                  <a:schemeClr val="accent1"/>
                </a:solidFill>
                <a:effectLst>
                  <a:outerShdw blurRad="38100" dist="38100" dir="2700000" algn="tl">
                    <a:srgbClr val="000000"/>
                  </a:outerShdw>
                </a:effectLst>
              </a:rPr>
              <a:t>    </a:t>
            </a:r>
            <a:r>
              <a:rPr lang="en-GB" dirty="0" err="1">
                <a:solidFill>
                  <a:srgbClr val="CCFF66"/>
                </a:solidFill>
                <a:effectLst>
                  <a:outerShdw blurRad="38100" dist="38100" dir="2700000" algn="tl">
                    <a:srgbClr val="000000"/>
                  </a:outerShdw>
                </a:effectLst>
              </a:rPr>
              <a:t>Aim+Method</a:t>
            </a:r>
            <a:r>
              <a:rPr lang="en-GB" dirty="0">
                <a:solidFill>
                  <a:schemeClr val="accent1"/>
                </a:solidFill>
                <a:effectLst>
                  <a:outerShdw blurRad="38100" dist="38100" dir="2700000" algn="tl">
                    <a:srgbClr val="000000"/>
                  </a:outerShdw>
                </a:effectLst>
              </a:rPr>
              <a:t>    </a:t>
            </a:r>
            <a:r>
              <a:rPr lang="en-GB" dirty="0">
                <a:solidFill>
                  <a:srgbClr val="FF9966"/>
                </a:solidFill>
                <a:effectLst>
                  <a:outerShdw blurRad="38100" dist="38100" dir="2700000" algn="tl">
                    <a:srgbClr val="000000"/>
                  </a:outerShdw>
                </a:effectLst>
              </a:rPr>
              <a:t>Results</a:t>
            </a:r>
            <a:r>
              <a:rPr lang="en-GB" dirty="0">
                <a:solidFill>
                  <a:srgbClr val="FFFF00"/>
                </a:solidFill>
                <a:effectLst>
                  <a:outerShdw blurRad="38100" dist="38100" dir="2700000" algn="tl">
                    <a:srgbClr val="000000"/>
                  </a:outerShdw>
                </a:effectLst>
              </a:rPr>
              <a:t> </a:t>
            </a:r>
            <a:r>
              <a:rPr lang="en-GB" dirty="0">
                <a:solidFill>
                  <a:schemeClr val="accent1"/>
                </a:solidFill>
                <a:effectLst>
                  <a:outerShdw blurRad="38100" dist="38100" dir="2700000" algn="tl">
                    <a:srgbClr val="000000"/>
                  </a:outerShdw>
                </a:effectLst>
              </a:rPr>
              <a:t>   </a:t>
            </a:r>
            <a:r>
              <a:rPr lang="en-GB" dirty="0">
                <a:solidFill>
                  <a:srgbClr val="FFFF00"/>
                </a:solidFill>
                <a:effectLst>
                  <a:outerShdw blurRad="38100" dist="38100" dir="2700000" algn="tl">
                    <a:srgbClr val="000000"/>
                  </a:outerShdw>
                </a:effectLst>
              </a:rPr>
              <a:t>Discussion</a:t>
            </a:r>
          </a:p>
          <a:p>
            <a:pPr>
              <a:defRPr/>
            </a:pPr>
            <a:endParaRPr lang="en-GB" dirty="0">
              <a:solidFill>
                <a:srgbClr val="FF9966"/>
              </a:solidFill>
              <a:effectLst>
                <a:outerShdw blurRad="38100" dist="38100" dir="2700000" algn="tl">
                  <a:srgbClr val="000000"/>
                </a:outerShdw>
              </a:effectLst>
            </a:endParaRPr>
          </a:p>
          <a:p>
            <a:pPr>
              <a:defRPr/>
            </a:pPr>
            <a:r>
              <a:rPr lang="en-GB" sz="2600" dirty="0">
                <a:solidFill>
                  <a:schemeClr val="accent5"/>
                </a:solidFill>
                <a:effectLst>
                  <a:outerShdw blurRad="38100" dist="38100" dir="2700000" algn="tl">
                    <a:srgbClr val="000000"/>
                  </a:outerShdw>
                </a:effectLst>
              </a:rPr>
              <a:t>The extension of the sunspot number series backward in time is of considerable importance for dynamo theory. </a:t>
            </a:r>
            <a:r>
              <a:rPr lang="en-GB" sz="2600" dirty="0">
                <a:solidFill>
                  <a:srgbClr val="CCFF66"/>
                </a:solidFill>
                <a:effectLst>
                  <a:outerShdw blurRad="38100" dist="38100" dir="2700000" algn="tl">
                    <a:srgbClr val="000000"/>
                  </a:outerShdw>
                </a:effectLst>
              </a:rPr>
              <a:t>We have applied a physical model to records of the </a:t>
            </a:r>
            <a:r>
              <a:rPr lang="en-GB" sz="2600" baseline="30000" dirty="0">
                <a:solidFill>
                  <a:srgbClr val="CCFF66"/>
                </a:solidFill>
                <a:effectLst>
                  <a:outerShdw blurRad="38100" dist="38100" dir="2700000" algn="tl">
                    <a:srgbClr val="000000"/>
                  </a:outerShdw>
                </a:effectLst>
              </a:rPr>
              <a:t>10</a:t>
            </a:r>
            <a:r>
              <a:rPr lang="en-GB" sz="2600" dirty="0">
                <a:solidFill>
                  <a:srgbClr val="CCFF66"/>
                </a:solidFill>
                <a:effectLst>
                  <a:outerShdw blurRad="38100" dist="38100" dir="2700000" algn="tl">
                    <a:srgbClr val="000000"/>
                  </a:outerShdw>
                </a:effectLst>
              </a:rPr>
              <a:t>Be concentration in polar ice to reconstruct sunspot number between the year 850 and the present.</a:t>
            </a:r>
            <a:r>
              <a:rPr lang="en-GB" sz="2600" dirty="0">
                <a:effectLst>
                  <a:outerShdw blurRad="38100" dist="38100" dir="2700000" algn="tl">
                    <a:srgbClr val="000000"/>
                  </a:outerShdw>
                </a:effectLst>
              </a:rPr>
              <a:t> </a:t>
            </a:r>
            <a:r>
              <a:rPr lang="en-GB" sz="2600" dirty="0">
                <a:solidFill>
                  <a:srgbClr val="FF9966"/>
                </a:solidFill>
                <a:effectLst>
                  <a:outerShdw blurRad="38100" dist="38100" dir="2700000" algn="tl">
                    <a:srgbClr val="000000"/>
                  </a:outerShdw>
                </a:effectLst>
              </a:rPr>
              <a:t>The reconstruction shows that the period of high solar activity during the last 60 years is unique throughout the past 1150 years.</a:t>
            </a:r>
            <a:r>
              <a:rPr lang="en-GB" sz="2600" dirty="0">
                <a:effectLst>
                  <a:outerShdw blurRad="38100" dist="38100" dir="2700000" algn="tl">
                    <a:srgbClr val="000000"/>
                  </a:outerShdw>
                </a:effectLst>
              </a:rPr>
              <a:t> </a:t>
            </a:r>
            <a:r>
              <a:rPr lang="en-GB" sz="2600" dirty="0">
                <a:solidFill>
                  <a:srgbClr val="FFFF00"/>
                </a:solidFill>
                <a:effectLst>
                  <a:outerShdw blurRad="38100" dist="38100" dir="2700000" algn="tl">
                    <a:srgbClr val="000000"/>
                  </a:outerShdw>
                </a:effectLst>
              </a:rPr>
              <a:t>This nearly triples the interval of time for which such a statement could be made.                                   </a:t>
            </a:r>
          </a:p>
          <a:p>
            <a:pPr>
              <a:defRPr/>
            </a:pPr>
            <a:endParaRPr lang="en-GB" sz="2600" dirty="0">
              <a:solidFill>
                <a:srgbClr val="FF9966"/>
              </a:solidFill>
              <a:effectLst>
                <a:outerShdw blurRad="38100" dist="38100" dir="2700000" algn="tl">
                  <a:srgbClr val="000000"/>
                </a:outerShdw>
              </a:effectLst>
            </a:endParaRPr>
          </a:p>
          <a:p>
            <a:pPr>
              <a:lnSpc>
                <a:spcPct val="50000"/>
              </a:lnSpc>
              <a:defRPr/>
            </a:pPr>
            <a:r>
              <a:rPr lang="en-GB" sz="2600" dirty="0">
                <a:effectLst>
                  <a:outerShdw blurRad="38100" dist="38100" dir="2700000" algn="tl">
                    <a:srgbClr val="000000"/>
                  </a:outerShdw>
                </a:effectLst>
              </a:rPr>
              <a:t>80 words total</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198438"/>
            <a:ext cx="8229600" cy="709612"/>
          </a:xfrm>
        </p:spPr>
        <p:txBody>
          <a:bodyPr/>
          <a:lstStyle/>
          <a:p>
            <a:r>
              <a:rPr lang="en-GB" sz="3600" dirty="0" smtClean="0"/>
              <a:t>Abstract: a structured example</a:t>
            </a:r>
            <a:endParaRPr lang="en-US" dirty="0" smtClean="0"/>
          </a:p>
        </p:txBody>
      </p:sp>
      <p:sp>
        <p:nvSpPr>
          <p:cNvPr id="3" name="Content Placeholder 2"/>
          <p:cNvSpPr>
            <a:spLocks noGrp="1"/>
          </p:cNvSpPr>
          <p:nvPr>
            <p:ph idx="1"/>
          </p:nvPr>
        </p:nvSpPr>
        <p:spPr>
          <a:xfrm>
            <a:off x="179388" y="1124744"/>
            <a:ext cx="8785225" cy="5472113"/>
          </a:xfrm>
        </p:spPr>
        <p:txBody>
          <a:bodyPr/>
          <a:lstStyle/>
          <a:p>
            <a:pPr>
              <a:defRPr/>
            </a:pPr>
            <a:r>
              <a:rPr lang="en-US" sz="2400" dirty="0"/>
              <a:t>A</a:t>
            </a:r>
            <a:r>
              <a:rPr lang="en-US" sz="2400" dirty="0" smtClean="0"/>
              <a:t>bstract </a:t>
            </a:r>
            <a:r>
              <a:rPr lang="en-US" sz="2400" dirty="0"/>
              <a:t>s</a:t>
            </a:r>
            <a:r>
              <a:rPr lang="en-US" sz="2400" dirty="0" smtClean="0"/>
              <a:t>tructure provided by the journal Astron. </a:t>
            </a:r>
            <a:r>
              <a:rPr lang="en-US" sz="2400" dirty="0" err="1" smtClean="0"/>
              <a:t>Astrophys</a:t>
            </a:r>
            <a:r>
              <a:rPr lang="en-US" sz="2400" dirty="0" smtClean="0"/>
              <a:t>.:</a:t>
            </a:r>
          </a:p>
          <a:p>
            <a:pPr marL="347472" indent="0">
              <a:spcBef>
                <a:spcPts val="1200"/>
              </a:spcBef>
              <a:buNone/>
              <a:defRPr/>
            </a:pPr>
            <a:r>
              <a:rPr lang="en-US" sz="2000" dirty="0" smtClean="0">
                <a:solidFill>
                  <a:srgbClr val="99FF33"/>
                </a:solidFill>
              </a:rPr>
              <a:t>Context: </a:t>
            </a:r>
            <a:r>
              <a:rPr lang="en-US" sz="2000" dirty="0" smtClean="0"/>
              <a:t>Most studies of solar coronal loop dynamics are limited to a narrow temperature range, so that they may miss dynamics associated with cooling and heating events. </a:t>
            </a:r>
          </a:p>
          <a:p>
            <a:pPr marL="347472" indent="0">
              <a:spcBef>
                <a:spcPts val="0"/>
              </a:spcBef>
              <a:buNone/>
              <a:defRPr/>
            </a:pPr>
            <a:r>
              <a:rPr lang="en-US" sz="2000" b="1" dirty="0" smtClean="0">
                <a:solidFill>
                  <a:srgbClr val="99FF33"/>
                </a:solidFill>
              </a:rPr>
              <a:t>Aims:</a:t>
            </a:r>
            <a:r>
              <a:rPr lang="en-US" sz="2000" dirty="0" smtClean="0">
                <a:solidFill>
                  <a:srgbClr val="99FF33"/>
                </a:solidFill>
              </a:rPr>
              <a:t> </a:t>
            </a:r>
            <a:r>
              <a:rPr lang="en-US" sz="2000" dirty="0" smtClean="0"/>
              <a:t>We present a study of the temporal evolution of coronal loops in active regions and its implications for the dynamics in coronal loops. </a:t>
            </a:r>
            <a:br>
              <a:rPr lang="en-US" sz="2000" dirty="0" smtClean="0"/>
            </a:br>
            <a:r>
              <a:rPr lang="en-US" sz="2000" b="1" dirty="0" smtClean="0">
                <a:solidFill>
                  <a:srgbClr val="99FF33"/>
                </a:solidFill>
              </a:rPr>
              <a:t>Methods:</a:t>
            </a:r>
            <a:r>
              <a:rPr lang="en-US" sz="2000" dirty="0" smtClean="0"/>
              <a:t> We analyzed images of the Atmospheric Imaging Assembly (AIA) on the Solar Dynamics Observatory (SDO) at multiple temperatures to detect apparent motions in the coronal loops. </a:t>
            </a:r>
            <a:br>
              <a:rPr lang="en-US" sz="2000" dirty="0" smtClean="0"/>
            </a:br>
            <a:r>
              <a:rPr lang="en-US" sz="2000" b="1" dirty="0" smtClean="0">
                <a:solidFill>
                  <a:srgbClr val="99FF33"/>
                </a:solidFill>
              </a:rPr>
              <a:t>Results:</a:t>
            </a:r>
            <a:r>
              <a:rPr lang="en-US" sz="2000" dirty="0" smtClean="0"/>
              <a:t> Quasi-periodic brightness fluctuations propagate upwards from the loop </a:t>
            </a:r>
            <a:r>
              <a:rPr lang="en-US" sz="2000" dirty="0" err="1" smtClean="0"/>
              <a:t>footpoint</a:t>
            </a:r>
            <a:r>
              <a:rPr lang="en-US" sz="2000" dirty="0" smtClean="0"/>
              <a:t> in hot emission at 1 MK, while sporadic </a:t>
            </a:r>
            <a:r>
              <a:rPr lang="en-US" sz="2000" dirty="0" err="1" smtClean="0"/>
              <a:t>downflows</a:t>
            </a:r>
            <a:r>
              <a:rPr lang="en-US" sz="2000" dirty="0" smtClean="0"/>
              <a:t> are seen in cool emission below 1 MK. The upward motion in hot emission increases just after the cool </a:t>
            </a:r>
            <a:r>
              <a:rPr lang="en-US" sz="2000" dirty="0" err="1" smtClean="0"/>
              <a:t>downflows</a:t>
            </a:r>
            <a:r>
              <a:rPr lang="en-US" sz="2000" dirty="0" smtClean="0"/>
              <a:t>. </a:t>
            </a:r>
            <a:br>
              <a:rPr lang="en-US" sz="2000" dirty="0" smtClean="0"/>
            </a:br>
            <a:r>
              <a:rPr lang="en-US" sz="2000" dirty="0" smtClean="0">
                <a:solidFill>
                  <a:srgbClr val="99FF33"/>
                </a:solidFill>
              </a:rPr>
              <a:t>Conclusions:</a:t>
            </a:r>
            <a:r>
              <a:rPr lang="en-US" sz="2000" dirty="0" smtClean="0"/>
              <a:t> The apparent propagating pattern suggests a hot </a:t>
            </a:r>
            <a:r>
              <a:rPr lang="en-US" sz="2000" dirty="0" err="1" smtClean="0"/>
              <a:t>upflow</a:t>
            </a:r>
            <a:r>
              <a:rPr lang="en-US" sz="2000" dirty="0" smtClean="0"/>
              <a:t> from the loop </a:t>
            </a:r>
            <a:r>
              <a:rPr lang="en-US" sz="2000" dirty="0" err="1" smtClean="0"/>
              <a:t>footpoints</a:t>
            </a:r>
            <a:r>
              <a:rPr lang="en-US" sz="2000" dirty="0" smtClean="0"/>
              <a:t>, and is considered to supply hot plasma into the coronal loop, but a wavelike phenomenon cannot be ruled out. </a:t>
            </a:r>
            <a:endParaRPr lang="en-US" sz="2000" dirty="0"/>
          </a:p>
          <a:p>
            <a:pPr>
              <a:spcBef>
                <a:spcPts val="1200"/>
              </a:spcBef>
              <a:defRPr/>
            </a:pPr>
            <a:r>
              <a:rPr lang="en-US" sz="2000" dirty="0" smtClean="0"/>
              <a:t>161 words</a:t>
            </a:r>
            <a:endParaRPr lang="en-US" sz="2000" dirty="0" smtClean="0">
              <a:solidFill>
                <a:srgbClr val="99FF33"/>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198438"/>
            <a:ext cx="8229600" cy="782637"/>
          </a:xfrm>
        </p:spPr>
        <p:txBody>
          <a:bodyPr/>
          <a:lstStyle/>
          <a:p>
            <a:pPr eaLnBrk="1" hangingPunct="1"/>
            <a:r>
              <a:rPr lang="en-GB" sz="3600" dirty="0" smtClean="0"/>
              <a:t>Abstract</a:t>
            </a:r>
            <a:endParaRPr lang="en-GB" sz="4000" dirty="0" smtClean="0"/>
          </a:p>
        </p:txBody>
      </p:sp>
      <p:sp>
        <p:nvSpPr>
          <p:cNvPr id="246787" name="Rectangle 3"/>
          <p:cNvSpPr>
            <a:spLocks noGrp="1" noChangeArrowheads="1"/>
          </p:cNvSpPr>
          <p:nvPr>
            <p:ph type="body" idx="1"/>
          </p:nvPr>
        </p:nvSpPr>
        <p:spPr>
          <a:xfrm>
            <a:off x="179388" y="1340768"/>
            <a:ext cx="8785225" cy="5328320"/>
          </a:xfrm>
        </p:spPr>
        <p:txBody>
          <a:bodyPr/>
          <a:lstStyle/>
          <a:p>
            <a:pPr eaLnBrk="1" hangingPunct="1">
              <a:spcBef>
                <a:spcPts val="1800"/>
              </a:spcBef>
              <a:defRPr/>
            </a:pPr>
            <a:r>
              <a:rPr lang="en-GB" sz="2200" dirty="0" smtClean="0">
                <a:sym typeface="Wingdings" pitchFamily="2" charset="2"/>
              </a:rPr>
              <a:t>No figures, no tables, no footnotes, no references to other places in the paper</a:t>
            </a:r>
          </a:p>
          <a:p>
            <a:pPr eaLnBrk="1" hangingPunct="1">
              <a:spcBef>
                <a:spcPts val="1800"/>
              </a:spcBef>
              <a:defRPr/>
            </a:pPr>
            <a:r>
              <a:rPr lang="en-GB" sz="2200" dirty="0" smtClean="0">
                <a:sym typeface="Wingdings" pitchFamily="2" charset="2"/>
              </a:rPr>
              <a:t>Avoid, if possible, references to other papers. Example of an exception: </a:t>
            </a:r>
          </a:p>
          <a:p>
            <a:pPr lvl="1" eaLnBrk="1" hangingPunct="1">
              <a:spcBef>
                <a:spcPts val="600"/>
              </a:spcBef>
              <a:defRPr/>
            </a:pPr>
            <a:r>
              <a:rPr lang="en-GB" sz="1800" dirty="0" smtClean="0">
                <a:sym typeface="Wingdings" pitchFamily="2" charset="2"/>
              </a:rPr>
              <a:t>if your paper mainly deals with results of another paper (e.g. showing that the results there are wrong), it is o.k. to add reference </a:t>
            </a:r>
          </a:p>
          <a:p>
            <a:pPr lvl="1" eaLnBrk="1" hangingPunct="1">
              <a:spcBef>
                <a:spcPts val="600"/>
              </a:spcBef>
              <a:defRPr/>
            </a:pPr>
            <a:r>
              <a:rPr lang="en-GB" sz="1800" dirty="0" smtClean="0">
                <a:sym typeface="Wingdings" pitchFamily="2" charset="2"/>
              </a:rPr>
              <a:t>However, some </a:t>
            </a:r>
            <a:r>
              <a:rPr lang="en-GB" sz="1800" dirty="0">
                <a:sym typeface="Wingdings" pitchFamily="2" charset="2"/>
              </a:rPr>
              <a:t>journals do not allow </a:t>
            </a:r>
            <a:r>
              <a:rPr lang="en-GB" sz="1800" dirty="0" smtClean="0">
                <a:sym typeface="Wingdings" pitchFamily="2" charset="2"/>
              </a:rPr>
              <a:t>references </a:t>
            </a:r>
            <a:r>
              <a:rPr lang="en-GB" sz="1800" dirty="0">
                <a:sym typeface="Wingdings" pitchFamily="2" charset="2"/>
              </a:rPr>
              <a:t>at all in </a:t>
            </a:r>
            <a:r>
              <a:rPr lang="en-GB" sz="1800" dirty="0" smtClean="0">
                <a:sym typeface="Wingdings" pitchFamily="2" charset="2"/>
              </a:rPr>
              <a:t>abstracts</a:t>
            </a:r>
          </a:p>
          <a:p>
            <a:pPr eaLnBrk="1" hangingPunct="1">
              <a:spcBef>
                <a:spcPts val="1800"/>
              </a:spcBef>
              <a:defRPr/>
            </a:pPr>
            <a:r>
              <a:rPr lang="en-GB" sz="2200" dirty="0" smtClean="0">
                <a:sym typeface="Wingdings" pitchFamily="2" charset="2"/>
              </a:rPr>
              <a:t>Keep abbreviations, equations and symbols to a minimum</a:t>
            </a:r>
          </a:p>
          <a:p>
            <a:pPr eaLnBrk="1" hangingPunct="1">
              <a:spcBef>
                <a:spcPts val="1800"/>
              </a:spcBef>
              <a:defRPr/>
            </a:pPr>
            <a:r>
              <a:rPr lang="en-GB" sz="2200" dirty="0" smtClean="0">
                <a:sym typeface="Wingdings" pitchFamily="2" charset="2"/>
              </a:rPr>
              <a:t>Make sentences short (this is a good idea anyway, also for the rest of the paper)</a:t>
            </a:r>
          </a:p>
          <a:p>
            <a:pPr eaLnBrk="1" hangingPunct="1">
              <a:spcBef>
                <a:spcPts val="1800"/>
              </a:spcBef>
              <a:defRPr/>
            </a:pPr>
            <a:r>
              <a:rPr lang="en-GB" sz="2200" dirty="0" smtClean="0">
                <a:sym typeface="Wingdings" pitchFamily="2" charset="2"/>
              </a:rPr>
              <a:t>First person (“We have shown…”) is often not used in the abstract. I find it o.k., but first check if your journal allows it</a:t>
            </a:r>
          </a:p>
        </p:txBody>
      </p:sp>
    </p:spTree>
    <p:extLst>
      <p:ext uri="{BB962C8B-B14F-4D97-AF65-F5344CB8AC3E}">
        <p14:creationId xmlns:p14="http://schemas.microsoft.com/office/powerpoint/2010/main" val="192196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98438"/>
            <a:ext cx="8229600" cy="1070322"/>
          </a:xfrm>
        </p:spPr>
        <p:txBody>
          <a:bodyPr/>
          <a:lstStyle/>
          <a:p>
            <a:r>
              <a:rPr lang="en-GB" sz="3600" dirty="0" smtClean="0"/>
              <a:t>Abstract</a:t>
            </a:r>
            <a:endParaRPr lang="en-US" sz="4000" dirty="0" smtClean="0"/>
          </a:p>
        </p:txBody>
      </p:sp>
      <p:sp>
        <p:nvSpPr>
          <p:cNvPr id="3" name="Content Placeholder 2"/>
          <p:cNvSpPr>
            <a:spLocks noGrp="1"/>
          </p:cNvSpPr>
          <p:nvPr>
            <p:ph idx="1"/>
          </p:nvPr>
        </p:nvSpPr>
        <p:spPr>
          <a:xfrm>
            <a:off x="179388" y="1268760"/>
            <a:ext cx="8785225" cy="5184775"/>
          </a:xfrm>
        </p:spPr>
        <p:txBody>
          <a:bodyPr/>
          <a:lstStyle/>
          <a:p>
            <a:pPr>
              <a:defRPr/>
            </a:pPr>
            <a:r>
              <a:rPr lang="en-US" sz="2400" dirty="0"/>
              <a:t>Write the abstract at the very end, after completing the rest of the paper, i.e. once you have found the best formulations for your main results and are firm about the conclusions</a:t>
            </a:r>
          </a:p>
          <a:p>
            <a:pPr>
              <a:spcBef>
                <a:spcPts val="2400"/>
              </a:spcBef>
              <a:defRPr/>
            </a:pPr>
            <a:r>
              <a:rPr lang="en-US" sz="2400" dirty="0" smtClean="0"/>
              <a:t>Finally, check the abstract for consistency with the rest of the paper:</a:t>
            </a:r>
          </a:p>
          <a:p>
            <a:pPr lvl="1">
              <a:spcBef>
                <a:spcPts val="1500"/>
              </a:spcBef>
              <a:defRPr/>
            </a:pPr>
            <a:r>
              <a:rPr lang="en-US" sz="2100" dirty="0" smtClean="0">
                <a:solidFill>
                  <a:srgbClr val="FFCC66"/>
                </a:solidFill>
              </a:rPr>
              <a:t>Is everything said in the abstract also said in the paper? </a:t>
            </a:r>
            <a:r>
              <a:rPr lang="en-US" sz="2100" dirty="0" smtClean="0"/>
              <a:t>The abstract should </a:t>
            </a:r>
            <a:r>
              <a:rPr lang="en-US" sz="2100" b="1" dirty="0" smtClean="0"/>
              <a:t>NOT</a:t>
            </a:r>
            <a:r>
              <a:rPr lang="en-US" sz="2100" dirty="0" smtClean="0"/>
              <a:t> contain any new information that is not already present in the body of the paper</a:t>
            </a:r>
          </a:p>
          <a:p>
            <a:pPr lvl="1">
              <a:spcBef>
                <a:spcPts val="1500"/>
              </a:spcBef>
              <a:defRPr/>
            </a:pPr>
            <a:r>
              <a:rPr lang="en-US" sz="2100" dirty="0" smtClean="0">
                <a:solidFill>
                  <a:srgbClr val="FFCC66"/>
                </a:solidFill>
              </a:rPr>
              <a:t>Does the abstract give all the main results &amp; conclusions? </a:t>
            </a:r>
            <a:r>
              <a:rPr lang="en-US" sz="2100" dirty="0" smtClean="0"/>
              <a:t>It should not be missing the </a:t>
            </a:r>
            <a:r>
              <a:rPr lang="en-US" sz="2100" b="1" dirty="0" smtClean="0"/>
              <a:t>main</a:t>
            </a:r>
            <a:r>
              <a:rPr lang="en-US" sz="2100" dirty="0" smtClean="0"/>
              <a:t> results and </a:t>
            </a:r>
            <a:r>
              <a:rPr lang="en-US" sz="2100" b="1" dirty="0" smtClean="0"/>
              <a:t>main</a:t>
            </a:r>
            <a:r>
              <a:rPr lang="en-US" sz="2100" dirty="0" smtClean="0"/>
              <a:t> conclusions (without going into detail)</a:t>
            </a:r>
          </a:p>
        </p:txBody>
      </p:sp>
    </p:spTree>
    <p:extLst>
      <p:ext uri="{BB962C8B-B14F-4D97-AF65-F5344CB8AC3E}">
        <p14:creationId xmlns:p14="http://schemas.microsoft.com/office/powerpoint/2010/main" val="29238090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198438"/>
            <a:ext cx="8229600" cy="927100"/>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196752"/>
            <a:ext cx="8785225" cy="5400328"/>
          </a:xfrm>
        </p:spPr>
        <p:txBody>
          <a:bodyPr/>
          <a:lstStyle/>
          <a:p>
            <a:pPr eaLnBrk="1" hangingPunct="1">
              <a:spcBef>
                <a:spcPct val="60000"/>
              </a:spcBef>
              <a:defRPr/>
            </a:pPr>
            <a:r>
              <a:rPr lang="en-GB" sz="2500" dirty="0" smtClean="0">
                <a:solidFill>
                  <a:srgbClr val="FFC000"/>
                </a:solidFill>
              </a:rPr>
              <a:t>The introduction serves multiple purposes: </a:t>
            </a:r>
          </a:p>
          <a:p>
            <a:pPr lvl="1" eaLnBrk="1" hangingPunct="1">
              <a:spcBef>
                <a:spcPts val="1200"/>
              </a:spcBef>
              <a:defRPr/>
            </a:pPr>
            <a:r>
              <a:rPr lang="en-GB" sz="2200" dirty="0" smtClean="0"/>
              <a:t>It can state the </a:t>
            </a:r>
            <a:r>
              <a:rPr lang="en-GB" sz="2200" dirty="0" smtClean="0">
                <a:solidFill>
                  <a:srgbClr val="99FFCC"/>
                </a:solidFill>
              </a:rPr>
              <a:t>general topic</a:t>
            </a:r>
            <a:r>
              <a:rPr lang="en-GB" sz="2200" dirty="0" smtClean="0"/>
              <a:t> (subject area) of your work</a:t>
            </a:r>
          </a:p>
          <a:p>
            <a:pPr lvl="1" eaLnBrk="1" hangingPunct="1">
              <a:spcBef>
                <a:spcPts val="1200"/>
              </a:spcBef>
              <a:defRPr/>
            </a:pPr>
            <a:r>
              <a:rPr lang="en-GB" sz="2200" dirty="0" smtClean="0"/>
              <a:t>It gives the </a:t>
            </a:r>
            <a:r>
              <a:rPr lang="en-GB" sz="2200" dirty="0" smtClean="0">
                <a:solidFill>
                  <a:srgbClr val="99FFCC"/>
                </a:solidFill>
              </a:rPr>
              <a:t>context </a:t>
            </a:r>
            <a:r>
              <a:rPr lang="en-GB" sz="2200" dirty="0" smtClean="0"/>
              <a:t>of your work</a:t>
            </a:r>
          </a:p>
          <a:p>
            <a:pPr lvl="1" eaLnBrk="1" hangingPunct="1">
              <a:spcBef>
                <a:spcPts val="1200"/>
              </a:spcBef>
              <a:defRPr/>
            </a:pPr>
            <a:r>
              <a:rPr lang="en-GB" sz="2200" dirty="0" smtClean="0"/>
              <a:t>It gives the </a:t>
            </a:r>
            <a:r>
              <a:rPr lang="en-GB" sz="2200" dirty="0" smtClean="0">
                <a:solidFill>
                  <a:srgbClr val="99FFCC"/>
                </a:solidFill>
              </a:rPr>
              <a:t>aim</a:t>
            </a:r>
            <a:r>
              <a:rPr lang="en-GB" sz="2200" dirty="0" smtClean="0"/>
              <a:t> of your paper</a:t>
            </a:r>
          </a:p>
          <a:p>
            <a:pPr lvl="1" eaLnBrk="1" hangingPunct="1">
              <a:spcBef>
                <a:spcPts val="1200"/>
              </a:spcBef>
              <a:defRPr/>
            </a:pPr>
            <a:r>
              <a:rPr lang="en-GB" sz="2200" dirty="0" smtClean="0"/>
              <a:t>It tells </a:t>
            </a:r>
            <a:r>
              <a:rPr lang="en-GB" sz="2200" dirty="0" smtClean="0">
                <a:solidFill>
                  <a:srgbClr val="99FFCC"/>
                </a:solidFill>
              </a:rPr>
              <a:t>what is new</a:t>
            </a:r>
            <a:r>
              <a:rPr lang="en-GB" sz="2200" dirty="0" smtClean="0"/>
              <a:t> about your work</a:t>
            </a:r>
          </a:p>
          <a:p>
            <a:pPr lvl="1" eaLnBrk="1" hangingPunct="1">
              <a:spcBef>
                <a:spcPts val="1200"/>
              </a:spcBef>
              <a:defRPr/>
            </a:pPr>
            <a:r>
              <a:rPr lang="en-GB" sz="2200" dirty="0" smtClean="0"/>
              <a:t>It </a:t>
            </a:r>
            <a:r>
              <a:rPr lang="en-GB" sz="2200" i="1" dirty="0" smtClean="0">
                <a:solidFill>
                  <a:srgbClr val="FFCC99"/>
                </a:solidFill>
              </a:rPr>
              <a:t>may</a:t>
            </a:r>
            <a:r>
              <a:rPr lang="en-GB" sz="2200" dirty="0" smtClean="0"/>
              <a:t> give an overview of the </a:t>
            </a:r>
            <a:r>
              <a:rPr lang="en-GB" sz="2200" dirty="0" smtClean="0">
                <a:solidFill>
                  <a:srgbClr val="99FFCC"/>
                </a:solidFill>
              </a:rPr>
              <a:t>structure of your paper</a:t>
            </a:r>
          </a:p>
          <a:p>
            <a:pPr lvl="0" eaLnBrk="1" hangingPunct="1">
              <a:spcBef>
                <a:spcPts val="3000"/>
              </a:spcBef>
              <a:defRPr/>
            </a:pPr>
            <a:r>
              <a:rPr lang="en-GB" sz="2500" dirty="0">
                <a:solidFill>
                  <a:srgbClr val="FFFFFF"/>
                </a:solidFill>
              </a:rPr>
              <a:t>At the beginning of the introduction </a:t>
            </a:r>
            <a:r>
              <a:rPr lang="en-GB" sz="2500" dirty="0" smtClean="0">
                <a:solidFill>
                  <a:srgbClr val="FFFFFF"/>
                </a:solidFill>
              </a:rPr>
              <a:t>identify the topic &amp; subject area </a:t>
            </a:r>
            <a:r>
              <a:rPr lang="en-GB" sz="2500" dirty="0">
                <a:solidFill>
                  <a:srgbClr val="FFFFFF"/>
                </a:solidFill>
              </a:rPr>
              <a:t>of </a:t>
            </a:r>
            <a:r>
              <a:rPr lang="en-GB" sz="2500" dirty="0" smtClean="0">
                <a:solidFill>
                  <a:srgbClr val="FFFFFF"/>
                </a:solidFill>
              </a:rPr>
              <a:t>the paper if publishing in a journal </a:t>
            </a:r>
            <a:r>
              <a:rPr lang="en-GB" sz="2500" dirty="0">
                <a:solidFill>
                  <a:srgbClr val="FFFFFF"/>
                </a:solidFill>
              </a:rPr>
              <a:t>that cover a broader field of research. </a:t>
            </a:r>
            <a:r>
              <a:rPr lang="en-GB" sz="2500" dirty="0" smtClean="0">
                <a:solidFill>
                  <a:srgbClr val="FFFFFF"/>
                </a:solidFill>
              </a:rPr>
              <a:t>This need </a:t>
            </a:r>
            <a:r>
              <a:rPr lang="en-GB" sz="2500" dirty="0">
                <a:solidFill>
                  <a:srgbClr val="FFFFFF"/>
                </a:solidFill>
              </a:rPr>
              <a:t>not be longer than </a:t>
            </a:r>
            <a:r>
              <a:rPr lang="en-GB" sz="2500" dirty="0" smtClean="0">
                <a:solidFill>
                  <a:srgbClr val="FFFFFF"/>
                </a:solidFill>
              </a:rPr>
              <a:t>½ </a:t>
            </a:r>
            <a:r>
              <a:rPr lang="en-GB" sz="2500" dirty="0" smtClean="0">
                <a:solidFill>
                  <a:srgbClr val="FFFFFF"/>
                </a:solidFill>
                <a:latin typeface="Arial" panose="020B0604020202020204" pitchFamily="34" charset="0"/>
                <a:cs typeface="Arial" panose="020B0604020202020204" pitchFamily="34" charset="0"/>
              </a:rPr>
              <a:t>‒ </a:t>
            </a:r>
            <a:r>
              <a:rPr lang="en-GB" sz="2500" dirty="0" smtClean="0">
                <a:solidFill>
                  <a:srgbClr val="FFFFFF"/>
                </a:solidFill>
              </a:rPr>
              <a:t>2 sentences. E.g.: The cause of solar coronal heating remains unresolved even after …. </a:t>
            </a:r>
            <a:endParaRPr lang="en-GB" sz="2500" dirty="0">
              <a:solidFill>
                <a:srgbClr val="FFFFFF"/>
              </a:solidFill>
            </a:endParaRPr>
          </a:p>
        </p:txBody>
      </p:sp>
    </p:spTree>
    <p:extLst>
      <p:ext uri="{BB962C8B-B14F-4D97-AF65-F5344CB8AC3E}">
        <p14:creationId xmlns:p14="http://schemas.microsoft.com/office/powerpoint/2010/main" val="36749907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198438"/>
            <a:ext cx="8229600" cy="926306"/>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268413"/>
            <a:ext cx="8785225" cy="5400675"/>
          </a:xfrm>
        </p:spPr>
        <p:txBody>
          <a:bodyPr/>
          <a:lstStyle/>
          <a:p>
            <a:pPr eaLnBrk="1" hangingPunct="1">
              <a:spcBef>
                <a:spcPct val="60000"/>
              </a:spcBef>
              <a:defRPr/>
            </a:pPr>
            <a:r>
              <a:rPr lang="en-GB" sz="2600" b="1" dirty="0" smtClean="0">
                <a:solidFill>
                  <a:srgbClr val="CCFFCC"/>
                </a:solidFill>
              </a:rPr>
              <a:t>Context </a:t>
            </a:r>
            <a:r>
              <a:rPr lang="en-GB" sz="2600" b="1" dirty="0">
                <a:solidFill>
                  <a:srgbClr val="CCFFCC"/>
                </a:solidFill>
              </a:rPr>
              <a:t>of your work</a:t>
            </a:r>
            <a:r>
              <a:rPr lang="en-GB" sz="2600" b="1" dirty="0" smtClean="0">
                <a:solidFill>
                  <a:srgbClr val="CCFFCC"/>
                </a:solidFill>
              </a:rPr>
              <a:t>:</a:t>
            </a:r>
          </a:p>
          <a:p>
            <a:pPr lvl="1" eaLnBrk="1" hangingPunct="1">
              <a:spcBef>
                <a:spcPts val="2400"/>
              </a:spcBef>
              <a:defRPr/>
            </a:pPr>
            <a:r>
              <a:rPr lang="en-GB" sz="2200" dirty="0" smtClean="0">
                <a:solidFill>
                  <a:srgbClr val="CCFF33"/>
                </a:solidFill>
              </a:rPr>
              <a:t>Background and context of your work</a:t>
            </a:r>
            <a:r>
              <a:rPr lang="en-GB" sz="2200" dirty="0" smtClean="0"/>
              <a:t>, i.e. </a:t>
            </a:r>
            <a:r>
              <a:rPr lang="en-GB" sz="2200" dirty="0" smtClean="0">
                <a:solidFill>
                  <a:srgbClr val="FFCC66"/>
                </a:solidFill>
              </a:rPr>
              <a:t>what has been done before</a:t>
            </a:r>
            <a:r>
              <a:rPr lang="en-GB" sz="2200" dirty="0" smtClean="0"/>
              <a:t>. This involves a short</a:t>
            </a:r>
            <a:r>
              <a:rPr lang="en-GB" sz="2200" dirty="0" smtClean="0">
                <a:solidFill>
                  <a:srgbClr val="FFCC99"/>
                </a:solidFill>
              </a:rPr>
              <a:t> </a:t>
            </a:r>
            <a:r>
              <a:rPr lang="en-GB" sz="2200" dirty="0" smtClean="0"/>
              <a:t>&amp;</a:t>
            </a:r>
            <a:r>
              <a:rPr lang="en-GB" sz="2200" dirty="0" smtClean="0">
                <a:solidFill>
                  <a:srgbClr val="FFCC99"/>
                </a:solidFill>
              </a:rPr>
              <a:t> balanced </a:t>
            </a:r>
            <a:r>
              <a:rPr lang="en-GB" sz="2200" dirty="0" smtClean="0"/>
              <a:t>overview of the relevant literature</a:t>
            </a:r>
            <a:endParaRPr lang="en-GB" sz="2200" dirty="0"/>
          </a:p>
          <a:p>
            <a:pPr lvl="1">
              <a:spcBef>
                <a:spcPts val="2400"/>
              </a:spcBef>
            </a:pPr>
            <a:r>
              <a:rPr lang="en-GB" sz="2200" dirty="0">
                <a:solidFill>
                  <a:srgbClr val="FFFFFF"/>
                </a:solidFill>
              </a:rPr>
              <a:t>Keep the overview </a:t>
            </a:r>
            <a:r>
              <a:rPr lang="en-GB" sz="2200" dirty="0">
                <a:solidFill>
                  <a:srgbClr val="99FF33"/>
                </a:solidFill>
              </a:rPr>
              <a:t>reasonably short</a:t>
            </a:r>
            <a:r>
              <a:rPr lang="en-GB" sz="2200" dirty="0">
                <a:solidFill>
                  <a:srgbClr val="FFFFFF"/>
                </a:solidFill>
              </a:rPr>
              <a:t>: the introduction of a research article is not a </a:t>
            </a:r>
            <a:r>
              <a:rPr lang="en-GB" sz="2200" dirty="0" smtClean="0">
                <a:solidFill>
                  <a:srgbClr val="FFFFFF"/>
                </a:solidFill>
              </a:rPr>
              <a:t>full-blown review. </a:t>
            </a:r>
            <a:r>
              <a:rPr lang="en-GB" sz="2200" dirty="0">
                <a:solidFill>
                  <a:srgbClr val="FFCC66"/>
                </a:solidFill>
              </a:rPr>
              <a:t>HOWEVER</a:t>
            </a:r>
            <a:r>
              <a:rPr lang="en-GB" sz="2200" dirty="0">
                <a:solidFill>
                  <a:srgbClr val="FFFFFF"/>
                </a:solidFill>
              </a:rPr>
              <a:t>, do cite the papers that are </a:t>
            </a:r>
            <a:r>
              <a:rPr lang="en-GB" sz="2200" dirty="0" smtClean="0">
                <a:solidFill>
                  <a:srgbClr val="FFFFFF"/>
                </a:solidFill>
              </a:rPr>
              <a:t>closely </a:t>
            </a:r>
            <a:r>
              <a:rPr lang="en-GB" sz="2200" dirty="0">
                <a:solidFill>
                  <a:srgbClr val="FFFFFF"/>
                </a:solidFill>
              </a:rPr>
              <a:t>related to </a:t>
            </a:r>
            <a:r>
              <a:rPr lang="en-GB" sz="2200" dirty="0" smtClean="0">
                <a:solidFill>
                  <a:srgbClr val="FFFFFF"/>
                </a:solidFill>
              </a:rPr>
              <a:t>yours, or are directly relevant for your paper. Some referees can get very upset if they feel that crucial papers have not been cited</a:t>
            </a:r>
            <a:endParaRPr lang="en-GB" sz="2200" dirty="0">
              <a:solidFill>
                <a:srgbClr val="FFFFFF"/>
              </a:solidFill>
            </a:endParaRPr>
          </a:p>
          <a:p>
            <a:pPr lvl="1">
              <a:spcBef>
                <a:spcPts val="2400"/>
              </a:spcBef>
            </a:pPr>
            <a:r>
              <a:rPr lang="en-GB" sz="2200" dirty="0">
                <a:solidFill>
                  <a:srgbClr val="99FF33"/>
                </a:solidFill>
              </a:rPr>
              <a:t>Balanced:</a:t>
            </a:r>
            <a:r>
              <a:rPr lang="en-GB" sz="2200" dirty="0">
                <a:solidFill>
                  <a:srgbClr val="FFFFFF"/>
                </a:solidFill>
              </a:rPr>
              <a:t> If there is a controversy, cite papers that favour both sides. Do </a:t>
            </a:r>
            <a:r>
              <a:rPr lang="en-GB" sz="2200" b="1" dirty="0">
                <a:solidFill>
                  <a:srgbClr val="FFCC99"/>
                </a:solidFill>
              </a:rPr>
              <a:t>NOT</a:t>
            </a:r>
            <a:r>
              <a:rPr lang="en-GB" sz="2200" dirty="0">
                <a:solidFill>
                  <a:srgbClr val="FFFFFF"/>
                </a:solidFill>
              </a:rPr>
              <a:t> cite only or mainly papers by </a:t>
            </a:r>
            <a:r>
              <a:rPr lang="en-GB" sz="2200" dirty="0" smtClean="0">
                <a:solidFill>
                  <a:srgbClr val="FFFFFF"/>
                </a:solidFill>
              </a:rPr>
              <a:t>you, </a:t>
            </a:r>
            <a:r>
              <a:rPr lang="en-GB" sz="2200" dirty="0">
                <a:solidFill>
                  <a:srgbClr val="FFFFFF"/>
                </a:solidFill>
              </a:rPr>
              <a:t>or your </a:t>
            </a:r>
            <a:r>
              <a:rPr lang="en-GB" sz="2200" dirty="0" smtClean="0">
                <a:solidFill>
                  <a:srgbClr val="FFFFFF"/>
                </a:solidFill>
              </a:rPr>
              <a:t>supervisor, </a:t>
            </a:r>
            <a:r>
              <a:rPr lang="en-GB" sz="2200" dirty="0">
                <a:solidFill>
                  <a:srgbClr val="FFFFFF"/>
                </a:solidFill>
              </a:rPr>
              <a:t>or your </a:t>
            </a:r>
            <a:r>
              <a:rPr lang="en-GB" sz="2200" dirty="0" smtClean="0">
                <a:solidFill>
                  <a:srgbClr val="FFFFFF"/>
                </a:solidFill>
              </a:rPr>
              <a:t>institution, </a:t>
            </a:r>
            <a:r>
              <a:rPr lang="en-GB" sz="2200" dirty="0">
                <a:solidFill>
                  <a:srgbClr val="FFFFFF"/>
                </a:solidFill>
              </a:rPr>
              <a:t>or your </a:t>
            </a:r>
            <a:r>
              <a:rPr lang="en-GB" sz="2200" dirty="0" smtClean="0">
                <a:solidFill>
                  <a:srgbClr val="FFFFFF"/>
                </a:solidFill>
              </a:rPr>
              <a:t>fellow nationals</a:t>
            </a:r>
          </a:p>
          <a:p>
            <a:pPr lvl="1" eaLnBrk="1" hangingPunct="1">
              <a:spcBef>
                <a:spcPct val="60000"/>
              </a:spcBef>
              <a:defRPr/>
            </a:pPr>
            <a:endParaRPr lang="en-GB" sz="2200" dirty="0" smtClean="0"/>
          </a:p>
        </p:txBody>
      </p:sp>
    </p:spTree>
    <p:extLst>
      <p:ext uri="{BB962C8B-B14F-4D97-AF65-F5344CB8AC3E}">
        <p14:creationId xmlns:p14="http://schemas.microsoft.com/office/powerpoint/2010/main" val="32065102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GB" sz="3600" dirty="0"/>
              <a:t>The Introduction</a:t>
            </a:r>
            <a:endParaRPr lang="en-US" sz="4000" dirty="0"/>
          </a:p>
        </p:txBody>
      </p:sp>
      <p:sp>
        <p:nvSpPr>
          <p:cNvPr id="3" name="Content Placeholder 2"/>
          <p:cNvSpPr>
            <a:spLocks noGrp="1"/>
          </p:cNvSpPr>
          <p:nvPr>
            <p:ph idx="1"/>
          </p:nvPr>
        </p:nvSpPr>
        <p:spPr>
          <a:xfrm>
            <a:off x="179388" y="1196753"/>
            <a:ext cx="8785225" cy="5472336"/>
          </a:xfrm>
        </p:spPr>
        <p:txBody>
          <a:bodyPr/>
          <a:lstStyle/>
          <a:p>
            <a:r>
              <a:rPr lang="en-GB" sz="2600" b="1" dirty="0" smtClean="0">
                <a:solidFill>
                  <a:srgbClr val="CCFFCC"/>
                </a:solidFill>
              </a:rPr>
              <a:t>Context of your work:</a:t>
            </a:r>
          </a:p>
          <a:p>
            <a:pPr lvl="1">
              <a:spcBef>
                <a:spcPts val="1800"/>
              </a:spcBef>
            </a:pPr>
            <a:r>
              <a:rPr lang="en-US" sz="2200" dirty="0" smtClean="0">
                <a:solidFill>
                  <a:srgbClr val="99FF99"/>
                </a:solidFill>
              </a:rPr>
              <a:t>Move from general to specific </a:t>
            </a:r>
            <a:r>
              <a:rPr lang="en-US" sz="2200" dirty="0" smtClean="0">
                <a:sym typeface="Wingdings" pitchFamily="2" charset="2"/>
              </a:rPr>
              <a:t></a:t>
            </a:r>
            <a:r>
              <a:rPr lang="en-US" sz="2200" dirty="0" smtClean="0"/>
              <a:t> First discuss and cite the  papers with basic, more general results (or reviews, which allows you to reduce the number of cited papers). Then move to the papers directly related to your work </a:t>
            </a:r>
          </a:p>
          <a:p>
            <a:pPr lvl="1">
              <a:spcBef>
                <a:spcPts val="1800"/>
              </a:spcBef>
            </a:pPr>
            <a:r>
              <a:rPr lang="en-US" sz="2200" dirty="0" smtClean="0">
                <a:solidFill>
                  <a:srgbClr val="99FF99"/>
                </a:solidFill>
              </a:rPr>
              <a:t>Avoid</a:t>
            </a:r>
            <a:r>
              <a:rPr lang="en-US" sz="2200" dirty="0" smtClean="0"/>
              <a:t>, if possible, citing </a:t>
            </a:r>
            <a:r>
              <a:rPr lang="en-US" sz="2200" dirty="0" smtClean="0">
                <a:solidFill>
                  <a:srgbClr val="FFCC66"/>
                </a:solidFill>
              </a:rPr>
              <a:t>general</a:t>
            </a:r>
            <a:r>
              <a:rPr lang="en-US" sz="2200" dirty="0" smtClean="0"/>
              <a:t> </a:t>
            </a:r>
            <a:r>
              <a:rPr lang="en-US" sz="2200" dirty="0" smtClean="0">
                <a:solidFill>
                  <a:srgbClr val="FFCC66"/>
                </a:solidFill>
              </a:rPr>
              <a:t>textbooks</a:t>
            </a:r>
            <a:r>
              <a:rPr lang="en-US" sz="2200" dirty="0" smtClean="0"/>
              <a:t> (e.g., general physics, astrophysics, or galaxies, etc.) since they contain things that are considered “common knowledge”. </a:t>
            </a:r>
          </a:p>
          <a:p>
            <a:pPr lvl="1">
              <a:spcBef>
                <a:spcPts val="1800"/>
              </a:spcBef>
            </a:pPr>
            <a:r>
              <a:rPr lang="en-US" sz="2200" dirty="0" smtClean="0"/>
              <a:t>Minimize citing </a:t>
            </a:r>
            <a:r>
              <a:rPr lang="en-US" sz="2200" dirty="0" smtClean="0">
                <a:solidFill>
                  <a:srgbClr val="FFCC66"/>
                </a:solidFill>
              </a:rPr>
              <a:t>not widely available sources </a:t>
            </a:r>
            <a:r>
              <a:rPr lang="en-US" sz="2200" dirty="0" smtClean="0"/>
              <a:t>(e.g. theses, proceedings), or non-English language articles (the reader must be able to retrieve the information and read it). </a:t>
            </a:r>
          </a:p>
          <a:p>
            <a:pPr lvl="1">
              <a:spcBef>
                <a:spcPts val="1800"/>
              </a:spcBef>
            </a:pPr>
            <a:r>
              <a:rPr lang="en-US" sz="2200" dirty="0" smtClean="0"/>
              <a:t>Best is to </a:t>
            </a:r>
            <a:r>
              <a:rPr lang="en-US" sz="2200" dirty="0" smtClean="0">
                <a:solidFill>
                  <a:srgbClr val="99FF33"/>
                </a:solidFill>
              </a:rPr>
              <a:t>cite primary and review literature</a:t>
            </a:r>
            <a:r>
              <a:rPr lang="en-US" sz="2200" dirty="0" smtClean="0"/>
              <a:t> </a:t>
            </a:r>
            <a:r>
              <a:rPr lang="en-US" sz="2200" dirty="0" smtClean="0">
                <a:sym typeface="Wingdings" pitchFamily="2" charset="2"/>
              </a:rPr>
              <a:t></a:t>
            </a:r>
            <a:r>
              <a:rPr lang="en-US" sz="2200" dirty="0" smtClean="0"/>
              <a:t> articles in refereed journals and review articles</a:t>
            </a:r>
            <a:endParaRPr lang="en-US" sz="2200" dirty="0"/>
          </a:p>
        </p:txBody>
      </p:sp>
    </p:spTree>
    <p:extLst>
      <p:ext uri="{BB962C8B-B14F-4D97-AF65-F5344CB8AC3E}">
        <p14:creationId xmlns:p14="http://schemas.microsoft.com/office/powerpoint/2010/main" val="22250265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198438"/>
            <a:ext cx="8229600" cy="927100"/>
          </a:xfrm>
        </p:spPr>
        <p:txBody>
          <a:bodyPr/>
          <a:lstStyle/>
          <a:p>
            <a:pPr eaLnBrk="1" hangingPunct="1"/>
            <a:r>
              <a:rPr lang="en-GB" sz="3600" dirty="0" smtClean="0"/>
              <a:t>The Introduction</a:t>
            </a:r>
          </a:p>
        </p:txBody>
      </p:sp>
      <p:sp>
        <p:nvSpPr>
          <p:cNvPr id="33795" name="Rectangle 3"/>
          <p:cNvSpPr>
            <a:spLocks noGrp="1" noChangeArrowheads="1"/>
          </p:cNvSpPr>
          <p:nvPr>
            <p:ph type="body" idx="1"/>
          </p:nvPr>
        </p:nvSpPr>
        <p:spPr>
          <a:xfrm>
            <a:off x="179388" y="1268413"/>
            <a:ext cx="8785225" cy="5400675"/>
          </a:xfrm>
        </p:spPr>
        <p:txBody>
          <a:bodyPr/>
          <a:lstStyle/>
          <a:p>
            <a:pPr eaLnBrk="1" hangingPunct="1">
              <a:spcBef>
                <a:spcPct val="60000"/>
              </a:spcBef>
              <a:defRPr/>
            </a:pPr>
            <a:r>
              <a:rPr lang="en-GB" sz="2600" b="1" dirty="0" smtClean="0">
                <a:solidFill>
                  <a:srgbClr val="CCFFCC"/>
                </a:solidFill>
              </a:rPr>
              <a:t>Aims of your paper:</a:t>
            </a:r>
          </a:p>
          <a:p>
            <a:pPr lvl="1" eaLnBrk="1" hangingPunct="1">
              <a:spcBef>
                <a:spcPts val="1800"/>
              </a:spcBef>
              <a:defRPr/>
            </a:pPr>
            <a:r>
              <a:rPr lang="en-GB" sz="2200" dirty="0" smtClean="0">
                <a:solidFill>
                  <a:srgbClr val="FFCC66"/>
                </a:solidFill>
              </a:rPr>
              <a:t>Very important: </a:t>
            </a:r>
            <a:r>
              <a:rPr lang="en-GB" sz="2200" dirty="0" smtClean="0"/>
              <a:t>Give the goals </a:t>
            </a:r>
            <a:r>
              <a:rPr lang="en-GB" sz="2200" dirty="0"/>
              <a:t>of your paper. </a:t>
            </a:r>
            <a:endParaRPr lang="en-GB" sz="2200" dirty="0" smtClean="0"/>
          </a:p>
          <a:p>
            <a:pPr lvl="1" eaLnBrk="1" hangingPunct="1">
              <a:spcBef>
                <a:spcPts val="1800"/>
              </a:spcBef>
              <a:defRPr/>
            </a:pPr>
            <a:r>
              <a:rPr lang="en-GB" sz="2200" dirty="0" smtClean="0"/>
              <a:t>Say why present work needs to be done. Why it is important</a:t>
            </a:r>
          </a:p>
          <a:p>
            <a:pPr lvl="2" eaLnBrk="1" hangingPunct="1">
              <a:spcBef>
                <a:spcPts val="1200"/>
              </a:spcBef>
              <a:defRPr/>
            </a:pPr>
            <a:r>
              <a:rPr lang="en-GB" sz="2000" dirty="0" smtClean="0"/>
              <a:t>E.g. because there is a gap in earlier work, which your work is now filling</a:t>
            </a:r>
          </a:p>
          <a:p>
            <a:pPr lvl="2" eaLnBrk="1" hangingPunct="1">
              <a:spcBef>
                <a:spcPts val="1200"/>
              </a:spcBef>
              <a:defRPr/>
            </a:pPr>
            <a:r>
              <a:rPr lang="en-GB" sz="2000" dirty="0" smtClean="0"/>
              <a:t>Or you are using a new method, </a:t>
            </a:r>
            <a:r>
              <a:rPr lang="en-GB" sz="2000" dirty="0"/>
              <a:t>or </a:t>
            </a:r>
            <a:r>
              <a:rPr lang="en-GB" sz="2000" dirty="0" smtClean="0"/>
              <a:t>improved data, or … </a:t>
            </a:r>
          </a:p>
          <a:p>
            <a:pPr lvl="2" eaLnBrk="1" hangingPunct="1">
              <a:spcBef>
                <a:spcPts val="1200"/>
              </a:spcBef>
              <a:defRPr/>
            </a:pPr>
            <a:r>
              <a:rPr lang="en-GB" sz="2000" dirty="0" smtClean="0"/>
              <a:t>Or because there was an error in an earlier paper </a:t>
            </a:r>
          </a:p>
          <a:p>
            <a:pPr lvl="2" eaLnBrk="1" hangingPunct="1">
              <a:spcBef>
                <a:spcPts val="1200"/>
              </a:spcBef>
              <a:defRPr/>
            </a:pPr>
            <a:r>
              <a:rPr lang="en-GB" sz="2000" dirty="0" smtClean="0"/>
              <a:t>If criticism of earlier work is necessary, try to be mild. You don’t want others to be too harsh about your work either</a:t>
            </a:r>
          </a:p>
          <a:p>
            <a:pPr lvl="1">
              <a:spcBef>
                <a:spcPts val="1800"/>
              </a:spcBef>
            </a:pPr>
            <a:r>
              <a:rPr lang="en-US" sz="2200" dirty="0">
                <a:solidFill>
                  <a:srgbClr val="FFFFFF"/>
                </a:solidFill>
              </a:rPr>
              <a:t>State how you approach the problem </a:t>
            </a:r>
            <a:r>
              <a:rPr lang="en-US" sz="2200" dirty="0">
                <a:solidFill>
                  <a:srgbClr val="FFFFFF"/>
                </a:solidFill>
                <a:sym typeface="Wingdings" pitchFamily="2" charset="2"/>
              </a:rPr>
              <a:t> </a:t>
            </a:r>
            <a:r>
              <a:rPr lang="en-US" sz="2200" dirty="0" smtClean="0">
                <a:solidFill>
                  <a:srgbClr val="FFFFFF"/>
                </a:solidFill>
                <a:sym typeface="Wingdings" pitchFamily="2" charset="2"/>
              </a:rPr>
              <a:t>from </a:t>
            </a:r>
            <a:r>
              <a:rPr lang="en-US" sz="2200" dirty="0" smtClean="0">
                <a:solidFill>
                  <a:srgbClr val="FFFFFF"/>
                </a:solidFill>
              </a:rPr>
              <a:t>½ to a few sentences </a:t>
            </a:r>
            <a:r>
              <a:rPr lang="en-US" sz="2200" dirty="0">
                <a:solidFill>
                  <a:srgbClr val="FFFFFF"/>
                </a:solidFill>
              </a:rPr>
              <a:t>on the method used (e.g. “We employ 3-D radiation-MHD simulations to study ….”) </a:t>
            </a:r>
          </a:p>
          <a:p>
            <a:pPr lvl="1" eaLnBrk="1" hangingPunct="1">
              <a:spcBef>
                <a:spcPts val="1200"/>
              </a:spcBef>
              <a:defRPr/>
            </a:pPr>
            <a:endParaRPr lang="en-GB" dirty="0" smtClean="0"/>
          </a:p>
        </p:txBody>
      </p:sp>
    </p:spTree>
    <p:extLst>
      <p:ext uri="{BB962C8B-B14F-4D97-AF65-F5344CB8AC3E}">
        <p14:creationId xmlns:p14="http://schemas.microsoft.com/office/powerpoint/2010/main" val="8814665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98438"/>
            <a:ext cx="8229600" cy="782290"/>
          </a:xfrm>
        </p:spPr>
        <p:txBody>
          <a:bodyPr/>
          <a:lstStyle/>
          <a:p>
            <a:pPr eaLnBrk="1" hangingPunct="1"/>
            <a:r>
              <a:rPr lang="en-GB" sz="3600" dirty="0" smtClean="0"/>
              <a:t>The Introduction</a:t>
            </a:r>
          </a:p>
        </p:txBody>
      </p:sp>
      <p:sp>
        <p:nvSpPr>
          <p:cNvPr id="34819" name="Rectangle 3"/>
          <p:cNvSpPr>
            <a:spLocks noGrp="1" noChangeArrowheads="1"/>
          </p:cNvSpPr>
          <p:nvPr>
            <p:ph type="body" idx="1"/>
          </p:nvPr>
        </p:nvSpPr>
        <p:spPr>
          <a:xfrm>
            <a:off x="179388" y="1268760"/>
            <a:ext cx="8785225" cy="5400329"/>
          </a:xfrm>
        </p:spPr>
        <p:txBody>
          <a:bodyPr/>
          <a:lstStyle/>
          <a:p>
            <a:pPr lvl="0" eaLnBrk="1" hangingPunct="1">
              <a:spcBef>
                <a:spcPct val="60000"/>
              </a:spcBef>
              <a:defRPr/>
            </a:pPr>
            <a:r>
              <a:rPr lang="en-GB" sz="2600" b="1" dirty="0" smtClean="0">
                <a:solidFill>
                  <a:srgbClr val="CCFFCC"/>
                </a:solidFill>
              </a:rPr>
              <a:t>Aims of your paper:</a:t>
            </a:r>
          </a:p>
          <a:p>
            <a:pPr lvl="1" eaLnBrk="1" hangingPunct="1">
              <a:spcBef>
                <a:spcPts val="2400"/>
              </a:spcBef>
              <a:defRPr/>
            </a:pPr>
            <a:r>
              <a:rPr lang="en-GB" sz="2200" dirty="0">
                <a:solidFill>
                  <a:srgbClr val="FFCC00"/>
                </a:solidFill>
              </a:rPr>
              <a:t>Stress what is </a:t>
            </a:r>
            <a:r>
              <a:rPr lang="en-GB" sz="2200" dirty="0" smtClean="0">
                <a:solidFill>
                  <a:srgbClr val="FFCC00"/>
                </a:solidFill>
              </a:rPr>
              <a:t>new</a:t>
            </a:r>
            <a:r>
              <a:rPr lang="en-GB" sz="2200" dirty="0" smtClean="0"/>
              <a:t> or different </a:t>
            </a:r>
            <a:r>
              <a:rPr lang="en-GB" sz="2200" dirty="0"/>
              <a:t>in your work compared to what has been done before</a:t>
            </a:r>
          </a:p>
          <a:p>
            <a:pPr lvl="1" eaLnBrk="1" hangingPunct="1">
              <a:spcBef>
                <a:spcPts val="2400"/>
              </a:spcBef>
              <a:defRPr/>
            </a:pPr>
            <a:r>
              <a:rPr lang="en-GB" sz="2200" dirty="0"/>
              <a:t>This is </a:t>
            </a:r>
            <a:r>
              <a:rPr lang="en-GB" sz="2200" dirty="0" smtClean="0"/>
              <a:t>important for </a:t>
            </a:r>
            <a:r>
              <a:rPr lang="en-GB" sz="2200" dirty="0"/>
              <a:t>readers, because it tells them why they should be reading this paper </a:t>
            </a:r>
            <a:endParaRPr lang="en-GB" sz="2200" dirty="0" smtClean="0"/>
          </a:p>
          <a:p>
            <a:pPr lvl="1" eaLnBrk="1" hangingPunct="1">
              <a:spcBef>
                <a:spcPts val="2400"/>
              </a:spcBef>
              <a:defRPr/>
            </a:pPr>
            <a:r>
              <a:rPr lang="en-GB" sz="2200" dirty="0" smtClean="0">
                <a:solidFill>
                  <a:srgbClr val="FFFFFF"/>
                </a:solidFill>
              </a:rPr>
              <a:t>You can mention </a:t>
            </a:r>
            <a:r>
              <a:rPr lang="en-GB" sz="2200" dirty="0">
                <a:solidFill>
                  <a:srgbClr val="FFCC00"/>
                </a:solidFill>
              </a:rPr>
              <a:t>broader applications of your </a:t>
            </a:r>
            <a:r>
              <a:rPr lang="en-GB" sz="2200" dirty="0" smtClean="0">
                <a:solidFill>
                  <a:srgbClr val="FFCC00"/>
                </a:solidFill>
              </a:rPr>
              <a:t>work</a:t>
            </a:r>
            <a:r>
              <a:rPr lang="en-GB" sz="2200" dirty="0" smtClean="0">
                <a:solidFill>
                  <a:srgbClr val="FFFFFF"/>
                </a:solidFill>
              </a:rPr>
              <a:t> here, or in the Discussion + Conclusions section (or in both places)</a:t>
            </a:r>
            <a:endParaRPr lang="en-US" sz="2200" dirty="0" smtClean="0">
              <a:solidFill>
                <a:srgbClr val="FFFFFF"/>
              </a:solidFill>
            </a:endParaRPr>
          </a:p>
          <a:p>
            <a:pPr lvl="1">
              <a:spcBef>
                <a:spcPts val="2400"/>
              </a:spcBef>
            </a:pPr>
            <a:r>
              <a:rPr lang="en-US" sz="2200" dirty="0" smtClean="0">
                <a:solidFill>
                  <a:srgbClr val="FFFFFF"/>
                </a:solidFill>
              </a:rPr>
              <a:t>Possibly also point out restrictions/assumptions (given </a:t>
            </a:r>
            <a:r>
              <a:rPr lang="en-US" sz="2200" dirty="0">
                <a:solidFill>
                  <a:srgbClr val="FFFFFF"/>
                </a:solidFill>
              </a:rPr>
              <a:t>in </a:t>
            </a:r>
            <a:r>
              <a:rPr lang="en-US" sz="2200" dirty="0" smtClean="0">
                <a:solidFill>
                  <a:srgbClr val="FFFFFF"/>
                </a:solidFill>
              </a:rPr>
              <a:t>detail </a:t>
            </a:r>
            <a:r>
              <a:rPr lang="en-US" sz="2200" dirty="0">
                <a:solidFill>
                  <a:srgbClr val="FFFFFF"/>
                </a:solidFill>
              </a:rPr>
              <a:t>in Methods &amp; Materials</a:t>
            </a:r>
            <a:r>
              <a:rPr lang="en-US" sz="2200" dirty="0" smtClean="0">
                <a:solidFill>
                  <a:srgbClr val="FFFFFF"/>
                </a:solidFill>
              </a:rPr>
              <a:t>). E.g. “Our simulations are restricted to ideal MHD…” Plus state your main assumptions (E.g. “We assume that the object remained unchanged over the 7 nights of our observations …”)</a:t>
            </a:r>
            <a:endParaRPr lang="en-GB" sz="2200" dirty="0">
              <a:solidFill>
                <a:srgbClr val="FFFFFF"/>
              </a:solidFill>
            </a:endParaRPr>
          </a:p>
        </p:txBody>
      </p:sp>
    </p:spTree>
    <p:extLst>
      <p:ext uri="{BB962C8B-B14F-4D97-AF65-F5344CB8AC3E}">
        <p14:creationId xmlns:p14="http://schemas.microsoft.com/office/powerpoint/2010/main" val="4211603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913"/>
            <a:ext cx="8229600" cy="863600"/>
          </a:xfrm>
        </p:spPr>
        <p:txBody>
          <a:bodyPr/>
          <a:lstStyle/>
          <a:p>
            <a:pPr eaLnBrk="1" hangingPunct="1"/>
            <a:r>
              <a:rPr lang="en-GB" sz="3600" dirty="0" smtClean="0"/>
              <a:t>Some Basics</a:t>
            </a:r>
          </a:p>
        </p:txBody>
      </p:sp>
      <p:sp>
        <p:nvSpPr>
          <p:cNvPr id="35843" name="Rectangle 3"/>
          <p:cNvSpPr>
            <a:spLocks noGrp="1" noChangeArrowheads="1"/>
          </p:cNvSpPr>
          <p:nvPr>
            <p:ph type="body" idx="1"/>
          </p:nvPr>
        </p:nvSpPr>
        <p:spPr>
          <a:xfrm>
            <a:off x="179388" y="1052736"/>
            <a:ext cx="8785225" cy="5445125"/>
          </a:xfrm>
        </p:spPr>
        <p:txBody>
          <a:bodyPr/>
          <a:lstStyle/>
          <a:p>
            <a:pPr marL="533400" lvl="0" indent="-533400" eaLnBrk="1" hangingPunct="1">
              <a:spcBef>
                <a:spcPct val="50000"/>
              </a:spcBef>
              <a:defRPr/>
            </a:pPr>
            <a:r>
              <a:rPr lang="en-GB" sz="2200" dirty="0">
                <a:solidFill>
                  <a:srgbClr val="99FF33"/>
                </a:solidFill>
              </a:rPr>
              <a:t>Scientific progress has been the basis of much of the improvement in our standard of living and quality of life.    </a:t>
            </a:r>
          </a:p>
          <a:p>
            <a:pPr marL="533400" lvl="0" indent="-533400" eaLnBrk="1" hangingPunct="1">
              <a:spcBef>
                <a:spcPts val="1800"/>
              </a:spcBef>
              <a:defRPr/>
            </a:pPr>
            <a:r>
              <a:rPr lang="en-GB" sz="2200" dirty="0">
                <a:solidFill>
                  <a:srgbClr val="FFFFFF"/>
                </a:solidFill>
              </a:rPr>
              <a:t>Science has also provided answers to a row of long-standing and deep questions (and many, many not so long-standing, but still important questions as well).</a:t>
            </a:r>
          </a:p>
          <a:p>
            <a:pPr marL="533400" indent="-533400" eaLnBrk="1" hangingPunct="1">
              <a:spcBef>
                <a:spcPts val="1800"/>
              </a:spcBef>
              <a:defRPr/>
            </a:pPr>
            <a:r>
              <a:rPr lang="en-GB" sz="2200" dirty="0" smtClean="0"/>
              <a:t>What makes science so strong?</a:t>
            </a:r>
          </a:p>
          <a:p>
            <a:pPr marL="914400" lvl="1" indent="-457200" eaLnBrk="1" hangingPunct="1">
              <a:spcBef>
                <a:spcPts val="900"/>
              </a:spcBef>
              <a:buFont typeface="Wingdings" pitchFamily="2" charset="2"/>
              <a:buAutoNum type="arabicPeriod"/>
              <a:defRPr/>
            </a:pPr>
            <a:r>
              <a:rPr lang="en-GB" sz="2000" dirty="0" smtClean="0"/>
              <a:t>Independence and freedom of research (only within limits for PhD students</a:t>
            </a:r>
            <a:r>
              <a:rPr lang="en-GB" sz="2000" dirty="0"/>
              <a:t> </a:t>
            </a:r>
            <a:r>
              <a:rPr lang="en-GB" sz="2000" dirty="0" smtClean="0"/>
              <a:t>and post docs)</a:t>
            </a:r>
          </a:p>
          <a:p>
            <a:pPr marL="914400" lvl="1" indent="-457200" eaLnBrk="1" hangingPunct="1">
              <a:spcBef>
                <a:spcPts val="900"/>
              </a:spcBef>
              <a:buFont typeface="Wingdings" pitchFamily="2" charset="2"/>
              <a:buAutoNum type="arabicPeriod"/>
              <a:defRPr/>
            </a:pPr>
            <a:r>
              <a:rPr lang="en-GB" sz="2000" dirty="0" smtClean="0"/>
              <a:t>Open communication of methods, results, data, etc. </a:t>
            </a:r>
            <a:r>
              <a:rPr lang="en-GB" sz="2000" dirty="0" smtClean="0">
                <a:sym typeface="Wingdings" pitchFamily="2" charset="2"/>
              </a:rPr>
              <a:t> conferences, seminars, </a:t>
            </a:r>
            <a:r>
              <a:rPr lang="en-GB" sz="2000" b="1" dirty="0" smtClean="0">
                <a:solidFill>
                  <a:srgbClr val="99FF33"/>
                </a:solidFill>
                <a:sym typeface="Wingdings" pitchFamily="2" charset="2"/>
              </a:rPr>
              <a:t>publications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Quality control: Avoid fooling yourself, check for mistakes. Later: peer review (refereeing) and critical discussion of results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Repeatability of work and compatibility with other results</a:t>
            </a:r>
          </a:p>
          <a:p>
            <a:pPr marL="914400" lvl="1" indent="-457200" eaLnBrk="1" hangingPunct="1">
              <a:spcBef>
                <a:spcPts val="900"/>
              </a:spcBef>
              <a:buFont typeface="Wingdings" pitchFamily="2" charset="2"/>
              <a:buAutoNum type="arabicPeriod"/>
              <a:defRPr/>
            </a:pPr>
            <a:r>
              <a:rPr lang="en-GB" sz="2000" dirty="0" smtClean="0">
                <a:sym typeface="Wingdings" pitchFamily="2" charset="2"/>
              </a:rPr>
              <a:t>Honesty (no plagiarism, only publish what you really have found)</a:t>
            </a:r>
            <a:endParaRPr lang="en-GB" sz="2000" dirty="0" smtClean="0"/>
          </a:p>
        </p:txBody>
      </p:sp>
    </p:spTree>
    <p:extLst>
      <p:ext uri="{BB962C8B-B14F-4D97-AF65-F5344CB8AC3E}">
        <p14:creationId xmlns:p14="http://schemas.microsoft.com/office/powerpoint/2010/main" val="16728118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198438"/>
            <a:ext cx="8229600" cy="782290"/>
          </a:xfrm>
        </p:spPr>
        <p:txBody>
          <a:bodyPr/>
          <a:lstStyle/>
          <a:p>
            <a:pPr eaLnBrk="1" hangingPunct="1"/>
            <a:r>
              <a:rPr lang="en-GB" sz="3600" dirty="0" smtClean="0"/>
              <a:t>The Introduction</a:t>
            </a:r>
          </a:p>
        </p:txBody>
      </p:sp>
      <p:sp>
        <p:nvSpPr>
          <p:cNvPr id="34819" name="Rectangle 3"/>
          <p:cNvSpPr>
            <a:spLocks noGrp="1" noChangeArrowheads="1"/>
          </p:cNvSpPr>
          <p:nvPr>
            <p:ph type="body" idx="1"/>
          </p:nvPr>
        </p:nvSpPr>
        <p:spPr>
          <a:xfrm>
            <a:off x="179388" y="1268760"/>
            <a:ext cx="8785225" cy="5400329"/>
          </a:xfrm>
        </p:spPr>
        <p:txBody>
          <a:bodyPr/>
          <a:lstStyle/>
          <a:p>
            <a:pPr eaLnBrk="1" hangingPunct="1">
              <a:spcBef>
                <a:spcPts val="1800"/>
              </a:spcBef>
              <a:defRPr/>
            </a:pPr>
            <a:r>
              <a:rPr lang="en-GB" sz="2400" dirty="0" smtClean="0">
                <a:solidFill>
                  <a:srgbClr val="CCFF33"/>
                </a:solidFill>
              </a:rPr>
              <a:t>Often done, but not necessary:</a:t>
            </a:r>
            <a:r>
              <a:rPr lang="en-GB" sz="2400" dirty="0" smtClean="0"/>
              <a:t> give structure of remaining paper in last paragraph of introduction. E.g. “In Sect. 2 we describe the data and the reduction procedure, in Sect. 3 …”</a:t>
            </a:r>
          </a:p>
          <a:p>
            <a:pPr eaLnBrk="1" hangingPunct="1">
              <a:spcBef>
                <a:spcPts val="1800"/>
              </a:spcBef>
              <a:defRPr/>
            </a:pPr>
            <a:r>
              <a:rPr lang="en-GB" sz="2400" dirty="0"/>
              <a:t>F</a:t>
            </a:r>
            <a:r>
              <a:rPr lang="en-GB" sz="2400" dirty="0" smtClean="0"/>
              <a:t>irst-time authors often find the Introduction hard to write. They often put off writing it till the end (or ask co-authors to write it) </a:t>
            </a:r>
          </a:p>
          <a:p>
            <a:pPr eaLnBrk="1" hangingPunct="1">
              <a:spcBef>
                <a:spcPts val="1000"/>
              </a:spcBef>
              <a:defRPr/>
            </a:pPr>
            <a:r>
              <a:rPr lang="en-GB" sz="2500" dirty="0" smtClean="0"/>
              <a:t>Advantages of writing Introduction early: </a:t>
            </a:r>
          </a:p>
          <a:p>
            <a:pPr lvl="1" eaLnBrk="1" hangingPunct="1">
              <a:spcBef>
                <a:spcPts val="1000"/>
              </a:spcBef>
              <a:defRPr/>
            </a:pPr>
            <a:r>
              <a:rPr lang="en-GB" sz="2100" dirty="0" smtClean="0"/>
              <a:t>It helps you to learn what others have done &amp; to put your work in context</a:t>
            </a:r>
          </a:p>
          <a:p>
            <a:pPr lvl="1" eaLnBrk="1" hangingPunct="1">
              <a:spcBef>
                <a:spcPts val="1000"/>
              </a:spcBef>
              <a:defRPr/>
            </a:pPr>
            <a:r>
              <a:rPr lang="en-GB" sz="2100" dirty="0" smtClean="0"/>
              <a:t>It helps you to identify what is really new about your work and the main message of your paper </a:t>
            </a:r>
          </a:p>
          <a:p>
            <a:pPr lvl="1" eaLnBrk="1" hangingPunct="1">
              <a:spcBef>
                <a:spcPts val="1000"/>
              </a:spcBef>
              <a:buFont typeface="Wingdings" panose="05000000000000000000" pitchFamily="2" charset="2"/>
              <a:buChar char="è"/>
              <a:defRPr/>
            </a:pPr>
            <a:r>
              <a:rPr lang="en-GB" sz="2100" dirty="0">
                <a:sym typeface="Wingdings" panose="05000000000000000000" pitchFamily="2" charset="2"/>
              </a:rPr>
              <a:t>G</a:t>
            </a:r>
            <a:r>
              <a:rPr lang="en-GB" sz="2100" dirty="0" smtClean="0">
                <a:sym typeface="Wingdings" panose="05000000000000000000" pitchFamily="2" charset="2"/>
              </a:rPr>
              <a:t>etting to know the literature &amp; identifying what is not known is an important step in becoming an independent scientist</a:t>
            </a:r>
          </a:p>
          <a:p>
            <a:pPr marL="0" indent="0" eaLnBrk="1" hangingPunct="1">
              <a:spcBef>
                <a:spcPts val="2400"/>
              </a:spcBef>
              <a:buNone/>
              <a:defRPr/>
            </a:pPr>
            <a:endParaRPr lang="en-GB" sz="2200" dirty="0" smtClean="0">
              <a:sym typeface="Wingdings" panose="05000000000000000000" pitchFamily="2" charset="2"/>
            </a:endParaRPr>
          </a:p>
          <a:p>
            <a:pPr marL="0" indent="0" eaLnBrk="1" hangingPunct="1">
              <a:spcBef>
                <a:spcPts val="2400"/>
              </a:spcBef>
              <a:buNone/>
              <a:defRPr/>
            </a:pPr>
            <a:endParaRPr lang="en-GB" sz="2200" dirty="0" smtClean="0"/>
          </a:p>
        </p:txBody>
      </p:sp>
    </p:spTree>
    <p:extLst>
      <p:ext uri="{BB962C8B-B14F-4D97-AF65-F5344CB8AC3E}">
        <p14:creationId xmlns:p14="http://schemas.microsoft.com/office/powerpoint/2010/main" val="10257754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98438"/>
            <a:ext cx="8229600" cy="854298"/>
          </a:xfrm>
        </p:spPr>
        <p:txBody>
          <a:bodyPr/>
          <a:lstStyle/>
          <a:p>
            <a:r>
              <a:rPr lang="en-US" sz="3600" dirty="0" smtClean="0"/>
              <a:t>Ethics: Plagiarism</a:t>
            </a:r>
          </a:p>
        </p:txBody>
      </p:sp>
      <p:sp>
        <p:nvSpPr>
          <p:cNvPr id="3" name="Content Placeholder 2"/>
          <p:cNvSpPr>
            <a:spLocks noGrp="1"/>
          </p:cNvSpPr>
          <p:nvPr>
            <p:ph idx="1"/>
          </p:nvPr>
        </p:nvSpPr>
        <p:spPr>
          <a:xfrm>
            <a:off x="179388" y="1124744"/>
            <a:ext cx="8785225" cy="5328592"/>
          </a:xfrm>
        </p:spPr>
        <p:txBody>
          <a:bodyPr/>
          <a:lstStyle/>
          <a:p>
            <a:pPr>
              <a:spcBef>
                <a:spcPts val="1800"/>
              </a:spcBef>
              <a:defRPr/>
            </a:pPr>
            <a:r>
              <a:rPr lang="en-US" sz="2300" dirty="0" smtClean="0">
                <a:solidFill>
                  <a:srgbClr val="99FF33"/>
                </a:solidFill>
              </a:rPr>
              <a:t>Plagiarism =</a:t>
            </a:r>
            <a:r>
              <a:rPr lang="en-US" sz="2300" dirty="0" smtClean="0"/>
              <a:t> including text from a published source (a paper, book, website, PhD thesis) without citing the source </a:t>
            </a:r>
            <a:r>
              <a:rPr lang="en-US" sz="2300" dirty="0" smtClean="0">
                <a:sym typeface="Wingdings" panose="05000000000000000000" pitchFamily="2" charset="2"/>
              </a:rPr>
              <a:t> </a:t>
            </a:r>
            <a:r>
              <a:rPr lang="en-US" sz="2300" dirty="0" smtClean="0"/>
              <a:t>Put directly copied text in </a:t>
            </a:r>
            <a:r>
              <a:rPr lang="en-US" sz="2300" dirty="0"/>
              <a:t>quotation marks “…” </a:t>
            </a:r>
            <a:r>
              <a:rPr lang="en-US" sz="2300" dirty="0" smtClean="0"/>
              <a:t>AND cite the source!</a:t>
            </a:r>
          </a:p>
          <a:p>
            <a:pPr>
              <a:spcBef>
                <a:spcPts val="1800"/>
              </a:spcBef>
              <a:defRPr/>
            </a:pPr>
            <a:r>
              <a:rPr lang="en-GB" sz="2300" dirty="0" smtClean="0"/>
              <a:t>Even self-plagiarism, copying from your own paper or book, can be a problem if the publisher holds the copyright on that paper or book</a:t>
            </a:r>
          </a:p>
          <a:p>
            <a:pPr>
              <a:spcBef>
                <a:spcPts val="1800"/>
              </a:spcBef>
              <a:defRPr/>
            </a:pPr>
            <a:r>
              <a:rPr lang="en-GB" sz="2300" dirty="0" smtClean="0"/>
              <a:t>Copying </a:t>
            </a:r>
            <a:r>
              <a:rPr lang="en-GB" sz="2300" dirty="0"/>
              <a:t>sections or paragraphs from other papers, including your own, may seem inviting since they are already well formulated. </a:t>
            </a:r>
            <a:r>
              <a:rPr lang="en-GB" sz="2300" dirty="0" smtClean="0"/>
              <a:t>Avoid it!</a:t>
            </a:r>
          </a:p>
          <a:p>
            <a:pPr lvl="0">
              <a:spcBef>
                <a:spcPts val="1800"/>
              </a:spcBef>
              <a:defRPr/>
            </a:pPr>
            <a:r>
              <a:rPr lang="en-GB" sz="2300" dirty="0">
                <a:solidFill>
                  <a:srgbClr val="FFFFFF"/>
                </a:solidFill>
              </a:rPr>
              <a:t>If you do that you may end up with a paper that is both “good and original” according to Samuel Johnson, but “the parts that are good are not original and the parts that are original are not good” </a:t>
            </a:r>
          </a:p>
        </p:txBody>
      </p:sp>
    </p:spTree>
    <p:extLst>
      <p:ext uri="{BB962C8B-B14F-4D97-AF65-F5344CB8AC3E}">
        <p14:creationId xmlns:p14="http://schemas.microsoft.com/office/powerpoint/2010/main" val="19152880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198438"/>
            <a:ext cx="8229600" cy="854298"/>
          </a:xfrm>
        </p:spPr>
        <p:txBody>
          <a:bodyPr/>
          <a:lstStyle/>
          <a:p>
            <a:r>
              <a:rPr lang="en-US" sz="3600" dirty="0" smtClean="0"/>
              <a:t>Ethics: Plagiarism</a:t>
            </a:r>
          </a:p>
        </p:txBody>
      </p:sp>
      <p:sp>
        <p:nvSpPr>
          <p:cNvPr id="3" name="Content Placeholder 2"/>
          <p:cNvSpPr>
            <a:spLocks noGrp="1"/>
          </p:cNvSpPr>
          <p:nvPr>
            <p:ph idx="1"/>
          </p:nvPr>
        </p:nvSpPr>
        <p:spPr>
          <a:xfrm>
            <a:off x="179388" y="1125015"/>
            <a:ext cx="8828583" cy="5472337"/>
          </a:xfrm>
        </p:spPr>
        <p:txBody>
          <a:bodyPr/>
          <a:lstStyle/>
          <a:p>
            <a:pPr>
              <a:defRPr/>
            </a:pPr>
            <a:r>
              <a:rPr lang="en-US" sz="2600" dirty="0" smtClean="0"/>
              <a:t>Reasons for avoiding plagiarism:</a:t>
            </a:r>
          </a:p>
          <a:p>
            <a:pPr lvl="1">
              <a:spcBef>
                <a:spcPts val="1800"/>
              </a:spcBef>
              <a:defRPr/>
            </a:pPr>
            <a:r>
              <a:rPr lang="en-GB" sz="2200" dirty="0" smtClean="0"/>
              <a:t>Journals increasingly punish authors caught plagiarising</a:t>
            </a:r>
          </a:p>
          <a:p>
            <a:pPr lvl="1">
              <a:spcBef>
                <a:spcPts val="1800"/>
              </a:spcBef>
              <a:defRPr/>
            </a:pPr>
            <a:r>
              <a:rPr lang="en-US" sz="2200" dirty="0" smtClean="0"/>
              <a:t>Plagiarism can end your scientific career. S</a:t>
            </a:r>
            <a:r>
              <a:rPr lang="en-GB" sz="2200" dirty="0" err="1" smtClean="0"/>
              <a:t>tudents</a:t>
            </a:r>
            <a:r>
              <a:rPr lang="en-GB" sz="2200" dirty="0" smtClean="0"/>
              <a:t> caught plagiarising are refused a PhD (I know students to whom it happened!)</a:t>
            </a:r>
          </a:p>
          <a:p>
            <a:pPr lvl="1">
              <a:spcBef>
                <a:spcPts val="1800"/>
              </a:spcBef>
              <a:defRPr/>
            </a:pPr>
            <a:r>
              <a:rPr lang="en-US" sz="2200" dirty="0" smtClean="0"/>
              <a:t>It may even end your career outside science</a:t>
            </a:r>
            <a:r>
              <a:rPr lang="en-US" sz="2200" dirty="0" smtClean="0">
                <a:sym typeface="Wingdings" pitchFamily="2" charset="2"/>
              </a:rPr>
              <a:t>, e.g. ex-minister </a:t>
            </a:r>
            <a:r>
              <a:rPr lang="en-US" sz="2200" dirty="0" err="1" smtClean="0">
                <a:sym typeface="Wingdings" pitchFamily="2" charset="2"/>
              </a:rPr>
              <a:t>zu</a:t>
            </a:r>
            <a:r>
              <a:rPr lang="en-US" sz="2200" dirty="0" smtClean="0">
                <a:sym typeface="Wingdings" pitchFamily="2" charset="2"/>
              </a:rPr>
              <a:t> Guttenberg and many others</a:t>
            </a:r>
            <a:endParaRPr lang="en-US" sz="2200" dirty="0" smtClean="0"/>
          </a:p>
          <a:p>
            <a:pPr lvl="1">
              <a:spcBef>
                <a:spcPts val="1800"/>
              </a:spcBef>
              <a:defRPr/>
            </a:pPr>
            <a:r>
              <a:rPr lang="en-US" sz="2200" dirty="0" smtClean="0"/>
              <a:t>Thanks to really smart software and fast data bases, it is now really easy to catch plagiarism</a:t>
            </a:r>
          </a:p>
          <a:p>
            <a:pPr lvl="1">
              <a:spcBef>
                <a:spcPts val="1800"/>
              </a:spcBef>
              <a:defRPr/>
            </a:pPr>
            <a:r>
              <a:rPr lang="en-US" sz="2200" dirty="0" smtClean="0"/>
              <a:t>In our IMPRS all PhD theses are checked for plagiarism. Many journals and </a:t>
            </a:r>
            <a:r>
              <a:rPr lang="en-US" sz="2200" dirty="0" err="1" smtClean="0"/>
              <a:t>ArXiv</a:t>
            </a:r>
            <a:r>
              <a:rPr lang="en-US" sz="2200" dirty="0" smtClean="0"/>
              <a:t> now also do it as a matter of course</a:t>
            </a:r>
          </a:p>
          <a:p>
            <a:pPr lvl="1">
              <a:spcBef>
                <a:spcPts val="1800"/>
              </a:spcBef>
              <a:buFont typeface="Wingdings" panose="05000000000000000000" pitchFamily="2" charset="2"/>
              <a:buChar char="è"/>
              <a:defRPr/>
            </a:pPr>
            <a:r>
              <a:rPr lang="en-US" sz="2200" dirty="0" smtClean="0"/>
              <a:t>Don’t plagiarize; it isn’t worth it!</a:t>
            </a:r>
          </a:p>
          <a:p>
            <a:pPr lvl="1">
              <a:spcBef>
                <a:spcPts val="1800"/>
              </a:spcBef>
              <a:buFont typeface="Wingdings" panose="05000000000000000000" pitchFamily="2" charset="2"/>
              <a:buChar char="è"/>
              <a:defRPr/>
            </a:pPr>
            <a:endParaRPr lang="en-US" sz="2000" dirty="0"/>
          </a:p>
        </p:txBody>
      </p:sp>
    </p:spTree>
    <p:extLst>
      <p:ext uri="{BB962C8B-B14F-4D97-AF65-F5344CB8AC3E}">
        <p14:creationId xmlns:p14="http://schemas.microsoft.com/office/powerpoint/2010/main" val="707278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198438"/>
            <a:ext cx="8229600" cy="940694"/>
          </a:xfrm>
        </p:spPr>
        <p:txBody>
          <a:bodyPr/>
          <a:lstStyle/>
          <a:p>
            <a:pPr eaLnBrk="1" hangingPunct="1"/>
            <a:r>
              <a:rPr lang="de-DE" sz="3600" dirty="0" err="1" smtClean="0"/>
              <a:t>Ethics</a:t>
            </a:r>
            <a:r>
              <a:rPr lang="de-DE" sz="3600" dirty="0" smtClean="0"/>
              <a:t>: </a:t>
            </a:r>
            <a:r>
              <a:rPr lang="de-DE" sz="3600" dirty="0" err="1" smtClean="0"/>
              <a:t>Be</a:t>
            </a:r>
            <a:r>
              <a:rPr lang="de-DE" sz="3600" dirty="0" smtClean="0"/>
              <a:t> honest</a:t>
            </a:r>
          </a:p>
        </p:txBody>
      </p:sp>
      <p:sp>
        <p:nvSpPr>
          <p:cNvPr id="248835" name="Rectangle 3"/>
          <p:cNvSpPr>
            <a:spLocks noGrp="1" noChangeArrowheads="1"/>
          </p:cNvSpPr>
          <p:nvPr>
            <p:ph type="body" idx="1"/>
          </p:nvPr>
        </p:nvSpPr>
        <p:spPr>
          <a:xfrm>
            <a:off x="179388" y="1268760"/>
            <a:ext cx="8785225" cy="1872207"/>
          </a:xfrm>
        </p:spPr>
        <p:txBody>
          <a:bodyPr/>
          <a:lstStyle/>
          <a:p>
            <a:pPr eaLnBrk="1" hangingPunct="1">
              <a:defRPr/>
            </a:pPr>
            <a:r>
              <a:rPr lang="en-US" sz="2500" dirty="0" smtClean="0"/>
              <a:t>Don’t invent or change results </a:t>
            </a:r>
          </a:p>
          <a:p>
            <a:pPr eaLnBrk="1" hangingPunct="1">
              <a:defRPr/>
            </a:pPr>
            <a:r>
              <a:rPr lang="en-US" sz="2500" dirty="0" smtClean="0"/>
              <a:t>Only describe what you have actually done </a:t>
            </a:r>
          </a:p>
          <a:p>
            <a:pPr eaLnBrk="1" hangingPunct="1">
              <a:defRPr/>
            </a:pPr>
            <a:r>
              <a:rPr lang="en-US" sz="2500" dirty="0" smtClean="0"/>
              <a:t>Don’t claim others’ results as yours</a:t>
            </a:r>
          </a:p>
          <a:p>
            <a:pPr eaLnBrk="1" hangingPunct="1">
              <a:defRPr/>
            </a:pPr>
            <a:r>
              <a:rPr lang="en-US" sz="2500" dirty="0" smtClean="0"/>
              <a:t>Don’t ignore the work of others </a:t>
            </a:r>
          </a:p>
        </p:txBody>
      </p:sp>
      <p:sp>
        <p:nvSpPr>
          <p:cNvPr id="2" name="Rectangle 1"/>
          <p:cNvSpPr/>
          <p:nvPr/>
        </p:nvSpPr>
        <p:spPr>
          <a:xfrm>
            <a:off x="179388" y="3409836"/>
            <a:ext cx="8785225" cy="523220"/>
          </a:xfrm>
          <a:prstGeom prst="rect">
            <a:avLst/>
          </a:prstGeom>
        </p:spPr>
        <p:txBody>
          <a:bodyPr wrap="square">
            <a:spAutoFit/>
          </a:bodyPr>
          <a:lstStyle/>
          <a:p>
            <a:pPr algn="ctr"/>
            <a:r>
              <a:rPr lang="de-DE" sz="2700" b="1" kern="0" dirty="0">
                <a:solidFill>
                  <a:srgbClr val="FFFF00"/>
                </a:solidFill>
                <a:effectLst/>
                <a:latin typeface="Arial"/>
                <a:ea typeface="+mj-ea"/>
                <a:cs typeface="+mj-cs"/>
              </a:rPr>
              <a:t>Be honest. </a:t>
            </a:r>
            <a:r>
              <a:rPr lang="de-DE" sz="2700" b="1" kern="0" dirty="0" err="1">
                <a:solidFill>
                  <a:srgbClr val="FFFF00"/>
                </a:solidFill>
                <a:effectLst/>
                <a:latin typeface="Arial"/>
                <a:ea typeface="+mj-ea"/>
                <a:cs typeface="+mj-cs"/>
              </a:rPr>
              <a:t>It</a:t>
            </a:r>
            <a:r>
              <a:rPr lang="de-DE" sz="2700" b="1" kern="0" dirty="0">
                <a:solidFill>
                  <a:srgbClr val="FFFF00"/>
                </a:solidFill>
                <a:effectLst/>
                <a:latin typeface="Arial"/>
                <a:ea typeface="+mj-ea"/>
                <a:cs typeface="+mj-cs"/>
              </a:rPr>
              <a:t> </a:t>
            </a:r>
            <a:r>
              <a:rPr lang="de-DE" sz="2700" b="1" kern="0" dirty="0" err="1">
                <a:solidFill>
                  <a:srgbClr val="FFFF00"/>
                </a:solidFill>
                <a:effectLst/>
                <a:latin typeface="Arial"/>
                <a:ea typeface="+mj-ea"/>
                <a:cs typeface="+mj-cs"/>
              </a:rPr>
              <a:t>is</a:t>
            </a:r>
            <a:r>
              <a:rPr lang="de-DE" sz="2700" b="1" kern="0" dirty="0">
                <a:solidFill>
                  <a:srgbClr val="FFFF00"/>
                </a:solidFill>
                <a:effectLst/>
                <a:latin typeface="Arial"/>
                <a:ea typeface="+mj-ea"/>
                <a:cs typeface="+mj-cs"/>
              </a:rPr>
              <a:t> </a:t>
            </a:r>
            <a:r>
              <a:rPr lang="de-DE" sz="2700" b="1" kern="0" dirty="0" err="1">
                <a:solidFill>
                  <a:srgbClr val="FFFF00"/>
                </a:solidFill>
                <a:effectLst/>
                <a:latin typeface="Arial"/>
                <a:ea typeface="+mj-ea"/>
                <a:cs typeface="+mj-cs"/>
              </a:rPr>
              <a:t>worth</a:t>
            </a:r>
            <a:r>
              <a:rPr lang="de-DE" sz="2700" b="1" kern="0" dirty="0">
                <a:solidFill>
                  <a:srgbClr val="FFFF00"/>
                </a:solidFill>
                <a:effectLst/>
                <a:latin typeface="Arial"/>
                <a:ea typeface="+mj-ea"/>
                <a:cs typeface="+mj-cs"/>
              </a:rPr>
              <a:t> </a:t>
            </a:r>
            <a:r>
              <a:rPr lang="de-DE" sz="2700" b="1" kern="0" dirty="0" err="1">
                <a:solidFill>
                  <a:srgbClr val="FFFF00"/>
                </a:solidFill>
                <a:effectLst/>
                <a:latin typeface="Arial"/>
                <a:ea typeface="+mj-ea"/>
                <a:cs typeface="+mj-cs"/>
              </a:rPr>
              <a:t>it</a:t>
            </a:r>
            <a:r>
              <a:rPr lang="de-DE" sz="2700" b="1" kern="0" dirty="0">
                <a:solidFill>
                  <a:srgbClr val="FFFF00"/>
                </a:solidFill>
                <a:effectLst/>
                <a:latin typeface="Arial"/>
                <a:ea typeface="+mj-ea"/>
                <a:cs typeface="+mj-cs"/>
              </a:rPr>
              <a:t> and </a:t>
            </a:r>
            <a:r>
              <a:rPr lang="de-DE" sz="2700" b="1" kern="0" dirty="0" err="1">
                <a:solidFill>
                  <a:srgbClr val="FFFF00"/>
                </a:solidFill>
                <a:effectLst/>
                <a:latin typeface="Arial"/>
                <a:ea typeface="+mj-ea"/>
                <a:cs typeface="+mj-cs"/>
              </a:rPr>
              <a:t>sometimes</a:t>
            </a:r>
            <a:r>
              <a:rPr lang="de-DE" sz="2700" b="1" kern="0" dirty="0">
                <a:solidFill>
                  <a:srgbClr val="FFFF00"/>
                </a:solidFill>
                <a:effectLst/>
                <a:latin typeface="Arial"/>
                <a:ea typeface="+mj-ea"/>
                <a:cs typeface="+mj-cs"/>
              </a:rPr>
              <a:t> also </a:t>
            </a:r>
            <a:r>
              <a:rPr lang="de-DE" sz="2700" b="1" kern="0" dirty="0" err="1" smtClean="0">
                <a:solidFill>
                  <a:srgbClr val="FFFF00"/>
                </a:solidFill>
                <a:effectLst/>
                <a:latin typeface="Arial"/>
                <a:ea typeface="+mj-ea"/>
                <a:cs typeface="+mj-cs"/>
              </a:rPr>
              <a:t>easier</a:t>
            </a:r>
            <a:endParaRPr lang="de-DE" sz="2700" dirty="0"/>
          </a:p>
        </p:txBody>
      </p:sp>
    </p:spTree>
    <p:extLst>
      <p:ext uri="{BB962C8B-B14F-4D97-AF65-F5344CB8AC3E}">
        <p14:creationId xmlns:p14="http://schemas.microsoft.com/office/powerpoint/2010/main" val="40322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98438"/>
            <a:ext cx="8229600" cy="998537"/>
          </a:xfrm>
        </p:spPr>
        <p:txBody>
          <a:bodyPr/>
          <a:lstStyle/>
          <a:p>
            <a:pPr eaLnBrk="1" hangingPunct="1"/>
            <a:r>
              <a:rPr lang="en-GB" sz="3600" dirty="0" smtClean="0"/>
              <a:t>Methods and Materials</a:t>
            </a:r>
          </a:p>
        </p:txBody>
      </p:sp>
      <p:sp>
        <p:nvSpPr>
          <p:cNvPr id="38915"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ct val="40000"/>
              </a:spcBef>
              <a:defRPr/>
            </a:pPr>
            <a:r>
              <a:rPr lang="en-GB" sz="2600" dirty="0" smtClean="0"/>
              <a:t>Describes the instruments and data used, as well as the analysis techniques. It may be called differently or can be broken into 2 or more sections, or subsections</a:t>
            </a:r>
          </a:p>
          <a:p>
            <a:pPr eaLnBrk="1" hangingPunct="1">
              <a:lnSpc>
                <a:spcPct val="95000"/>
              </a:lnSpc>
              <a:spcBef>
                <a:spcPts val="2400"/>
              </a:spcBef>
              <a:defRPr/>
            </a:pPr>
            <a:r>
              <a:rPr lang="en-GB" sz="2600" dirty="0" smtClean="0"/>
              <a:t>Examples of alternative section titles:</a:t>
            </a:r>
          </a:p>
          <a:p>
            <a:pPr lvl="1" eaLnBrk="1" hangingPunct="1">
              <a:lnSpc>
                <a:spcPct val="95000"/>
              </a:lnSpc>
              <a:spcBef>
                <a:spcPts val="1200"/>
              </a:spcBef>
              <a:defRPr/>
            </a:pPr>
            <a:r>
              <a:rPr lang="en-GB" sz="2200" dirty="0" smtClean="0"/>
              <a:t>Code and computational technique				 (appropriate for a numerical paper)</a:t>
            </a:r>
          </a:p>
          <a:p>
            <a:pPr lvl="1" eaLnBrk="1" hangingPunct="1">
              <a:lnSpc>
                <a:spcPct val="95000"/>
              </a:lnSpc>
              <a:spcBef>
                <a:spcPts val="1200"/>
              </a:spcBef>
              <a:defRPr/>
            </a:pPr>
            <a:r>
              <a:rPr lang="en-GB" sz="2200" dirty="0" smtClean="0"/>
              <a:t>Instrument and measurements 			          (e.g. if a new instrument is being described or used)</a:t>
            </a:r>
          </a:p>
          <a:p>
            <a:pPr lvl="1" eaLnBrk="1" hangingPunct="1">
              <a:lnSpc>
                <a:spcPct val="95000"/>
              </a:lnSpc>
              <a:spcBef>
                <a:spcPts val="1200"/>
              </a:spcBef>
              <a:defRPr/>
            </a:pPr>
            <a:r>
              <a:rPr lang="en-GB" sz="2200" dirty="0" smtClean="0"/>
              <a:t>Data and analysis technique			                       (e.g. for a data analysis paper)</a:t>
            </a:r>
          </a:p>
          <a:p>
            <a:pPr lvl="1" eaLnBrk="1" hangingPunct="1">
              <a:lnSpc>
                <a:spcPct val="95000"/>
              </a:lnSpc>
              <a:spcBef>
                <a:spcPts val="1200"/>
              </a:spcBef>
              <a:defRPr/>
            </a:pPr>
            <a:r>
              <a:rPr lang="en-GB" sz="2200" dirty="0" smtClean="0"/>
              <a:t>Observational data     +      Method of analysis                       (broken into 2 sections)</a:t>
            </a:r>
          </a:p>
        </p:txBody>
      </p:sp>
    </p:spTree>
    <p:extLst>
      <p:ext uri="{BB962C8B-B14F-4D97-AF65-F5344CB8AC3E}">
        <p14:creationId xmlns:p14="http://schemas.microsoft.com/office/powerpoint/2010/main" val="9400660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198438"/>
            <a:ext cx="8229600" cy="998537"/>
          </a:xfrm>
        </p:spPr>
        <p:txBody>
          <a:bodyPr/>
          <a:lstStyle/>
          <a:p>
            <a:pPr eaLnBrk="1" hangingPunct="1"/>
            <a:r>
              <a:rPr lang="en-GB" sz="3600" dirty="0" smtClean="0"/>
              <a:t>Methods and Materials</a:t>
            </a:r>
          </a:p>
        </p:txBody>
      </p:sp>
      <p:sp>
        <p:nvSpPr>
          <p:cNvPr id="58371" name="Rectangle 3"/>
          <p:cNvSpPr>
            <a:spLocks noGrp="1" noChangeArrowheads="1"/>
          </p:cNvSpPr>
          <p:nvPr>
            <p:ph type="body" idx="1"/>
          </p:nvPr>
        </p:nvSpPr>
        <p:spPr>
          <a:xfrm>
            <a:off x="179388" y="1268413"/>
            <a:ext cx="8785225" cy="5400675"/>
          </a:xfrm>
        </p:spPr>
        <p:txBody>
          <a:bodyPr/>
          <a:lstStyle/>
          <a:p>
            <a:pPr eaLnBrk="1" hangingPunct="1">
              <a:spcBef>
                <a:spcPct val="50000"/>
              </a:spcBef>
              <a:defRPr/>
            </a:pPr>
            <a:r>
              <a:rPr lang="en-GB" sz="2400" dirty="0" smtClean="0"/>
              <a:t>Scientific results must be reproducible. </a:t>
            </a:r>
            <a:r>
              <a:rPr lang="en-GB" sz="2400" dirty="0" smtClean="0">
                <a:solidFill>
                  <a:srgbClr val="FFCC66"/>
                </a:solidFill>
              </a:rPr>
              <a:t>Methods and Materials section is key to ensuring reproducibility </a:t>
            </a:r>
            <a:r>
              <a:rPr lang="en-GB" sz="2400" dirty="0" smtClean="0"/>
              <a:t>of your results </a:t>
            </a:r>
            <a:r>
              <a:rPr lang="en-GB" sz="2400" dirty="0" smtClean="0">
                <a:sym typeface="Wingdings" pitchFamily="2" charset="2"/>
              </a:rPr>
              <a:t> i</a:t>
            </a:r>
            <a:r>
              <a:rPr lang="en-GB" sz="2400" dirty="0" smtClean="0"/>
              <a:t>t describes what you have done, how you have done it and which tools you have used</a:t>
            </a:r>
          </a:p>
          <a:p>
            <a:pPr eaLnBrk="1" hangingPunct="1">
              <a:spcBef>
                <a:spcPts val="2400"/>
              </a:spcBef>
              <a:defRPr/>
            </a:pPr>
            <a:r>
              <a:rPr lang="en-GB" sz="2400" dirty="0" smtClean="0"/>
              <a:t>Times &amp; dates of your observations can be important, e.g. when studying variable phenomena (such as a stellar outburst). Also allows readers to check your results with the same data, e.g. from space missions (reproducibility)</a:t>
            </a:r>
          </a:p>
          <a:p>
            <a:pPr eaLnBrk="1" hangingPunct="1">
              <a:spcBef>
                <a:spcPts val="2400"/>
              </a:spcBef>
              <a:defRPr/>
            </a:pPr>
            <a:r>
              <a:rPr lang="en-GB" sz="2400" dirty="0" smtClean="0"/>
              <a:t>This section is often studied carefully by the referee. It can decide whether he/she feels that the results can be trusted   or not</a:t>
            </a:r>
          </a:p>
        </p:txBody>
      </p:sp>
    </p:spTree>
    <p:extLst>
      <p:ext uri="{BB962C8B-B14F-4D97-AF65-F5344CB8AC3E}">
        <p14:creationId xmlns:p14="http://schemas.microsoft.com/office/powerpoint/2010/main" val="3991206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z="3600" dirty="0" smtClean="0"/>
              <a:t>Methods and Materials</a:t>
            </a:r>
          </a:p>
        </p:txBody>
      </p:sp>
      <p:sp>
        <p:nvSpPr>
          <p:cNvPr id="59396" name="Rectangle 4"/>
          <p:cNvSpPr>
            <a:spLocks noGrp="1" noChangeArrowheads="1"/>
          </p:cNvSpPr>
          <p:nvPr>
            <p:ph type="body" idx="1"/>
          </p:nvPr>
        </p:nvSpPr>
        <p:spPr>
          <a:xfrm>
            <a:off x="179388" y="1340769"/>
            <a:ext cx="8785225" cy="5328320"/>
          </a:xfrm>
        </p:spPr>
        <p:txBody>
          <a:bodyPr/>
          <a:lstStyle/>
          <a:p>
            <a:pPr eaLnBrk="1" hangingPunct="1">
              <a:lnSpc>
                <a:spcPct val="95000"/>
              </a:lnSpc>
              <a:spcBef>
                <a:spcPct val="35000"/>
              </a:spcBef>
              <a:defRPr/>
            </a:pPr>
            <a:r>
              <a:rPr lang="en-GB" sz="2500" dirty="0" smtClean="0"/>
              <a:t>Find the </a:t>
            </a:r>
            <a:r>
              <a:rPr lang="en-GB" sz="2500" dirty="0" smtClean="0">
                <a:solidFill>
                  <a:srgbClr val="FFCC66"/>
                </a:solidFill>
              </a:rPr>
              <a:t>balance</a:t>
            </a:r>
            <a:r>
              <a:rPr lang="en-GB" sz="2500" dirty="0" smtClean="0"/>
              <a:t> between</a:t>
            </a:r>
          </a:p>
          <a:p>
            <a:pPr lvl="1" eaLnBrk="1" hangingPunct="1">
              <a:lnSpc>
                <a:spcPct val="95000"/>
              </a:lnSpc>
              <a:spcBef>
                <a:spcPct val="35000"/>
              </a:spcBef>
              <a:defRPr/>
            </a:pPr>
            <a:r>
              <a:rPr lang="en-GB" sz="2200" dirty="0" smtClean="0"/>
              <a:t>Describing everything important</a:t>
            </a:r>
          </a:p>
          <a:p>
            <a:pPr lvl="1" eaLnBrk="1" hangingPunct="1">
              <a:lnSpc>
                <a:spcPct val="95000"/>
              </a:lnSpc>
              <a:spcBef>
                <a:spcPct val="35000"/>
              </a:spcBef>
              <a:defRPr/>
            </a:pPr>
            <a:r>
              <a:rPr lang="en-GB" sz="2200" dirty="0" smtClean="0"/>
              <a:t>Leaving out everything not needed</a:t>
            </a:r>
          </a:p>
          <a:p>
            <a:pPr eaLnBrk="1" hangingPunct="1">
              <a:lnSpc>
                <a:spcPct val="95000"/>
              </a:lnSpc>
              <a:spcBef>
                <a:spcPts val="2400"/>
              </a:spcBef>
              <a:defRPr/>
            </a:pPr>
            <a:r>
              <a:rPr lang="en-GB" sz="2500" dirty="0" smtClean="0">
                <a:solidFill>
                  <a:srgbClr val="FFCC66"/>
                </a:solidFill>
              </a:rPr>
              <a:t>Rule of thumb:</a:t>
            </a:r>
          </a:p>
          <a:p>
            <a:pPr lvl="1" eaLnBrk="1" hangingPunct="1">
              <a:lnSpc>
                <a:spcPct val="95000"/>
              </a:lnSpc>
              <a:spcBef>
                <a:spcPct val="35000"/>
              </a:spcBef>
              <a:defRPr/>
            </a:pPr>
            <a:r>
              <a:rPr lang="en-GB" sz="2200" dirty="0" smtClean="0"/>
              <a:t>New method, new instrument, new type of data </a:t>
            </a:r>
            <a:r>
              <a:rPr lang="en-GB" sz="2200" dirty="0" smtClean="0">
                <a:sym typeface="Wingdings" pitchFamily="2" charset="2"/>
              </a:rPr>
              <a:t> Describe in detail, since required for reproducibility</a:t>
            </a:r>
          </a:p>
          <a:p>
            <a:pPr lvl="1" eaLnBrk="1" hangingPunct="1">
              <a:lnSpc>
                <a:spcPct val="95000"/>
              </a:lnSpc>
              <a:spcBef>
                <a:spcPct val="35000"/>
              </a:spcBef>
              <a:defRPr/>
            </a:pPr>
            <a:r>
              <a:rPr lang="en-GB" sz="2200" dirty="0" smtClean="0">
                <a:sym typeface="Wingdings" pitchFamily="2" charset="2"/>
              </a:rPr>
              <a:t>Known method or instrument, previously used and described in other paper(s)  Often a reference and a short summary is sufficient</a:t>
            </a:r>
          </a:p>
          <a:p>
            <a:pPr eaLnBrk="1" hangingPunct="1">
              <a:lnSpc>
                <a:spcPct val="95000"/>
              </a:lnSpc>
              <a:spcBef>
                <a:spcPts val="2400"/>
              </a:spcBef>
              <a:defRPr/>
            </a:pPr>
            <a:r>
              <a:rPr lang="en-GB" sz="2500" dirty="0" smtClean="0"/>
              <a:t>Do not repeat published descriptions </a:t>
            </a:r>
            <a:r>
              <a:rPr lang="en-GB" sz="2500" dirty="0" smtClean="0">
                <a:sym typeface="Wingdings" pitchFamily="2" charset="2"/>
              </a:rPr>
              <a:t> cite the paper giving the description, if needed together with a short summary</a:t>
            </a:r>
            <a:endParaRPr lang="en-GB" sz="2500" dirty="0" smtClean="0"/>
          </a:p>
        </p:txBody>
      </p:sp>
      <p:sp>
        <p:nvSpPr>
          <p:cNvPr id="2" name="Right Brace 1"/>
          <p:cNvSpPr/>
          <p:nvPr/>
        </p:nvSpPr>
        <p:spPr bwMode="auto">
          <a:xfrm>
            <a:off x="5580112" y="1578496"/>
            <a:ext cx="180020" cy="914400"/>
          </a:xfrm>
          <a:prstGeom prst="rightBrace">
            <a:avLst>
              <a:gd name="adj1" fmla="val 32143"/>
              <a:gd name="adj2" fmla="val 50000"/>
            </a:avLst>
          </a:prstGeom>
          <a:noFill/>
          <a:ln w="38100" cap="flat" cmpd="sng" algn="ctr">
            <a:solidFill>
              <a:srgbClr val="99FF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3" name="TextBox 2"/>
          <p:cNvSpPr txBox="1"/>
          <p:nvPr/>
        </p:nvSpPr>
        <p:spPr>
          <a:xfrm>
            <a:off x="5796136" y="1620197"/>
            <a:ext cx="3127779" cy="830997"/>
          </a:xfrm>
          <a:prstGeom prst="rect">
            <a:avLst/>
          </a:prstGeom>
          <a:noFill/>
        </p:spPr>
        <p:txBody>
          <a:bodyPr wrap="none" rtlCol="0">
            <a:spAutoFit/>
          </a:bodyPr>
          <a:lstStyle/>
          <a:p>
            <a:r>
              <a:rPr lang="en-US" sz="2400" dirty="0" smtClean="0">
                <a:solidFill>
                  <a:srgbClr val="99FF33"/>
                </a:solidFill>
              </a:rPr>
              <a:t>Also important for all </a:t>
            </a:r>
          </a:p>
          <a:p>
            <a:r>
              <a:rPr lang="en-US" sz="2400" dirty="0" smtClean="0">
                <a:solidFill>
                  <a:srgbClr val="99FF33"/>
                </a:solidFill>
              </a:rPr>
              <a:t>other</a:t>
            </a:r>
            <a:r>
              <a:rPr lang="en-US" sz="2400" dirty="0">
                <a:solidFill>
                  <a:srgbClr val="99FF33"/>
                </a:solidFill>
              </a:rPr>
              <a:t> </a:t>
            </a:r>
            <a:r>
              <a:rPr lang="en-US" sz="2400" dirty="0" smtClean="0">
                <a:solidFill>
                  <a:srgbClr val="99FF33"/>
                </a:solidFill>
              </a:rPr>
              <a:t>parts of a paper</a:t>
            </a:r>
            <a:endParaRPr lang="en-US" sz="2400" dirty="0">
              <a:solidFill>
                <a:srgbClr val="99FF33"/>
              </a:solidFill>
            </a:endParaRPr>
          </a:p>
        </p:txBody>
      </p:sp>
    </p:spTree>
    <p:extLst>
      <p:ext uri="{BB962C8B-B14F-4D97-AF65-F5344CB8AC3E}">
        <p14:creationId xmlns:p14="http://schemas.microsoft.com/office/powerpoint/2010/main" val="2385763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GB" sz="3600" dirty="0" smtClean="0"/>
              <a:t>Methods and Materials</a:t>
            </a:r>
          </a:p>
        </p:txBody>
      </p:sp>
      <p:sp>
        <p:nvSpPr>
          <p:cNvPr id="59396" name="Rectangle 4"/>
          <p:cNvSpPr>
            <a:spLocks noGrp="1" noChangeArrowheads="1"/>
          </p:cNvSpPr>
          <p:nvPr>
            <p:ph type="body" idx="1"/>
          </p:nvPr>
        </p:nvSpPr>
        <p:spPr>
          <a:xfrm>
            <a:off x="179388" y="1340769"/>
            <a:ext cx="8785225" cy="5328320"/>
          </a:xfrm>
        </p:spPr>
        <p:txBody>
          <a:bodyPr/>
          <a:lstStyle/>
          <a:p>
            <a:pPr eaLnBrk="1" hangingPunct="1">
              <a:lnSpc>
                <a:spcPct val="95000"/>
              </a:lnSpc>
              <a:spcBef>
                <a:spcPts val="1800"/>
              </a:spcBef>
              <a:defRPr/>
            </a:pPr>
            <a:r>
              <a:rPr lang="en-GB" sz="2600" dirty="0" smtClean="0"/>
              <a:t>Often a figure can illustrate &amp; clarify a new method, or an unusual instrumental setup. More about figures later</a:t>
            </a:r>
          </a:p>
          <a:p>
            <a:pPr eaLnBrk="1" hangingPunct="1">
              <a:lnSpc>
                <a:spcPct val="95000"/>
              </a:lnSpc>
              <a:spcBef>
                <a:spcPts val="1800"/>
              </a:spcBef>
              <a:defRPr/>
            </a:pPr>
            <a:r>
              <a:rPr lang="en-GB" sz="2600" dirty="0" smtClean="0"/>
              <a:t>A table can also be quite useful in this section</a:t>
            </a:r>
          </a:p>
          <a:p>
            <a:pPr lvl="1" eaLnBrk="1" hangingPunct="1">
              <a:lnSpc>
                <a:spcPct val="95000"/>
              </a:lnSpc>
              <a:spcBef>
                <a:spcPts val="1800"/>
              </a:spcBef>
              <a:defRPr/>
            </a:pPr>
            <a:r>
              <a:rPr lang="en-GB" sz="2200" dirty="0" smtClean="0"/>
              <a:t>E.g. to list the observations/measurements and data sets used</a:t>
            </a:r>
          </a:p>
          <a:p>
            <a:pPr lvl="1" eaLnBrk="1" hangingPunct="1">
              <a:lnSpc>
                <a:spcPct val="95000"/>
              </a:lnSpc>
              <a:spcBef>
                <a:spcPts val="1800"/>
              </a:spcBef>
              <a:defRPr/>
            </a:pPr>
            <a:r>
              <a:rPr lang="en-GB" sz="2200" dirty="0" smtClean="0"/>
              <a:t>Or, for a numerical paper, to list the various runs with a code (e.g. with different parameters). </a:t>
            </a:r>
          </a:p>
          <a:p>
            <a:pPr lvl="1" eaLnBrk="1" hangingPunct="1">
              <a:lnSpc>
                <a:spcPct val="95000"/>
              </a:lnSpc>
              <a:spcBef>
                <a:spcPts val="1800"/>
              </a:spcBef>
              <a:defRPr/>
            </a:pPr>
            <a:r>
              <a:rPr lang="en-GB" sz="2200" dirty="0" smtClean="0"/>
              <a:t>Make sure that you identify the parameters that are changed and list their values</a:t>
            </a:r>
          </a:p>
        </p:txBody>
      </p:sp>
    </p:spTree>
    <p:extLst>
      <p:ext uri="{BB962C8B-B14F-4D97-AF65-F5344CB8AC3E}">
        <p14:creationId xmlns:p14="http://schemas.microsoft.com/office/powerpoint/2010/main" val="35854900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198438"/>
            <a:ext cx="8229600" cy="927100"/>
          </a:xfrm>
        </p:spPr>
        <p:txBody>
          <a:bodyPr/>
          <a:lstStyle/>
          <a:p>
            <a:pPr eaLnBrk="1" hangingPunct="1"/>
            <a:r>
              <a:rPr lang="en-GB" sz="3600" dirty="0" smtClean="0"/>
              <a:t>Results</a:t>
            </a:r>
          </a:p>
        </p:txBody>
      </p:sp>
      <p:sp>
        <p:nvSpPr>
          <p:cNvPr id="39940" name="Rectangle 4"/>
          <p:cNvSpPr>
            <a:spLocks noGrp="1" noChangeArrowheads="1"/>
          </p:cNvSpPr>
          <p:nvPr>
            <p:ph type="body" idx="1"/>
          </p:nvPr>
        </p:nvSpPr>
        <p:spPr>
          <a:xfrm>
            <a:off x="179388" y="1268413"/>
            <a:ext cx="8785225" cy="5400675"/>
          </a:xfrm>
        </p:spPr>
        <p:txBody>
          <a:bodyPr/>
          <a:lstStyle/>
          <a:p>
            <a:pPr eaLnBrk="1" hangingPunct="1">
              <a:lnSpc>
                <a:spcPct val="95000"/>
              </a:lnSpc>
              <a:spcBef>
                <a:spcPts val="1800"/>
              </a:spcBef>
              <a:defRPr/>
            </a:pPr>
            <a:r>
              <a:rPr lang="en-GB" sz="2400" dirty="0" smtClean="0"/>
              <a:t>The core of the paper, where the results obtained during the long labour of research are presented</a:t>
            </a:r>
          </a:p>
          <a:p>
            <a:pPr eaLnBrk="1" hangingPunct="1">
              <a:lnSpc>
                <a:spcPct val="95000"/>
              </a:lnSpc>
              <a:spcBef>
                <a:spcPts val="1800"/>
              </a:spcBef>
              <a:defRPr/>
            </a:pPr>
            <a:r>
              <a:rPr lang="en-GB" sz="2400" dirty="0" smtClean="0">
                <a:solidFill>
                  <a:srgbClr val="FFC000"/>
                </a:solidFill>
                <a:sym typeface="Wingdings" pitchFamily="2" charset="2"/>
              </a:rPr>
              <a:t>Be concise: </a:t>
            </a:r>
            <a:r>
              <a:rPr lang="en-GB" sz="2400" dirty="0" smtClean="0">
                <a:sym typeface="Wingdings" pitchFamily="2" charset="2"/>
              </a:rPr>
              <a:t>Write as little as possible, but as much as needed for the reader to understand </a:t>
            </a:r>
          </a:p>
          <a:p>
            <a:pPr eaLnBrk="1" hangingPunct="1">
              <a:lnSpc>
                <a:spcPct val="95000"/>
              </a:lnSpc>
              <a:spcBef>
                <a:spcPts val="1800"/>
              </a:spcBef>
              <a:defRPr/>
            </a:pPr>
            <a:r>
              <a:rPr lang="en-GB" sz="2400" dirty="0" smtClean="0">
                <a:solidFill>
                  <a:srgbClr val="FFC000"/>
                </a:solidFill>
              </a:rPr>
              <a:t>Avoid repetition: </a:t>
            </a:r>
            <a:r>
              <a:rPr lang="en-GB" sz="2400" dirty="0" smtClean="0"/>
              <a:t>a result should be described only once</a:t>
            </a:r>
          </a:p>
          <a:p>
            <a:pPr eaLnBrk="1" hangingPunct="1">
              <a:lnSpc>
                <a:spcPct val="95000"/>
              </a:lnSpc>
              <a:spcBef>
                <a:spcPts val="1800"/>
              </a:spcBef>
              <a:defRPr/>
            </a:pPr>
            <a:r>
              <a:rPr lang="en-GB" sz="2400" dirty="0" smtClean="0">
                <a:solidFill>
                  <a:srgbClr val="FFC000"/>
                </a:solidFill>
                <a:sym typeface="Wingdings" pitchFamily="2" charset="2"/>
              </a:rPr>
              <a:t>Be selective: </a:t>
            </a:r>
            <a:r>
              <a:rPr lang="en-GB" sz="2400" dirty="0" smtClean="0">
                <a:sym typeface="Wingdings" pitchFamily="2" charset="2"/>
              </a:rPr>
              <a:t>identify the important and new results before describing them in the results section</a:t>
            </a:r>
            <a:endParaRPr lang="en-GB" sz="2400" dirty="0" smtClean="0"/>
          </a:p>
          <a:p>
            <a:pPr eaLnBrk="1" hangingPunct="1">
              <a:lnSpc>
                <a:spcPct val="95000"/>
              </a:lnSpc>
              <a:spcBef>
                <a:spcPts val="1800"/>
              </a:spcBef>
              <a:buFont typeface="Wingdings" pitchFamily="2" charset="2"/>
              <a:buNone/>
              <a:defRPr/>
            </a:pPr>
            <a:r>
              <a:rPr lang="en-GB" sz="2400" dirty="0" smtClean="0">
                <a:solidFill>
                  <a:srgbClr val="FF6600"/>
                </a:solidFill>
                <a:sym typeface="Wingdings" pitchFamily="2" charset="2"/>
              </a:rPr>
              <a:t></a:t>
            </a:r>
            <a:r>
              <a:rPr lang="en-GB" sz="2400" dirty="0" smtClean="0"/>
              <a:t>Keep in mind: 						          </a:t>
            </a:r>
            <a:r>
              <a:rPr lang="en-GB" sz="2400" dirty="0" smtClean="0">
                <a:solidFill>
                  <a:srgbClr val="CCFF66"/>
                </a:solidFill>
              </a:rPr>
              <a:t>The fool collects facts, the wise man selects them</a:t>
            </a:r>
            <a:r>
              <a:rPr lang="en-GB" sz="2400" dirty="0" smtClean="0"/>
              <a:t> </a:t>
            </a:r>
          </a:p>
          <a:p>
            <a:pPr eaLnBrk="1" hangingPunct="1">
              <a:lnSpc>
                <a:spcPct val="65000"/>
              </a:lnSpc>
              <a:spcBef>
                <a:spcPct val="50000"/>
              </a:spcBef>
              <a:buFont typeface="Wingdings" pitchFamily="2" charset="2"/>
              <a:buNone/>
              <a:defRPr/>
            </a:pPr>
            <a:r>
              <a:rPr lang="en-GB" sz="2000" dirty="0" smtClean="0"/>
              <a:t>	                                                                              (John W. Powell)</a:t>
            </a:r>
          </a:p>
          <a:p>
            <a:pPr eaLnBrk="1" hangingPunct="1">
              <a:spcBef>
                <a:spcPct val="50000"/>
              </a:spcBef>
              <a:buFont typeface="Wingdings" pitchFamily="2" charset="2"/>
              <a:buNone/>
              <a:defRPr/>
            </a:pPr>
            <a:r>
              <a:rPr lang="en-GB" sz="2000" dirty="0" smtClean="0"/>
              <a:t>	</a:t>
            </a:r>
            <a:r>
              <a:rPr lang="en-GB" sz="2400" dirty="0" smtClean="0"/>
              <a:t>(but don’t try to be too wise too early. </a:t>
            </a:r>
            <a:r>
              <a:rPr lang="en-GB" sz="2400" dirty="0"/>
              <a:t>F</a:t>
            </a:r>
            <a:r>
              <a:rPr lang="en-GB" sz="2400" dirty="0" smtClean="0"/>
              <a:t>irst collect all the facts, then select them)</a:t>
            </a:r>
            <a:endParaRPr lang="en-GB"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GB" sz="3600" dirty="0" smtClean="0"/>
              <a:t>More Results</a:t>
            </a:r>
          </a:p>
        </p:txBody>
      </p:sp>
      <p:sp>
        <p:nvSpPr>
          <p:cNvPr id="95235" name="Rectangle 3"/>
          <p:cNvSpPr>
            <a:spLocks noGrp="1" noChangeArrowheads="1"/>
          </p:cNvSpPr>
          <p:nvPr>
            <p:ph type="body" idx="1"/>
          </p:nvPr>
        </p:nvSpPr>
        <p:spPr/>
        <p:txBody>
          <a:bodyPr/>
          <a:lstStyle/>
          <a:p>
            <a:pPr eaLnBrk="1" hangingPunct="1">
              <a:spcBef>
                <a:spcPct val="55000"/>
              </a:spcBef>
              <a:defRPr/>
            </a:pPr>
            <a:r>
              <a:rPr lang="en-GB" sz="2600" dirty="0">
                <a:solidFill>
                  <a:srgbClr val="CCFFCC"/>
                </a:solidFill>
              </a:rPr>
              <a:t>W</a:t>
            </a:r>
            <a:r>
              <a:rPr lang="en-GB" sz="2600" dirty="0" smtClean="0">
                <a:solidFill>
                  <a:srgbClr val="CCFFCC"/>
                </a:solidFill>
              </a:rPr>
              <a:t>hat to put into the Results section and what in the Discussions section?</a:t>
            </a:r>
          </a:p>
          <a:p>
            <a:pPr eaLnBrk="1" hangingPunct="1">
              <a:spcBef>
                <a:spcPct val="55000"/>
              </a:spcBef>
              <a:defRPr/>
            </a:pPr>
            <a:r>
              <a:rPr lang="en-GB" sz="2600" dirty="0" smtClean="0">
                <a:solidFill>
                  <a:srgbClr val="CCFFCC"/>
                </a:solidFill>
              </a:rPr>
              <a:t>General guideline</a:t>
            </a:r>
            <a:endParaRPr lang="en-GB" sz="2600" dirty="0" smtClean="0"/>
          </a:p>
          <a:p>
            <a:pPr lvl="1" eaLnBrk="1" hangingPunct="1">
              <a:spcBef>
                <a:spcPct val="55000"/>
              </a:spcBef>
              <a:defRPr/>
            </a:pPr>
            <a:r>
              <a:rPr lang="en-GB" sz="2200" dirty="0" smtClean="0"/>
              <a:t>In the </a:t>
            </a:r>
            <a:r>
              <a:rPr lang="en-GB" sz="2200" dirty="0">
                <a:solidFill>
                  <a:srgbClr val="FFCC00"/>
                </a:solidFill>
              </a:rPr>
              <a:t>R</a:t>
            </a:r>
            <a:r>
              <a:rPr lang="en-GB" sz="2200" dirty="0" smtClean="0">
                <a:solidFill>
                  <a:srgbClr val="FFCC00"/>
                </a:solidFill>
              </a:rPr>
              <a:t>esults section </a:t>
            </a:r>
            <a:r>
              <a:rPr lang="en-GB" sz="2200" dirty="0" smtClean="0"/>
              <a:t>you only describe the  results, but usually do </a:t>
            </a:r>
            <a:r>
              <a:rPr lang="en-GB" sz="2200" b="1" dirty="0" smtClean="0"/>
              <a:t>no</a:t>
            </a:r>
            <a:r>
              <a:rPr lang="en-GB" sz="2200" dirty="0" smtClean="0"/>
              <a:t>t interpret them or put them in context (by comparing with the literature). E.g. you only cite papers that are directly relevant or affected by your results</a:t>
            </a:r>
          </a:p>
          <a:p>
            <a:pPr lvl="1" eaLnBrk="1" hangingPunct="1">
              <a:spcBef>
                <a:spcPct val="55000"/>
              </a:spcBef>
              <a:defRPr/>
            </a:pPr>
            <a:r>
              <a:rPr lang="en-GB" sz="2200" dirty="0" smtClean="0"/>
              <a:t>In the </a:t>
            </a:r>
            <a:r>
              <a:rPr lang="en-GB" sz="2200" dirty="0">
                <a:solidFill>
                  <a:srgbClr val="FFCC00"/>
                </a:solidFill>
              </a:rPr>
              <a:t>D</a:t>
            </a:r>
            <a:r>
              <a:rPr lang="en-GB" sz="2200" dirty="0" smtClean="0">
                <a:solidFill>
                  <a:srgbClr val="FFCC00"/>
                </a:solidFill>
              </a:rPr>
              <a:t>iscussion section </a:t>
            </a:r>
            <a:r>
              <a:rPr lang="en-GB" sz="2200" dirty="0" smtClean="0"/>
              <a:t>provide the interpretation and the comparison with the literature, without describing again all the results. I.e. this is where you describe what the results mean in the context of what we already know</a:t>
            </a:r>
          </a:p>
        </p:txBody>
      </p:sp>
    </p:spTree>
    <p:extLst>
      <p:ext uri="{BB962C8B-B14F-4D97-AF65-F5344CB8AC3E}">
        <p14:creationId xmlns:p14="http://schemas.microsoft.com/office/powerpoint/2010/main" val="2613811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198438"/>
            <a:ext cx="8229600" cy="927100"/>
          </a:xfrm>
        </p:spPr>
        <p:txBody>
          <a:bodyPr/>
          <a:lstStyle/>
          <a:p>
            <a:pPr eaLnBrk="1" hangingPunct="1"/>
            <a:r>
              <a:rPr lang="en-GB" sz="3600" dirty="0" smtClean="0"/>
              <a:t>Some more Basics</a:t>
            </a:r>
          </a:p>
        </p:txBody>
      </p:sp>
      <p:sp>
        <p:nvSpPr>
          <p:cNvPr id="36867" name="Rectangle 3"/>
          <p:cNvSpPr>
            <a:spLocks noGrp="1" noChangeArrowheads="1"/>
          </p:cNvSpPr>
          <p:nvPr>
            <p:ph type="body" idx="1"/>
          </p:nvPr>
        </p:nvSpPr>
        <p:spPr>
          <a:xfrm>
            <a:off x="179388" y="1268413"/>
            <a:ext cx="8785225" cy="5400675"/>
          </a:xfrm>
        </p:spPr>
        <p:txBody>
          <a:bodyPr/>
          <a:lstStyle/>
          <a:p>
            <a:pPr eaLnBrk="1" hangingPunct="1">
              <a:lnSpc>
                <a:spcPct val="95000"/>
              </a:lnSpc>
              <a:spcBef>
                <a:spcPts val="1800"/>
              </a:spcBef>
              <a:defRPr/>
            </a:pPr>
            <a:r>
              <a:rPr lang="en-GB" sz="2400" dirty="0" smtClean="0"/>
              <a:t>One (maybe the most) important difference between academic &amp; industrial or military research is making your methods and results public </a:t>
            </a:r>
          </a:p>
          <a:p>
            <a:pPr lvl="1" eaLnBrk="1" hangingPunct="1">
              <a:lnSpc>
                <a:spcPct val="95000"/>
              </a:lnSpc>
              <a:spcBef>
                <a:spcPts val="1800"/>
              </a:spcBef>
              <a:defRPr/>
            </a:pPr>
            <a:r>
              <a:rPr lang="en-GB" sz="2000" dirty="0" smtClean="0"/>
              <a:t>Publication means that results can be openly discussed,  tested and compared (Pt. 2 is prerequisite for Pts. 3+4 in previous slide)</a:t>
            </a:r>
          </a:p>
          <a:p>
            <a:pPr lvl="1" eaLnBrk="1" hangingPunct="1">
              <a:lnSpc>
                <a:spcPct val="95000"/>
              </a:lnSpc>
              <a:spcBef>
                <a:spcPts val="1800"/>
              </a:spcBef>
              <a:buFont typeface="Wingdings" pitchFamily="2" charset="2"/>
              <a:buNone/>
              <a:defRPr/>
            </a:pPr>
            <a:r>
              <a:rPr lang="en-GB" sz="1800" dirty="0" smtClean="0">
                <a:solidFill>
                  <a:srgbClr val="99FF33"/>
                </a:solidFill>
                <a:sym typeface="Wingdings 3" pitchFamily="18" charset="2"/>
              </a:rPr>
              <a:t></a:t>
            </a:r>
            <a:r>
              <a:rPr lang="en-GB" sz="2000" dirty="0" smtClean="0"/>
              <a:t>The checks and balances of science require publication. </a:t>
            </a:r>
          </a:p>
          <a:p>
            <a:pPr lvl="1" eaLnBrk="1" hangingPunct="1">
              <a:lnSpc>
                <a:spcPct val="95000"/>
              </a:lnSpc>
              <a:spcBef>
                <a:spcPts val="1800"/>
              </a:spcBef>
              <a:defRPr/>
            </a:pPr>
            <a:r>
              <a:rPr lang="en-GB" sz="2000" dirty="0" smtClean="0"/>
              <a:t>In the real world: Secrecy is often maintained (regarding ideas, techniques, or new results) until published </a:t>
            </a:r>
          </a:p>
          <a:p>
            <a:pPr eaLnBrk="1" hangingPunct="1">
              <a:lnSpc>
                <a:spcPct val="95000"/>
              </a:lnSpc>
              <a:spcBef>
                <a:spcPts val="3000"/>
              </a:spcBef>
              <a:defRPr/>
            </a:pPr>
            <a:r>
              <a:rPr lang="en-GB" sz="2400" dirty="0" smtClean="0"/>
              <a:t>We </a:t>
            </a:r>
            <a:r>
              <a:rPr lang="en-GB" sz="2400" b="1" dirty="0" smtClean="0">
                <a:solidFill>
                  <a:srgbClr val="FF9966"/>
                </a:solidFill>
              </a:rPr>
              <a:t>must</a:t>
            </a:r>
            <a:r>
              <a:rPr lang="en-GB" sz="2400" dirty="0" smtClean="0"/>
              <a:t> publish our results, even if we don’t like to write. Many famous scientists also didn’t like to write. E.g. Charles Darwin, who once wrote: “A naturalist’s life would be a happy one if he had only to observe and never to write.” </a:t>
            </a:r>
          </a:p>
        </p:txBody>
      </p:sp>
    </p:spTree>
    <p:extLst>
      <p:ext uri="{BB962C8B-B14F-4D97-AF65-F5344CB8AC3E}">
        <p14:creationId xmlns:p14="http://schemas.microsoft.com/office/powerpoint/2010/main" val="1832263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ts val="2400"/>
              </a:spcBef>
              <a:defRPr/>
            </a:pPr>
            <a:r>
              <a:rPr lang="en-GB" sz="2800" dirty="0" smtClean="0">
                <a:sym typeface="Wingdings" pitchFamily="2" charset="2"/>
              </a:rPr>
              <a:t>Figures are of key importance to visualise results</a:t>
            </a:r>
          </a:p>
          <a:p>
            <a:pPr lvl="1" eaLnBrk="1" hangingPunct="1">
              <a:lnSpc>
                <a:spcPct val="95000"/>
              </a:lnSpc>
              <a:spcBef>
                <a:spcPts val="2200"/>
              </a:spcBef>
              <a:defRPr/>
            </a:pPr>
            <a:r>
              <a:rPr lang="en-GB" sz="2400" dirty="0" smtClean="0">
                <a:sym typeface="Wingdings" pitchFamily="2" charset="2"/>
              </a:rPr>
              <a:t>If you want to express a relationship, or point out a feature in your data, or show how the solution of an equation behaves it is often best to make a figure</a:t>
            </a:r>
          </a:p>
          <a:p>
            <a:pPr lvl="1" eaLnBrk="1" hangingPunct="1">
              <a:lnSpc>
                <a:spcPct val="95000"/>
              </a:lnSpc>
              <a:spcBef>
                <a:spcPts val="2200"/>
              </a:spcBef>
              <a:defRPr/>
            </a:pPr>
            <a:r>
              <a:rPr lang="en-GB" sz="2400" dirty="0" smtClean="0">
                <a:solidFill>
                  <a:srgbClr val="FFCC00"/>
                </a:solidFill>
                <a:sym typeface="Wingdings" pitchFamily="2" charset="2"/>
              </a:rPr>
              <a:t>Figures are generally to be preferred over tables</a:t>
            </a:r>
            <a:r>
              <a:rPr lang="en-GB" sz="2400" dirty="0" smtClean="0">
                <a:sym typeface="Wingdings" pitchFamily="2" charset="2"/>
              </a:rPr>
              <a:t>, if you have more than a few numbers. </a:t>
            </a:r>
          </a:p>
          <a:p>
            <a:pPr lvl="2" eaLnBrk="1" hangingPunct="1">
              <a:lnSpc>
                <a:spcPct val="95000"/>
              </a:lnSpc>
              <a:spcBef>
                <a:spcPts val="1200"/>
              </a:spcBef>
              <a:defRPr/>
            </a:pPr>
            <a:r>
              <a:rPr lang="en-GB" sz="2100" dirty="0" smtClean="0">
                <a:sym typeface="Wingdings" pitchFamily="2" charset="2"/>
              </a:rPr>
              <a:t>Well-made figures are much easier to follow than tables</a:t>
            </a:r>
          </a:p>
          <a:p>
            <a:pPr lvl="2" eaLnBrk="1" hangingPunct="1">
              <a:lnSpc>
                <a:spcPct val="95000"/>
              </a:lnSpc>
              <a:spcBef>
                <a:spcPts val="1200"/>
              </a:spcBef>
              <a:defRPr/>
            </a:pPr>
            <a:r>
              <a:rPr lang="en-GB" sz="2100" dirty="0" smtClean="0">
                <a:sym typeface="Wingdings" pitchFamily="2" charset="2"/>
              </a:rPr>
              <a:t>E.g. a relationship between two quantities becomes instantly clear in a figure, but takes time &amp; work to deduce from a table</a:t>
            </a:r>
          </a:p>
          <a:p>
            <a:pPr lvl="1" eaLnBrk="1" hangingPunct="1">
              <a:lnSpc>
                <a:spcPct val="95000"/>
              </a:lnSpc>
              <a:spcBef>
                <a:spcPts val="2200"/>
              </a:spcBef>
              <a:defRPr/>
            </a:pPr>
            <a:r>
              <a:rPr lang="en-GB" sz="2400" dirty="0" smtClean="0">
                <a:sym typeface="Wingdings" pitchFamily="2" charset="2"/>
              </a:rPr>
              <a:t>Only very few types of paper might work without any figures. E.g. an analytical theory paper (e.g. a derivation or new solution of an equation)</a:t>
            </a:r>
          </a:p>
        </p:txBody>
      </p:sp>
    </p:spTree>
    <p:extLst>
      <p:ext uri="{BB962C8B-B14F-4D97-AF65-F5344CB8AC3E}">
        <p14:creationId xmlns:p14="http://schemas.microsoft.com/office/powerpoint/2010/main" val="32710334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341438"/>
            <a:ext cx="8785225" cy="5327650"/>
          </a:xfrm>
        </p:spPr>
        <p:txBody>
          <a:bodyPr/>
          <a:lstStyle/>
          <a:p>
            <a:pPr eaLnBrk="1" hangingPunct="1">
              <a:lnSpc>
                <a:spcPct val="95000"/>
              </a:lnSpc>
              <a:spcBef>
                <a:spcPts val="3000"/>
              </a:spcBef>
              <a:defRPr/>
            </a:pPr>
            <a:r>
              <a:rPr lang="en-GB" sz="2500" dirty="0" smtClean="0">
                <a:sym typeface="Wingdings" pitchFamily="2" charset="2"/>
              </a:rPr>
              <a:t>One way to structure the Results section is to write it around the figures and tables presenting the main results. </a:t>
            </a:r>
          </a:p>
          <a:p>
            <a:pPr eaLnBrk="1" hangingPunct="1">
              <a:lnSpc>
                <a:spcPct val="95000"/>
              </a:lnSpc>
              <a:spcBef>
                <a:spcPts val="3000"/>
              </a:spcBef>
              <a:defRPr/>
            </a:pPr>
            <a:r>
              <a:rPr lang="en-GB" sz="2500" dirty="0" smtClean="0">
                <a:sym typeface="Wingdings" pitchFamily="2" charset="2"/>
              </a:rPr>
              <a:t>First prepare &amp; order the figures &amp; tables presenting the results. Then write the main text following them</a:t>
            </a:r>
          </a:p>
          <a:p>
            <a:pPr eaLnBrk="1" hangingPunct="1">
              <a:lnSpc>
                <a:spcPct val="95000"/>
              </a:lnSpc>
              <a:spcBef>
                <a:spcPts val="3000"/>
              </a:spcBef>
              <a:defRPr/>
            </a:pPr>
            <a:r>
              <a:rPr lang="en-GB" sz="2500" dirty="0" smtClean="0">
                <a:sym typeface="Wingdings" pitchFamily="2" charset="2"/>
              </a:rPr>
              <a:t>However, do not forget to make a logical order!                 </a:t>
            </a:r>
            <a:r>
              <a:rPr lang="en-GB" sz="2500" b="1" dirty="0" smtClean="0">
                <a:solidFill>
                  <a:srgbClr val="99FF33"/>
                </a:solidFill>
                <a:sym typeface="Wingdings" pitchFamily="2" charset="2"/>
              </a:rPr>
              <a:t>Make a story</a:t>
            </a:r>
            <a:endParaRPr lang="en-GB" sz="2500" b="1" dirty="0" smtClean="0">
              <a:solidFill>
                <a:srgbClr val="99FF33"/>
              </a:solidFill>
            </a:endParaRPr>
          </a:p>
          <a:p>
            <a:pPr eaLnBrk="1" hangingPunct="1">
              <a:lnSpc>
                <a:spcPct val="95000"/>
              </a:lnSpc>
              <a:spcBef>
                <a:spcPts val="3000"/>
              </a:spcBef>
              <a:defRPr/>
            </a:pPr>
            <a:r>
              <a:rPr lang="en-GB" sz="2500" dirty="0" smtClean="0">
                <a:sym typeface="Wingdings" pitchFamily="2" charset="2"/>
              </a:rPr>
              <a:t>Each figure must be referred to in the text (with Fig. 1 being the figure first referred to in the text, Fig. 2 being the next referred figure, etc.). Same is true for tables</a:t>
            </a:r>
          </a:p>
        </p:txBody>
      </p:sp>
    </p:spTree>
    <p:extLst>
      <p:ext uri="{BB962C8B-B14F-4D97-AF65-F5344CB8AC3E}">
        <p14:creationId xmlns:p14="http://schemas.microsoft.com/office/powerpoint/2010/main" val="6207780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57200" y="198438"/>
            <a:ext cx="8229600" cy="998314"/>
          </a:xfrm>
        </p:spPr>
        <p:txBody>
          <a:bodyPr/>
          <a:lstStyle/>
          <a:p>
            <a:pPr eaLnBrk="1" hangingPunct="1"/>
            <a:r>
              <a:rPr lang="en-GB" sz="3600" dirty="0" smtClean="0"/>
              <a:t>Results: Figures</a:t>
            </a:r>
          </a:p>
        </p:txBody>
      </p:sp>
      <p:sp>
        <p:nvSpPr>
          <p:cNvPr id="97283" name="Rectangle 3"/>
          <p:cNvSpPr>
            <a:spLocks noGrp="1" noChangeArrowheads="1"/>
          </p:cNvSpPr>
          <p:nvPr>
            <p:ph type="body" idx="1"/>
          </p:nvPr>
        </p:nvSpPr>
        <p:spPr>
          <a:xfrm>
            <a:off x="179388" y="1484784"/>
            <a:ext cx="8785225" cy="5184304"/>
          </a:xfrm>
        </p:spPr>
        <p:txBody>
          <a:bodyPr/>
          <a:lstStyle/>
          <a:p>
            <a:pPr eaLnBrk="1" hangingPunct="1">
              <a:lnSpc>
                <a:spcPct val="95000"/>
              </a:lnSpc>
              <a:spcBef>
                <a:spcPct val="35000"/>
              </a:spcBef>
              <a:defRPr/>
            </a:pPr>
            <a:r>
              <a:rPr lang="en-GB" sz="2500" dirty="0" smtClean="0">
                <a:sym typeface="Wingdings" pitchFamily="2" charset="2"/>
              </a:rPr>
              <a:t>Each figure must have a </a:t>
            </a:r>
            <a:r>
              <a:rPr lang="en-GB" sz="2500" b="1" dirty="0" smtClean="0">
                <a:solidFill>
                  <a:srgbClr val="99FF33"/>
                </a:solidFill>
                <a:sym typeface="Wingdings" pitchFamily="2" charset="2"/>
              </a:rPr>
              <a:t>caption</a:t>
            </a:r>
            <a:r>
              <a:rPr lang="en-GB" sz="2500" dirty="0" smtClean="0">
                <a:sym typeface="Wingdings" pitchFamily="2" charset="2"/>
              </a:rPr>
              <a:t>, i.e. a text describing what is plotted in the figure</a:t>
            </a:r>
          </a:p>
          <a:p>
            <a:pPr lvl="1" eaLnBrk="1" hangingPunct="1">
              <a:lnSpc>
                <a:spcPct val="95000"/>
              </a:lnSpc>
              <a:spcBef>
                <a:spcPts val="1800"/>
              </a:spcBef>
              <a:defRPr/>
            </a:pPr>
            <a:r>
              <a:rPr lang="en-GB" sz="2200" dirty="0" smtClean="0">
                <a:solidFill>
                  <a:srgbClr val="FFCC66"/>
                </a:solidFill>
                <a:sym typeface="Wingdings" pitchFamily="2" charset="2"/>
              </a:rPr>
              <a:t>Captions should be short, but self-explaining</a:t>
            </a:r>
            <a:r>
              <a:rPr lang="en-GB" sz="2200" dirty="0" smtClean="0">
                <a:sym typeface="Wingdings" pitchFamily="2" charset="2"/>
              </a:rPr>
              <a:t>, since readers often look at figures before they read the text. If symbols or abbreviations are used, then they should be (briefly) defined in the first figure caption in which they appear</a:t>
            </a:r>
          </a:p>
          <a:p>
            <a:pPr lvl="1" eaLnBrk="1" hangingPunct="1">
              <a:lnSpc>
                <a:spcPct val="95000"/>
              </a:lnSpc>
              <a:spcBef>
                <a:spcPts val="1800"/>
              </a:spcBef>
              <a:defRPr/>
            </a:pPr>
            <a:r>
              <a:rPr lang="en-GB" sz="2200" dirty="0" smtClean="0">
                <a:solidFill>
                  <a:srgbClr val="FFCC66"/>
                </a:solidFill>
                <a:sym typeface="Wingdings" pitchFamily="2" charset="2"/>
              </a:rPr>
              <a:t>Captions should only clarify what is plotted </a:t>
            </a:r>
            <a:r>
              <a:rPr lang="en-GB" sz="2200" dirty="0" smtClean="0">
                <a:sym typeface="Wingdings" pitchFamily="2" charset="2"/>
              </a:rPr>
              <a:t>and not interpret the figure. Interpret and discuss the figures in the main text only</a:t>
            </a:r>
          </a:p>
          <a:p>
            <a:pPr lvl="1" eaLnBrk="1" hangingPunct="1">
              <a:lnSpc>
                <a:spcPct val="95000"/>
              </a:lnSpc>
              <a:spcBef>
                <a:spcPts val="1800"/>
              </a:spcBef>
              <a:defRPr/>
            </a:pPr>
            <a:r>
              <a:rPr lang="en-GB" sz="2200" dirty="0" smtClean="0">
                <a:solidFill>
                  <a:srgbClr val="FFCC66"/>
                </a:solidFill>
                <a:sym typeface="Wingdings" pitchFamily="2" charset="2"/>
              </a:rPr>
              <a:t>Captions are generally put below the figure </a:t>
            </a:r>
            <a:r>
              <a:rPr lang="en-GB" sz="2200" dirty="0" smtClean="0">
                <a:sym typeface="Wingdings" pitchFamily="2" charset="2"/>
              </a:rPr>
              <a:t>(check journal style files), sometimes beside the Fig.</a:t>
            </a:r>
          </a:p>
        </p:txBody>
      </p:sp>
    </p:spTree>
    <p:extLst>
      <p:ext uri="{BB962C8B-B14F-4D97-AF65-F5344CB8AC3E}">
        <p14:creationId xmlns:p14="http://schemas.microsoft.com/office/powerpoint/2010/main" val="1561283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smtClean="0"/>
              <a:t>Popular </a:t>
            </a:r>
            <a:r>
              <a:rPr lang="de-DE" sz="3600" dirty="0" err="1" smtClean="0"/>
              <a:t>types</a:t>
            </a:r>
            <a:r>
              <a:rPr lang="de-DE" sz="3600" dirty="0" smtClean="0"/>
              <a:t> of </a:t>
            </a:r>
            <a:r>
              <a:rPr lang="de-DE" sz="3600" dirty="0" err="1"/>
              <a:t>f</a:t>
            </a:r>
            <a:r>
              <a:rPr lang="de-DE" sz="3600" dirty="0" err="1" smtClean="0"/>
              <a:t>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ct val="40000"/>
              </a:spcBef>
            </a:pPr>
            <a:r>
              <a:rPr lang="de-DE" sz="2600" dirty="0" smtClean="0">
                <a:solidFill>
                  <a:srgbClr val="FFCC66"/>
                </a:solidFill>
                <a:effectLst/>
              </a:rPr>
              <a:t>X-Y </a:t>
            </a:r>
            <a:r>
              <a:rPr lang="de-DE" sz="2600" dirty="0" err="1" smtClean="0">
                <a:solidFill>
                  <a:srgbClr val="FFCC66"/>
                </a:solidFill>
                <a:effectLst/>
              </a:rPr>
              <a:t>line</a:t>
            </a:r>
            <a:r>
              <a:rPr lang="de-DE" sz="2600" dirty="0" smtClean="0">
                <a:solidFill>
                  <a:srgbClr val="FFCC66"/>
                </a:solidFill>
                <a:effectLst/>
              </a:rPr>
              <a:t> </a:t>
            </a:r>
            <a:r>
              <a:rPr lang="de-DE" sz="2600" dirty="0" err="1" smtClean="0">
                <a:solidFill>
                  <a:srgbClr val="FFCC66"/>
                </a:solidFill>
                <a:effectLst/>
              </a:rPr>
              <a:t>graphs</a:t>
            </a:r>
            <a:endParaRPr lang="de-DE" sz="2600" dirty="0" smtClean="0">
              <a:solidFill>
                <a:srgbClr val="FFCC66"/>
              </a:solidFill>
              <a:effectLst/>
            </a:endParaRPr>
          </a:p>
          <a:p>
            <a:pPr lvl="1" eaLnBrk="1" hangingPunct="1">
              <a:lnSpc>
                <a:spcPct val="90000"/>
              </a:lnSpc>
              <a:spcBef>
                <a:spcPct val="40000"/>
              </a:spcBef>
            </a:pPr>
            <a:r>
              <a:rPr lang="de-DE" sz="2200" dirty="0">
                <a:effectLst/>
              </a:rPr>
              <a:t>D</a:t>
            </a:r>
            <a:r>
              <a:rPr lang="de-DE" sz="2200" dirty="0" smtClean="0">
                <a:effectLst/>
              </a:rPr>
              <a:t>ata </a:t>
            </a:r>
            <a:r>
              <a:rPr lang="de-DE" sz="2200" dirty="0" err="1" smtClean="0">
                <a:effectLst/>
              </a:rPr>
              <a:t>points</a:t>
            </a:r>
            <a:r>
              <a:rPr lang="de-DE" sz="2200" dirty="0" smtClean="0">
                <a:effectLst/>
              </a:rPr>
              <a:t> </a:t>
            </a:r>
            <a:r>
              <a:rPr lang="de-DE" sz="2200" dirty="0" err="1" smtClean="0">
                <a:effectLst/>
              </a:rPr>
              <a:t>are</a:t>
            </a:r>
            <a:r>
              <a:rPr lang="de-DE" sz="2200" dirty="0" smtClean="0">
                <a:effectLst/>
              </a:rPr>
              <a:t> </a:t>
            </a:r>
            <a:r>
              <a:rPr lang="de-DE" sz="2200" dirty="0" err="1" smtClean="0">
                <a:effectLst/>
              </a:rPr>
              <a:t>linked</a:t>
            </a:r>
            <a:r>
              <a:rPr lang="de-DE" sz="2200" dirty="0" smtClean="0">
                <a:effectLst/>
              </a:rPr>
              <a:t> </a:t>
            </a:r>
            <a:r>
              <a:rPr lang="de-DE" sz="2200" dirty="0" err="1" smtClean="0">
                <a:effectLst/>
              </a:rPr>
              <a:t>by</a:t>
            </a:r>
            <a:r>
              <a:rPr lang="de-DE" sz="2200" dirty="0" smtClean="0">
                <a:effectLst/>
              </a:rPr>
              <a:t> a </a:t>
            </a:r>
            <a:r>
              <a:rPr lang="de-DE" sz="2200" dirty="0" err="1" smtClean="0">
                <a:effectLst/>
              </a:rPr>
              <a:t>line</a:t>
            </a:r>
            <a:r>
              <a:rPr lang="de-DE" sz="2200" dirty="0" smtClean="0">
                <a:effectLst/>
              </a:rPr>
              <a:t> (</a:t>
            </a:r>
            <a:r>
              <a:rPr lang="de-DE" sz="2200" dirty="0" err="1" smtClean="0">
                <a:effectLst/>
              </a:rPr>
              <a:t>shows</a:t>
            </a:r>
            <a:r>
              <a:rPr lang="de-DE" sz="2200" dirty="0" smtClean="0">
                <a:effectLst/>
              </a:rPr>
              <a:t> </a:t>
            </a:r>
            <a:r>
              <a:rPr lang="de-DE" sz="2200" dirty="0" err="1" smtClean="0">
                <a:effectLst/>
              </a:rPr>
              <a:t>dependence</a:t>
            </a:r>
            <a:r>
              <a:rPr lang="de-DE" sz="2200" dirty="0" smtClean="0">
                <a:effectLst/>
              </a:rPr>
              <a:t> of </a:t>
            </a:r>
            <a:r>
              <a:rPr lang="de-DE" sz="2200" dirty="0" err="1" smtClean="0">
                <a:effectLst/>
              </a:rPr>
              <a:t>one</a:t>
            </a:r>
            <a:r>
              <a:rPr lang="de-DE" sz="2200" dirty="0" smtClean="0">
                <a:effectLst/>
              </a:rPr>
              <a:t> variable on </a:t>
            </a:r>
            <a:r>
              <a:rPr lang="de-DE" sz="2200" dirty="0" err="1" smtClean="0">
                <a:effectLst/>
              </a:rPr>
              <a:t>another</a:t>
            </a:r>
            <a:r>
              <a:rPr lang="de-DE" sz="2200" dirty="0" smtClean="0">
                <a:effectLst/>
              </a:rPr>
              <a:t>, </a:t>
            </a:r>
            <a:r>
              <a:rPr lang="de-DE" sz="2200" dirty="0" err="1" smtClean="0">
                <a:effectLst/>
              </a:rPr>
              <a:t>with</a:t>
            </a:r>
            <a:r>
              <a:rPr lang="de-DE" sz="2200" dirty="0" smtClean="0">
                <a:effectLst/>
              </a:rPr>
              <a:t> a </a:t>
            </a:r>
            <a:r>
              <a:rPr lang="de-DE" sz="2200" dirty="0" err="1" smtClean="0">
                <a:effectLst/>
              </a:rPr>
              <a:t>particular</a:t>
            </a:r>
            <a:r>
              <a:rPr lang="de-DE" sz="2200" dirty="0" smtClean="0">
                <a:effectLst/>
              </a:rPr>
              <a:t> </a:t>
            </a:r>
            <a:r>
              <a:rPr lang="de-DE" sz="2200" dirty="0" err="1" smtClean="0">
                <a:effectLst/>
              </a:rPr>
              <a:t>order</a:t>
            </a:r>
            <a:r>
              <a:rPr lang="de-DE" sz="2200" dirty="0" smtClean="0">
                <a:effectLst/>
              </a:rPr>
              <a:t> of </a:t>
            </a:r>
            <a:r>
              <a:rPr lang="de-DE" sz="2200" dirty="0" err="1" smtClean="0">
                <a:effectLst/>
              </a:rPr>
              <a:t>the</a:t>
            </a:r>
            <a:r>
              <a:rPr lang="de-DE" sz="2200" dirty="0" smtClean="0">
                <a:effectLst/>
              </a:rPr>
              <a:t> </a:t>
            </a:r>
            <a:r>
              <a:rPr lang="de-DE" sz="2200" dirty="0" err="1" smtClean="0">
                <a:effectLst/>
              </a:rPr>
              <a:t>points</a:t>
            </a:r>
            <a:r>
              <a:rPr lang="de-DE" sz="2200" dirty="0" smtClean="0">
                <a:effectLst/>
              </a:rPr>
              <a:t>)</a:t>
            </a:r>
          </a:p>
          <a:p>
            <a:pPr eaLnBrk="1" hangingPunct="1">
              <a:lnSpc>
                <a:spcPct val="90000"/>
              </a:lnSpc>
              <a:spcBef>
                <a:spcPts val="2400"/>
              </a:spcBef>
            </a:pPr>
            <a:endParaRPr lang="en-GB" sz="2200" dirty="0" smtClean="0">
              <a:effectLst/>
            </a:endParaRPr>
          </a:p>
        </p:txBody>
      </p:sp>
      <p:pic>
        <p:nvPicPr>
          <p:cNvPr id="2" name="Picture 1"/>
          <p:cNvPicPr>
            <a:picLocks noChangeAspect="1"/>
          </p:cNvPicPr>
          <p:nvPr/>
        </p:nvPicPr>
        <p:blipFill rotWithShape="1">
          <a:blip r:embed="rId3"/>
          <a:srcRect t="50000" r="50000"/>
          <a:stretch/>
        </p:blipFill>
        <p:spPr>
          <a:xfrm>
            <a:off x="1763688" y="2708920"/>
            <a:ext cx="5328592" cy="3712003"/>
          </a:xfrm>
          <a:prstGeom prst="rect">
            <a:avLst/>
          </a:prstGeom>
        </p:spPr>
      </p:pic>
      <p:sp>
        <p:nvSpPr>
          <p:cNvPr id="5" name="Rectangle 4"/>
          <p:cNvSpPr/>
          <p:nvPr/>
        </p:nvSpPr>
        <p:spPr bwMode="auto">
          <a:xfrm>
            <a:off x="2771800" y="2924944"/>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sp>
        <p:nvSpPr>
          <p:cNvPr id="6" name="TextBox 5"/>
          <p:cNvSpPr txBox="1"/>
          <p:nvPr/>
        </p:nvSpPr>
        <p:spPr>
          <a:xfrm>
            <a:off x="2771800" y="3012350"/>
            <a:ext cx="1580882" cy="400110"/>
          </a:xfrm>
          <a:prstGeom prst="rect">
            <a:avLst/>
          </a:prstGeom>
          <a:noFill/>
        </p:spPr>
        <p:txBody>
          <a:bodyPr wrap="none" rtlCol="0">
            <a:spAutoFit/>
          </a:bodyPr>
          <a:lstStyle/>
          <a:p>
            <a:r>
              <a:rPr lang="en-US" sz="2000" dirty="0" smtClean="0">
                <a:solidFill>
                  <a:schemeClr val="accent6">
                    <a:lumMod val="60000"/>
                    <a:lumOff val="40000"/>
                  </a:schemeClr>
                </a:solidFill>
                <a:effectLst/>
              </a:rPr>
              <a:t> line graphs </a:t>
            </a:r>
            <a:endParaRPr lang="en-US" sz="2000" dirty="0">
              <a:solidFill>
                <a:schemeClr val="accent6">
                  <a:lumMod val="60000"/>
                  <a:lumOff val="40000"/>
                </a:schemeClr>
              </a:solidFill>
              <a:effectLst/>
            </a:endParaRPr>
          </a:p>
        </p:txBody>
      </p:sp>
    </p:spTree>
    <p:extLst>
      <p:ext uri="{BB962C8B-B14F-4D97-AF65-F5344CB8AC3E}">
        <p14:creationId xmlns:p14="http://schemas.microsoft.com/office/powerpoint/2010/main" val="1276562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a:t>Popular </a:t>
            </a:r>
            <a:r>
              <a:rPr lang="de-DE" sz="3600" dirty="0" err="1"/>
              <a:t>types</a:t>
            </a:r>
            <a:r>
              <a:rPr lang="de-DE" sz="3600" dirty="0"/>
              <a:t> of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400"/>
              </a:spcBef>
            </a:pPr>
            <a:r>
              <a:rPr lang="de-DE" sz="2600" dirty="0" smtClean="0">
                <a:solidFill>
                  <a:srgbClr val="FFCC66"/>
                </a:solidFill>
                <a:effectLst/>
              </a:rPr>
              <a:t>Scatter plots</a:t>
            </a:r>
          </a:p>
          <a:p>
            <a:pPr lvl="1" eaLnBrk="1" hangingPunct="1">
              <a:lnSpc>
                <a:spcPct val="90000"/>
              </a:lnSpc>
              <a:spcBef>
                <a:spcPct val="40000"/>
              </a:spcBef>
            </a:pPr>
            <a:r>
              <a:rPr lang="de-DE" sz="2200" dirty="0" smtClean="0">
                <a:effectLst/>
              </a:rPr>
              <a:t>Same as X-Y line graphs, but the points are in no particular order &amp; are not connected by a line</a:t>
            </a:r>
          </a:p>
        </p:txBody>
      </p:sp>
      <p:sp>
        <p:nvSpPr>
          <p:cNvPr id="5" name="TextBox 4"/>
          <p:cNvSpPr txBox="1"/>
          <p:nvPr/>
        </p:nvSpPr>
        <p:spPr>
          <a:xfrm>
            <a:off x="6084168" y="3894147"/>
            <a:ext cx="2376264" cy="830997"/>
          </a:xfrm>
          <a:prstGeom prst="rect">
            <a:avLst/>
          </a:prstGeom>
          <a:noFill/>
        </p:spPr>
        <p:txBody>
          <a:bodyPr wrap="square" rtlCol="0">
            <a:spAutoFit/>
          </a:bodyPr>
          <a:lstStyle/>
          <a:p>
            <a:r>
              <a:rPr lang="en-US" sz="2400" dirty="0">
                <a:effectLst/>
              </a:rPr>
              <a:t>S</a:t>
            </a:r>
            <a:r>
              <a:rPr lang="en-US" sz="2400" dirty="0" smtClean="0">
                <a:effectLst/>
              </a:rPr>
              <a:t>catter plot with regression line</a:t>
            </a:r>
            <a:endParaRPr lang="en-US" sz="2400" dirty="0">
              <a:effectLst/>
            </a:endParaRPr>
          </a:p>
        </p:txBody>
      </p:sp>
      <p:grpSp>
        <p:nvGrpSpPr>
          <p:cNvPr id="4" name="Group 3"/>
          <p:cNvGrpSpPr/>
          <p:nvPr/>
        </p:nvGrpSpPr>
        <p:grpSpPr>
          <a:xfrm>
            <a:off x="992439" y="2852936"/>
            <a:ext cx="4993688" cy="3478703"/>
            <a:chOff x="992439" y="2852936"/>
            <a:chExt cx="4993688" cy="3478703"/>
          </a:xfrm>
        </p:grpSpPr>
        <p:pic>
          <p:nvPicPr>
            <p:cNvPr id="2" name="Picture 1"/>
            <p:cNvPicPr>
              <a:picLocks noChangeAspect="1"/>
            </p:cNvPicPr>
            <p:nvPr/>
          </p:nvPicPr>
          <p:blipFill rotWithShape="1">
            <a:blip r:embed="rId3"/>
            <a:srcRect l="50000" t="50000"/>
            <a:stretch/>
          </p:blipFill>
          <p:spPr>
            <a:xfrm>
              <a:off x="992439" y="2852936"/>
              <a:ext cx="4993688" cy="3478703"/>
            </a:xfrm>
            <a:prstGeom prst="rect">
              <a:avLst/>
            </a:prstGeom>
          </p:spPr>
        </p:pic>
        <p:sp>
          <p:nvSpPr>
            <p:cNvPr id="3" name="Rectangle 2"/>
            <p:cNvSpPr/>
            <p:nvPr/>
          </p:nvSpPr>
          <p:spPr bwMode="auto">
            <a:xfrm>
              <a:off x="5436096" y="3068960"/>
              <a:ext cx="216024" cy="21602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endParaRPr>
            </a:p>
          </p:txBody>
        </p:sp>
      </p:grpSp>
    </p:spTree>
    <p:extLst>
      <p:ext uri="{BB962C8B-B14F-4D97-AF65-F5344CB8AC3E}">
        <p14:creationId xmlns:p14="http://schemas.microsoft.com/office/powerpoint/2010/main" val="32452505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a:t>Popular </a:t>
            </a:r>
            <a:r>
              <a:rPr lang="de-DE" sz="3600" dirty="0" err="1"/>
              <a:t>types</a:t>
            </a:r>
            <a:r>
              <a:rPr lang="de-DE" sz="3600" dirty="0"/>
              <a:t> of </a:t>
            </a:r>
            <a:r>
              <a:rPr lang="de-DE" sz="3600" dirty="0" err="1"/>
              <a:t>figures</a:t>
            </a:r>
            <a:endParaRPr lang="en-US" dirty="0"/>
          </a:p>
        </p:txBody>
      </p:sp>
      <p:pic>
        <p:nvPicPr>
          <p:cNvPr id="4" name="Content Placeholder 3"/>
          <p:cNvPicPr>
            <a:picLocks noGrp="1" noChangeAspect="1"/>
          </p:cNvPicPr>
          <p:nvPr>
            <p:ph idx="1"/>
          </p:nvPr>
        </p:nvPicPr>
        <p:blipFill>
          <a:blip r:embed="rId2"/>
          <a:stretch>
            <a:fillRect/>
          </a:stretch>
        </p:blipFill>
        <p:spPr>
          <a:xfrm>
            <a:off x="1783851" y="3356992"/>
            <a:ext cx="5576297" cy="3168351"/>
          </a:xfrm>
          <a:prstGeom prst="rect">
            <a:avLst/>
          </a:prstGeom>
        </p:spPr>
      </p:pic>
      <p:sp>
        <p:nvSpPr>
          <p:cNvPr id="5" name="Content Placeholder 2"/>
          <p:cNvSpPr txBox="1">
            <a:spLocks/>
          </p:cNvSpPr>
          <p:nvPr/>
        </p:nvSpPr>
        <p:spPr bwMode="auto">
          <a:xfrm>
            <a:off x="179388" y="1484313"/>
            <a:ext cx="8785225" cy="1728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3300"/>
              </a:buClr>
              <a:buSzPct val="80000"/>
              <a:buFont typeface="Wingdings" pitchFamily="2" charset="2"/>
              <a:buChar char="n"/>
              <a:defRPr sz="3200">
                <a:solidFill>
                  <a:schemeClr val="bg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99FF33"/>
              </a:buClr>
              <a:buSzPct val="80000"/>
              <a:buFont typeface="Wingdings" pitchFamily="2" charset="2"/>
              <a:buChar char="n"/>
              <a:defRPr sz="2800">
                <a:solidFill>
                  <a:schemeClr val="bg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FFFF00"/>
              </a:buClr>
              <a:buSzPct val="80000"/>
              <a:buFont typeface="Wingdings" pitchFamily="2" charset="2"/>
              <a:buChar char="n"/>
              <a:defRPr sz="2400">
                <a:solidFill>
                  <a:schemeClr val="bg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rgbClr val="CC3399"/>
              </a:buClr>
              <a:buSzPct val="80000"/>
              <a:buFont typeface="Wingdings" pitchFamily="2" charset="2"/>
              <a:buChar char="n"/>
              <a:defRPr sz="2000">
                <a:solidFill>
                  <a:schemeClr val="bg1"/>
                </a:solidFill>
                <a:effectLst>
                  <a:outerShdw blurRad="38100" dist="38100" dir="2700000" algn="tl">
                    <a:srgbClr val="000000"/>
                  </a:outerShdw>
                </a:effectLst>
                <a:latin typeface="+mn-lt"/>
              </a:defRPr>
            </a:lvl9pPr>
          </a:lstStyle>
          <a:p>
            <a:r>
              <a:rPr lang="en-US" sz="2400" kern="0" dirty="0" smtClean="0"/>
              <a:t>Add </a:t>
            </a:r>
            <a:r>
              <a:rPr lang="en-US" sz="2400" b="1" kern="0" dirty="0">
                <a:solidFill>
                  <a:srgbClr val="FFCC66"/>
                </a:solidFill>
              </a:rPr>
              <a:t>error bars </a:t>
            </a:r>
            <a:r>
              <a:rPr lang="en-US" sz="2400" kern="0" dirty="0"/>
              <a:t>to measured </a:t>
            </a:r>
            <a:r>
              <a:rPr lang="en-US" sz="2400" kern="0" dirty="0" smtClean="0"/>
              <a:t>values whenever possible </a:t>
            </a:r>
          </a:p>
          <a:p>
            <a:r>
              <a:rPr lang="en-US" sz="2400" kern="0" dirty="0" smtClean="0"/>
              <a:t>Example: Figure comparing data (symbols) with models (lines)</a:t>
            </a:r>
          </a:p>
          <a:p>
            <a:r>
              <a:rPr lang="en-US" sz="2400" kern="0" dirty="0" smtClean="0"/>
              <a:t>Note the error bars on the data points</a:t>
            </a:r>
            <a:endParaRPr lang="en-US" sz="2400" kern="0" dirty="0"/>
          </a:p>
        </p:txBody>
      </p:sp>
    </p:spTree>
    <p:extLst>
      <p:ext uri="{BB962C8B-B14F-4D97-AF65-F5344CB8AC3E}">
        <p14:creationId xmlns:p14="http://schemas.microsoft.com/office/powerpoint/2010/main" val="10098504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33679" y="3729226"/>
            <a:ext cx="4786888" cy="707886"/>
          </a:xfrm>
          <a:prstGeom prst="rect">
            <a:avLst/>
          </a:prstGeom>
          <a:noFill/>
        </p:spPr>
        <p:txBody>
          <a:bodyPr wrap="none" rtlCol="0">
            <a:spAutoFit/>
          </a:bodyPr>
          <a:lstStyle/>
          <a:p>
            <a:pPr algn="ctr"/>
            <a:r>
              <a:rPr lang="en-US" sz="2000" dirty="0" smtClean="0">
                <a:effectLst/>
              </a:rPr>
              <a:t>Contour plot with embedded line graphs </a:t>
            </a:r>
          </a:p>
          <a:p>
            <a:pPr algn="ctr"/>
            <a:r>
              <a:rPr lang="en-US" sz="2000" dirty="0" smtClean="0">
                <a:effectLst/>
              </a:rPr>
              <a:t>(add contour level in plot or in caption)</a:t>
            </a:r>
            <a:endParaRPr lang="en-US" sz="2000" dirty="0">
              <a:effectLst/>
            </a:endParaRPr>
          </a:p>
        </p:txBody>
      </p:sp>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a:t>Popular </a:t>
            </a:r>
            <a:r>
              <a:rPr lang="de-DE" sz="3600" dirty="0" err="1"/>
              <a:t>types</a:t>
            </a:r>
            <a:r>
              <a:rPr lang="de-DE" sz="3600" dirty="0"/>
              <a:t> of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9" y="1484784"/>
            <a:ext cx="2589362" cy="5184304"/>
          </a:xfrm>
        </p:spPr>
        <p:txBody>
          <a:bodyPr/>
          <a:lstStyle/>
          <a:p>
            <a:pPr eaLnBrk="1" hangingPunct="1">
              <a:lnSpc>
                <a:spcPct val="90000"/>
              </a:lnSpc>
              <a:spcBef>
                <a:spcPts val="2400"/>
              </a:spcBef>
            </a:pPr>
            <a:r>
              <a:rPr lang="de-DE" sz="2400" dirty="0" smtClean="0">
                <a:solidFill>
                  <a:srgbClr val="FFCC66"/>
                </a:solidFill>
                <a:effectLst/>
              </a:rPr>
              <a:t>Contour plots, surface plots, images</a:t>
            </a:r>
          </a:p>
          <a:p>
            <a:pPr eaLnBrk="1" hangingPunct="1">
              <a:lnSpc>
                <a:spcPct val="90000"/>
              </a:lnSpc>
              <a:spcBef>
                <a:spcPts val="2400"/>
              </a:spcBef>
            </a:pPr>
            <a:r>
              <a:rPr lang="de-DE" sz="2400" dirty="0" smtClean="0">
                <a:effectLst/>
              </a:rPr>
              <a:t>Different ways of </a:t>
            </a:r>
            <a:r>
              <a:rPr lang="de-DE" sz="2400" dirty="0" err="1" smtClean="0">
                <a:effectLst/>
              </a:rPr>
              <a:t>representing</a:t>
            </a:r>
            <a:r>
              <a:rPr lang="de-DE" sz="2400" dirty="0" smtClean="0">
                <a:effectLst/>
              </a:rPr>
              <a:t> 2-D </a:t>
            </a:r>
            <a:r>
              <a:rPr lang="de-DE" sz="2400" dirty="0" err="1" smtClean="0">
                <a:effectLst/>
              </a:rPr>
              <a:t>data</a:t>
            </a:r>
            <a:r>
              <a:rPr lang="de-DE" sz="2400" dirty="0" smtClean="0">
                <a:effectLst/>
              </a:rPr>
              <a:t> </a:t>
            </a:r>
            <a:r>
              <a:rPr lang="de-DE" sz="2400" dirty="0" err="1" smtClean="0">
                <a:effectLst/>
              </a:rPr>
              <a:t>sets</a:t>
            </a:r>
            <a:endParaRPr lang="de-DE" sz="2400" dirty="0" smtClean="0">
              <a:effectLst/>
            </a:endParaRPr>
          </a:p>
          <a:p>
            <a:pPr eaLnBrk="1" hangingPunct="1">
              <a:lnSpc>
                <a:spcPct val="90000"/>
              </a:lnSpc>
              <a:spcBef>
                <a:spcPts val="2400"/>
              </a:spcBef>
            </a:pPr>
            <a:r>
              <a:rPr lang="de-DE" sz="2400" dirty="0" err="1" smtClean="0">
                <a:effectLst/>
              </a:rPr>
              <a:t>If</a:t>
            </a:r>
            <a:r>
              <a:rPr lang="de-DE" sz="2400" dirty="0" smtClean="0">
                <a:effectLst/>
              </a:rPr>
              <a:t> a </a:t>
            </a:r>
            <a:r>
              <a:rPr lang="de-DE" sz="2400" dirty="0" err="1" smtClean="0">
                <a:effectLst/>
              </a:rPr>
              <a:t>greyscale</a:t>
            </a:r>
            <a:r>
              <a:rPr lang="de-DE" sz="2400" dirty="0" smtClean="0">
                <a:effectLst/>
              </a:rPr>
              <a:t> </a:t>
            </a:r>
            <a:r>
              <a:rPr lang="de-DE" sz="2400" dirty="0" err="1" smtClean="0">
                <a:effectLst/>
              </a:rPr>
              <a:t>or</a:t>
            </a:r>
            <a:r>
              <a:rPr lang="de-DE" sz="2400" dirty="0">
                <a:effectLst/>
              </a:rPr>
              <a:t> </a:t>
            </a:r>
            <a:r>
              <a:rPr lang="de-DE" sz="2400" dirty="0" err="1" smtClean="0">
                <a:effectLst/>
              </a:rPr>
              <a:t>colour</a:t>
            </a:r>
            <a:r>
              <a:rPr lang="de-DE" sz="2400" dirty="0" smtClean="0">
                <a:effectLst/>
              </a:rPr>
              <a:t> </a:t>
            </a:r>
            <a:r>
              <a:rPr lang="de-DE" sz="2400" dirty="0" err="1" smtClean="0">
                <a:effectLst/>
              </a:rPr>
              <a:t>image</a:t>
            </a:r>
            <a:r>
              <a:rPr lang="de-DE" sz="2400" dirty="0" smtClean="0">
                <a:effectLst/>
              </a:rPr>
              <a:t> </a:t>
            </a:r>
            <a:r>
              <a:rPr lang="de-DE" sz="2400" dirty="0" err="1" smtClean="0">
                <a:effectLst/>
              </a:rPr>
              <a:t>is</a:t>
            </a:r>
            <a:r>
              <a:rPr lang="de-DE" sz="2400" dirty="0" smtClean="0">
                <a:effectLst/>
              </a:rPr>
              <a:t>  </a:t>
            </a:r>
            <a:r>
              <a:rPr lang="de-DE" sz="2400" dirty="0" err="1" smtClean="0">
                <a:effectLst/>
              </a:rPr>
              <a:t>shown</a:t>
            </a:r>
            <a:r>
              <a:rPr lang="de-DE" sz="2400" dirty="0">
                <a:effectLst/>
              </a:rPr>
              <a:t> </a:t>
            </a:r>
            <a:r>
              <a:rPr lang="de-DE" sz="2400" dirty="0" err="1" smtClean="0">
                <a:effectLst/>
              </a:rPr>
              <a:t>then</a:t>
            </a:r>
            <a:r>
              <a:rPr lang="de-DE" sz="2400" dirty="0" smtClean="0">
                <a:effectLst/>
              </a:rPr>
              <a:t> a </a:t>
            </a:r>
            <a:r>
              <a:rPr lang="de-DE" sz="2400" dirty="0" err="1" smtClean="0">
                <a:effectLst/>
              </a:rPr>
              <a:t>colour</a:t>
            </a:r>
            <a:r>
              <a:rPr lang="de-DE" sz="2400" dirty="0">
                <a:effectLst/>
              </a:rPr>
              <a:t> </a:t>
            </a:r>
            <a:r>
              <a:rPr lang="de-DE" sz="2400" dirty="0" smtClean="0">
                <a:effectLst/>
              </a:rPr>
              <a:t>bar </a:t>
            </a:r>
            <a:r>
              <a:rPr lang="de-DE" sz="2400" dirty="0" err="1" smtClean="0">
                <a:effectLst/>
              </a:rPr>
              <a:t>is</a:t>
            </a:r>
            <a:r>
              <a:rPr lang="de-DE" sz="2400" dirty="0" smtClean="0">
                <a:effectLst/>
              </a:rPr>
              <a:t> </a:t>
            </a:r>
            <a:r>
              <a:rPr lang="de-DE" sz="2400" dirty="0" err="1" smtClean="0">
                <a:effectLst/>
              </a:rPr>
              <a:t>needed</a:t>
            </a:r>
            <a:r>
              <a:rPr lang="de-DE" sz="2400" dirty="0" smtClean="0">
                <a:effectLst/>
              </a:rPr>
              <a:t> </a:t>
            </a:r>
            <a:r>
              <a:rPr lang="de-DE" sz="2400" dirty="0" err="1" smtClean="0">
                <a:effectLst/>
              </a:rPr>
              <a:t>for</a:t>
            </a:r>
            <a:r>
              <a:rPr lang="de-DE" sz="2400" dirty="0" smtClean="0">
                <a:effectLst/>
              </a:rPr>
              <a:t> </a:t>
            </a:r>
            <a:r>
              <a:rPr lang="de-DE" sz="2400" dirty="0" err="1" smtClean="0">
                <a:effectLst/>
              </a:rPr>
              <a:t>interpretation</a:t>
            </a:r>
            <a:endParaRPr lang="de-DE" sz="2400" dirty="0" smtClean="0">
              <a:effectLst/>
            </a:endParaRPr>
          </a:p>
        </p:txBody>
      </p:sp>
      <p:grpSp>
        <p:nvGrpSpPr>
          <p:cNvPr id="8" name="Group 7"/>
          <p:cNvGrpSpPr/>
          <p:nvPr/>
        </p:nvGrpSpPr>
        <p:grpSpPr>
          <a:xfrm>
            <a:off x="3131840" y="1489879"/>
            <a:ext cx="5763815" cy="5179481"/>
            <a:chOff x="2771800" y="1448433"/>
            <a:chExt cx="6195863" cy="5613008"/>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487076"/>
              <a:ext cx="6195863" cy="5574364"/>
            </a:xfrm>
            <a:prstGeom prst="rect">
              <a:avLst/>
            </a:prstGeom>
          </p:spPr>
        </p:pic>
        <p:sp>
          <p:nvSpPr>
            <p:cNvPr id="7" name="TextBox 6"/>
            <p:cNvSpPr txBox="1"/>
            <p:nvPr/>
          </p:nvSpPr>
          <p:spPr>
            <a:xfrm>
              <a:off x="7702483" y="1448433"/>
              <a:ext cx="1040670" cy="461665"/>
            </a:xfrm>
            <a:prstGeom prst="rect">
              <a:avLst/>
            </a:prstGeom>
            <a:noFill/>
          </p:spPr>
          <p:txBody>
            <a:bodyPr wrap="none" rtlCol="0">
              <a:spAutoFit/>
            </a:bodyPr>
            <a:lstStyle/>
            <a:p>
              <a:r>
                <a:rPr lang="en-US" sz="2400" dirty="0">
                  <a:solidFill>
                    <a:schemeClr val="accent6">
                      <a:lumMod val="60000"/>
                      <a:lumOff val="40000"/>
                    </a:schemeClr>
                  </a:solidFill>
                  <a:effectLst/>
                </a:rPr>
                <a:t>I</a:t>
              </a:r>
              <a:r>
                <a:rPr lang="en-US" sz="2400" dirty="0" smtClean="0">
                  <a:solidFill>
                    <a:schemeClr val="accent6">
                      <a:lumMod val="60000"/>
                      <a:lumOff val="40000"/>
                    </a:schemeClr>
                  </a:solidFill>
                  <a:effectLst/>
                </a:rPr>
                <a:t>mage</a:t>
              </a:r>
              <a:endParaRPr lang="en-US" sz="2400" dirty="0">
                <a:solidFill>
                  <a:schemeClr val="accent6">
                    <a:lumMod val="60000"/>
                    <a:lumOff val="40000"/>
                  </a:schemeClr>
                </a:solidFill>
                <a:effectLst/>
              </a:endParaRPr>
            </a:p>
          </p:txBody>
        </p:sp>
        <p:sp>
          <p:nvSpPr>
            <p:cNvPr id="5" name="TextBox 4"/>
            <p:cNvSpPr txBox="1"/>
            <p:nvPr/>
          </p:nvSpPr>
          <p:spPr>
            <a:xfrm>
              <a:off x="5292079" y="6727903"/>
              <a:ext cx="1195190" cy="333538"/>
            </a:xfrm>
            <a:prstGeom prst="rect">
              <a:avLst/>
            </a:prstGeom>
            <a:solidFill>
              <a:schemeClr val="bg1"/>
            </a:solidFill>
          </p:spPr>
          <p:txBody>
            <a:bodyPr wrap="square" rtlCol="0">
              <a:spAutoFit/>
            </a:bodyPr>
            <a:lstStyle/>
            <a:p>
              <a:r>
                <a:rPr lang="en-US" sz="1400" dirty="0" smtClean="0">
                  <a:solidFill>
                    <a:schemeClr val="tx1"/>
                  </a:solidFill>
                  <a:effectLst/>
                </a:rPr>
                <a:t>X [Pixels]</a:t>
              </a:r>
              <a:endParaRPr lang="de-DE" sz="1400" dirty="0">
                <a:solidFill>
                  <a:schemeClr val="tx1"/>
                </a:solidFill>
                <a:effectLst/>
              </a:endParaRPr>
            </a:p>
          </p:txBody>
        </p:sp>
        <p:sp>
          <p:nvSpPr>
            <p:cNvPr id="10" name="TextBox 9"/>
            <p:cNvSpPr txBox="1"/>
            <p:nvPr/>
          </p:nvSpPr>
          <p:spPr>
            <a:xfrm rot="16200000">
              <a:off x="2359044" y="4040652"/>
              <a:ext cx="1156362" cy="330848"/>
            </a:xfrm>
            <a:prstGeom prst="rect">
              <a:avLst/>
            </a:prstGeom>
            <a:solidFill>
              <a:schemeClr val="bg1"/>
            </a:solidFill>
          </p:spPr>
          <p:txBody>
            <a:bodyPr wrap="square" rtlCol="0">
              <a:spAutoFit/>
            </a:bodyPr>
            <a:lstStyle/>
            <a:p>
              <a:r>
                <a:rPr lang="en-US" sz="1400" dirty="0">
                  <a:solidFill>
                    <a:schemeClr val="tx1"/>
                  </a:solidFill>
                  <a:effectLst/>
                </a:rPr>
                <a:t>Y</a:t>
              </a:r>
              <a:r>
                <a:rPr lang="en-US" sz="1400" dirty="0" smtClean="0">
                  <a:solidFill>
                    <a:schemeClr val="tx1"/>
                  </a:solidFill>
                  <a:effectLst/>
                </a:rPr>
                <a:t> [Pixels]</a:t>
              </a:r>
              <a:endParaRPr lang="de-DE" sz="1400" dirty="0">
                <a:solidFill>
                  <a:schemeClr val="tx1"/>
                </a:solidFill>
                <a:effectLst/>
              </a:endParaRPr>
            </a:p>
          </p:txBody>
        </p:sp>
      </p:grpSp>
      <p:grpSp>
        <p:nvGrpSpPr>
          <p:cNvPr id="13" name="Group 12"/>
          <p:cNvGrpSpPr/>
          <p:nvPr/>
        </p:nvGrpSpPr>
        <p:grpSpPr>
          <a:xfrm>
            <a:off x="4788024" y="5326681"/>
            <a:ext cx="3239015" cy="678049"/>
            <a:chOff x="4794015" y="5218387"/>
            <a:chExt cx="3239015" cy="678049"/>
          </a:xfrm>
        </p:grpSpPr>
        <p:sp>
          <p:nvSpPr>
            <p:cNvPr id="9" name="TextBox 8"/>
            <p:cNvSpPr txBox="1"/>
            <p:nvPr/>
          </p:nvSpPr>
          <p:spPr>
            <a:xfrm>
              <a:off x="4794015" y="5373216"/>
              <a:ext cx="1866217" cy="523220"/>
            </a:xfrm>
            <a:prstGeom prst="rect">
              <a:avLst/>
            </a:prstGeom>
            <a:noFill/>
          </p:spPr>
          <p:txBody>
            <a:bodyPr wrap="none" rtlCol="0">
              <a:spAutoFit/>
            </a:bodyPr>
            <a:lstStyle/>
            <a:p>
              <a:r>
                <a:rPr lang="en-US" dirty="0" err="1" smtClean="0"/>
                <a:t>Colour</a:t>
              </a:r>
              <a:r>
                <a:rPr lang="en-US" dirty="0" smtClean="0"/>
                <a:t> bar</a:t>
              </a:r>
              <a:endParaRPr lang="de-DE" dirty="0"/>
            </a:p>
          </p:txBody>
        </p:sp>
        <p:cxnSp>
          <p:nvCxnSpPr>
            <p:cNvPr id="12" name="Straight Arrow Connector 11"/>
            <p:cNvCxnSpPr/>
            <p:nvPr/>
          </p:nvCxnSpPr>
          <p:spPr bwMode="auto">
            <a:xfrm flipV="1">
              <a:off x="6660232" y="5218387"/>
              <a:ext cx="1372798" cy="421914"/>
            </a:xfrm>
            <a:prstGeom prst="straightConnector1">
              <a:avLst/>
            </a:prstGeom>
            <a:solidFill>
              <a:schemeClr val="accent1"/>
            </a:solidFill>
            <a:ln w="57150" cap="flat" cmpd="sng" algn="ctr">
              <a:solidFill>
                <a:schemeClr val="bg1"/>
              </a:solidFill>
              <a:prstDash val="solid"/>
              <a:round/>
              <a:headEnd type="none" w="med" len="med"/>
              <a:tailEnd type="triangle"/>
            </a:ln>
            <a:effectLst/>
          </p:spPr>
        </p:cxnSp>
      </p:grpSp>
    </p:spTree>
    <p:extLst>
      <p:ext uri="{BB962C8B-B14F-4D97-AF65-F5344CB8AC3E}">
        <p14:creationId xmlns:p14="http://schemas.microsoft.com/office/powerpoint/2010/main" val="92490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33679" y="3729226"/>
            <a:ext cx="4786888"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rial" charset="0"/>
                <a:ea typeface="+mn-ea"/>
                <a:cs typeface="+mn-cs"/>
              </a:rPr>
              <a:t>Contour plot with embedded line graphs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smtClean="0">
                <a:ln>
                  <a:noFill/>
                </a:ln>
                <a:solidFill>
                  <a:srgbClr val="FFFFFF"/>
                </a:solidFill>
                <a:effectLst/>
                <a:uLnTx/>
                <a:uFillTx/>
                <a:latin typeface="Arial" charset="0"/>
                <a:ea typeface="+mn-ea"/>
                <a:cs typeface="+mn-cs"/>
              </a:rPr>
              <a:t>(add contour level in plot or in caption)</a:t>
            </a:r>
            <a:endParaRPr kumimoji="0" lang="en-US" sz="20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a:t>Popular </a:t>
            </a:r>
            <a:r>
              <a:rPr lang="de-DE" sz="3600" dirty="0" err="1"/>
              <a:t>types</a:t>
            </a:r>
            <a:r>
              <a:rPr lang="de-DE" sz="3600" dirty="0"/>
              <a:t> of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9" y="1484784"/>
            <a:ext cx="2589362" cy="5184304"/>
          </a:xfrm>
        </p:spPr>
        <p:txBody>
          <a:bodyPr/>
          <a:lstStyle/>
          <a:p>
            <a:pPr eaLnBrk="1" hangingPunct="1">
              <a:lnSpc>
                <a:spcPct val="90000"/>
              </a:lnSpc>
              <a:spcBef>
                <a:spcPts val="2400"/>
              </a:spcBef>
            </a:pPr>
            <a:r>
              <a:rPr lang="de-DE" sz="2400" dirty="0" smtClean="0">
                <a:solidFill>
                  <a:srgbClr val="FFCC66"/>
                </a:solidFill>
                <a:effectLst/>
              </a:rPr>
              <a:t>Contour plots, surface plots, images</a:t>
            </a:r>
          </a:p>
          <a:p>
            <a:pPr eaLnBrk="1" hangingPunct="1">
              <a:lnSpc>
                <a:spcPct val="90000"/>
              </a:lnSpc>
              <a:spcBef>
                <a:spcPts val="2400"/>
              </a:spcBef>
            </a:pPr>
            <a:r>
              <a:rPr lang="de-DE" sz="2400" dirty="0" smtClean="0">
                <a:effectLst/>
              </a:rPr>
              <a:t>Different ways of </a:t>
            </a:r>
            <a:r>
              <a:rPr lang="de-DE" sz="2400" dirty="0" err="1" smtClean="0">
                <a:effectLst/>
              </a:rPr>
              <a:t>representing</a:t>
            </a:r>
            <a:r>
              <a:rPr lang="de-DE" sz="2400" dirty="0" smtClean="0">
                <a:effectLst/>
              </a:rPr>
              <a:t> 2-D </a:t>
            </a:r>
            <a:r>
              <a:rPr lang="de-DE" sz="2400" dirty="0" err="1" smtClean="0">
                <a:effectLst/>
              </a:rPr>
              <a:t>data</a:t>
            </a:r>
            <a:r>
              <a:rPr lang="de-DE" sz="2400" dirty="0" smtClean="0">
                <a:effectLst/>
              </a:rPr>
              <a:t> </a:t>
            </a:r>
            <a:r>
              <a:rPr lang="de-DE" sz="2400" dirty="0" err="1" smtClean="0">
                <a:effectLst/>
              </a:rPr>
              <a:t>sets</a:t>
            </a:r>
            <a:endParaRPr lang="de-DE" sz="2400" dirty="0" smtClean="0">
              <a:effectLst/>
            </a:endParaRPr>
          </a:p>
          <a:p>
            <a:pPr eaLnBrk="1" hangingPunct="1">
              <a:lnSpc>
                <a:spcPct val="90000"/>
              </a:lnSpc>
              <a:spcBef>
                <a:spcPts val="2400"/>
              </a:spcBef>
            </a:pPr>
            <a:r>
              <a:rPr lang="de-DE" sz="2400" dirty="0" err="1" smtClean="0">
                <a:effectLst/>
              </a:rPr>
              <a:t>If</a:t>
            </a:r>
            <a:r>
              <a:rPr lang="de-DE" sz="2400" dirty="0" smtClean="0">
                <a:effectLst/>
              </a:rPr>
              <a:t> a </a:t>
            </a:r>
            <a:r>
              <a:rPr lang="de-DE" sz="2400" dirty="0" err="1" smtClean="0">
                <a:effectLst/>
              </a:rPr>
              <a:t>greyscale</a:t>
            </a:r>
            <a:r>
              <a:rPr lang="de-DE" sz="2400" dirty="0" smtClean="0">
                <a:effectLst/>
              </a:rPr>
              <a:t> </a:t>
            </a:r>
            <a:r>
              <a:rPr lang="de-DE" sz="2400" dirty="0" err="1" smtClean="0">
                <a:effectLst/>
              </a:rPr>
              <a:t>or</a:t>
            </a:r>
            <a:r>
              <a:rPr lang="de-DE" sz="2400" dirty="0">
                <a:effectLst/>
              </a:rPr>
              <a:t> </a:t>
            </a:r>
            <a:r>
              <a:rPr lang="de-DE" sz="2400" dirty="0" err="1" smtClean="0">
                <a:effectLst/>
              </a:rPr>
              <a:t>colour</a:t>
            </a:r>
            <a:r>
              <a:rPr lang="de-DE" sz="2400" dirty="0" smtClean="0">
                <a:effectLst/>
              </a:rPr>
              <a:t> </a:t>
            </a:r>
            <a:r>
              <a:rPr lang="de-DE" sz="2400" dirty="0" err="1" smtClean="0">
                <a:effectLst/>
              </a:rPr>
              <a:t>image</a:t>
            </a:r>
            <a:r>
              <a:rPr lang="de-DE" sz="2400" dirty="0" smtClean="0">
                <a:effectLst/>
              </a:rPr>
              <a:t> </a:t>
            </a:r>
            <a:r>
              <a:rPr lang="de-DE" sz="2400" dirty="0" err="1" smtClean="0">
                <a:effectLst/>
              </a:rPr>
              <a:t>is</a:t>
            </a:r>
            <a:r>
              <a:rPr lang="de-DE" sz="2400" dirty="0" smtClean="0">
                <a:effectLst/>
              </a:rPr>
              <a:t>  </a:t>
            </a:r>
            <a:r>
              <a:rPr lang="de-DE" sz="2400" dirty="0" err="1" smtClean="0">
                <a:effectLst/>
              </a:rPr>
              <a:t>shown</a:t>
            </a:r>
            <a:r>
              <a:rPr lang="de-DE" sz="2400" dirty="0">
                <a:effectLst/>
              </a:rPr>
              <a:t> </a:t>
            </a:r>
            <a:r>
              <a:rPr lang="de-DE" sz="2400" dirty="0" err="1" smtClean="0">
                <a:effectLst/>
              </a:rPr>
              <a:t>then</a:t>
            </a:r>
            <a:r>
              <a:rPr lang="de-DE" sz="2400" dirty="0" smtClean="0">
                <a:effectLst/>
              </a:rPr>
              <a:t> a </a:t>
            </a:r>
            <a:r>
              <a:rPr lang="de-DE" sz="2400" dirty="0" err="1" smtClean="0">
                <a:effectLst/>
              </a:rPr>
              <a:t>colour</a:t>
            </a:r>
            <a:r>
              <a:rPr lang="de-DE" sz="2400" dirty="0">
                <a:effectLst/>
              </a:rPr>
              <a:t> </a:t>
            </a:r>
            <a:r>
              <a:rPr lang="de-DE" sz="2400" dirty="0" smtClean="0">
                <a:effectLst/>
              </a:rPr>
              <a:t>bar </a:t>
            </a:r>
            <a:r>
              <a:rPr lang="de-DE" sz="2400" dirty="0" err="1" smtClean="0">
                <a:effectLst/>
              </a:rPr>
              <a:t>is</a:t>
            </a:r>
            <a:r>
              <a:rPr lang="de-DE" sz="2400" dirty="0" smtClean="0">
                <a:effectLst/>
              </a:rPr>
              <a:t> </a:t>
            </a:r>
            <a:r>
              <a:rPr lang="de-DE" sz="2400" dirty="0" err="1" smtClean="0">
                <a:effectLst/>
              </a:rPr>
              <a:t>needed</a:t>
            </a:r>
            <a:r>
              <a:rPr lang="de-DE" sz="2400" dirty="0" smtClean="0">
                <a:effectLst/>
              </a:rPr>
              <a:t> </a:t>
            </a:r>
            <a:r>
              <a:rPr lang="de-DE" sz="2400" dirty="0" err="1" smtClean="0">
                <a:effectLst/>
              </a:rPr>
              <a:t>for</a:t>
            </a:r>
            <a:r>
              <a:rPr lang="de-DE" sz="2400" dirty="0" smtClean="0">
                <a:effectLst/>
              </a:rPr>
              <a:t> </a:t>
            </a:r>
            <a:r>
              <a:rPr lang="de-DE" sz="2400" dirty="0" err="1" smtClean="0">
                <a:effectLst/>
              </a:rPr>
              <a:t>interpretation</a:t>
            </a:r>
            <a:endParaRPr lang="de-DE" sz="2400" dirty="0" smtClean="0">
              <a:effectLst/>
            </a:endParaRPr>
          </a:p>
        </p:txBody>
      </p:sp>
      <p:pic>
        <p:nvPicPr>
          <p:cNvPr id="2" name="Picture 1"/>
          <p:cNvPicPr>
            <a:picLocks noChangeAspect="1"/>
          </p:cNvPicPr>
          <p:nvPr/>
        </p:nvPicPr>
        <p:blipFill rotWithShape="1">
          <a:blip r:embed="rId3"/>
          <a:srcRect b="50000"/>
          <a:stretch/>
        </p:blipFill>
        <p:spPr>
          <a:xfrm>
            <a:off x="2768751" y="4511008"/>
            <a:ext cx="6195862" cy="2158080"/>
          </a:xfrm>
          <a:prstGeom prst="rect">
            <a:avLst/>
          </a:prstGeom>
        </p:spPr>
      </p:pic>
    </p:spTree>
    <p:extLst>
      <p:ext uri="{BB962C8B-B14F-4D97-AF65-F5344CB8AC3E}">
        <p14:creationId xmlns:p14="http://schemas.microsoft.com/office/powerpoint/2010/main" val="272502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46856" y="198438"/>
            <a:ext cx="8229600" cy="927100"/>
          </a:xfrm>
        </p:spPr>
        <p:txBody>
          <a:bodyPr/>
          <a:lstStyle/>
          <a:p>
            <a:pPr eaLnBrk="1" hangingPunct="1"/>
            <a:r>
              <a:rPr lang="de-DE" sz="3600" dirty="0"/>
              <a:t>Popular </a:t>
            </a:r>
            <a:r>
              <a:rPr lang="de-DE" sz="3600" dirty="0" err="1"/>
              <a:t>types</a:t>
            </a:r>
            <a:r>
              <a:rPr lang="de-DE" sz="3600" dirty="0"/>
              <a:t> of </a:t>
            </a:r>
            <a:r>
              <a:rPr lang="de-DE" sz="3600" dirty="0" err="1" smtClean="0"/>
              <a:t>figures</a:t>
            </a:r>
            <a:endParaRPr lang="en-GB" sz="3600" dirty="0" smtClean="0"/>
          </a:p>
        </p:txBody>
      </p:sp>
      <p:sp>
        <p:nvSpPr>
          <p:cNvPr id="75779" name="Rectangle 3"/>
          <p:cNvSpPr>
            <a:spLocks noGrp="1" noChangeArrowheads="1"/>
          </p:cNvSpPr>
          <p:nvPr>
            <p:ph type="body" idx="1"/>
          </p:nvPr>
        </p:nvSpPr>
        <p:spPr>
          <a:xfrm>
            <a:off x="179388" y="1196976"/>
            <a:ext cx="8785225" cy="1415836"/>
          </a:xfrm>
        </p:spPr>
        <p:txBody>
          <a:bodyPr/>
          <a:lstStyle/>
          <a:p>
            <a:pPr eaLnBrk="1" hangingPunct="1">
              <a:lnSpc>
                <a:spcPct val="90000"/>
              </a:lnSpc>
              <a:spcBef>
                <a:spcPts val="2400"/>
              </a:spcBef>
            </a:pPr>
            <a:r>
              <a:rPr lang="de-DE" sz="2600" dirty="0" smtClean="0">
                <a:solidFill>
                  <a:srgbClr val="FFCC66"/>
                </a:solidFill>
                <a:effectLst/>
              </a:rPr>
              <a:t>Histograms, bar charts, pie charts</a:t>
            </a:r>
          </a:p>
          <a:p>
            <a:pPr lvl="1" eaLnBrk="1" hangingPunct="1">
              <a:lnSpc>
                <a:spcPct val="90000"/>
              </a:lnSpc>
              <a:spcBef>
                <a:spcPct val="40000"/>
              </a:spcBef>
            </a:pPr>
            <a:r>
              <a:rPr lang="en-GB" sz="2200" dirty="0" smtClean="0">
                <a:effectLst/>
              </a:rPr>
              <a:t>Represent distributions, fractions &amp; their evolution (Pie charts are not so common in astrophysics)</a:t>
            </a:r>
          </a:p>
        </p:txBody>
      </p:sp>
      <p:grpSp>
        <p:nvGrpSpPr>
          <p:cNvPr id="5" name="Group 4"/>
          <p:cNvGrpSpPr/>
          <p:nvPr/>
        </p:nvGrpSpPr>
        <p:grpSpPr>
          <a:xfrm>
            <a:off x="4365954" y="2852936"/>
            <a:ext cx="4563073" cy="3281855"/>
            <a:chOff x="107504" y="1035342"/>
            <a:chExt cx="4563073" cy="328185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035342"/>
              <a:ext cx="4563073" cy="2820190"/>
            </a:xfrm>
            <a:prstGeom prst="rect">
              <a:avLst/>
            </a:prstGeom>
          </p:spPr>
        </p:pic>
        <p:sp>
          <p:nvSpPr>
            <p:cNvPr id="7" name="TextBox 6"/>
            <p:cNvSpPr txBox="1"/>
            <p:nvPr/>
          </p:nvSpPr>
          <p:spPr>
            <a:xfrm>
              <a:off x="1873449" y="3855532"/>
              <a:ext cx="1433406" cy="461665"/>
            </a:xfrm>
            <a:prstGeom prst="rect">
              <a:avLst/>
            </a:prstGeom>
            <a:noFill/>
          </p:spPr>
          <p:txBody>
            <a:bodyPr wrap="none" rtlCol="0">
              <a:spAutoFit/>
            </a:bodyPr>
            <a:lstStyle/>
            <a:p>
              <a:r>
                <a:rPr lang="en-US" sz="2400" dirty="0">
                  <a:effectLst/>
                </a:rPr>
                <a:t>B</a:t>
              </a:r>
              <a:r>
                <a:rPr lang="en-US" sz="2400" dirty="0" smtClean="0">
                  <a:effectLst/>
                </a:rPr>
                <a:t>ar chart</a:t>
              </a:r>
              <a:endParaRPr lang="en-US" sz="2400" dirty="0">
                <a:effectLst/>
              </a:endParaRPr>
            </a:p>
          </p:txBody>
        </p:sp>
        <p:sp>
          <p:nvSpPr>
            <p:cNvPr id="8" name="TextBox 7"/>
            <p:cNvSpPr txBox="1"/>
            <p:nvPr/>
          </p:nvSpPr>
          <p:spPr>
            <a:xfrm>
              <a:off x="1980054" y="3599438"/>
              <a:ext cx="1439818" cy="261610"/>
            </a:xfrm>
            <a:prstGeom prst="rect">
              <a:avLst/>
            </a:prstGeom>
            <a:noFill/>
          </p:spPr>
          <p:txBody>
            <a:bodyPr wrap="none" rtlCol="0">
              <a:spAutoFit/>
            </a:bodyPr>
            <a:lstStyle/>
            <a:p>
              <a:r>
                <a:rPr lang="en-US" sz="1100" dirty="0" smtClean="0">
                  <a:solidFill>
                    <a:srgbClr val="000000"/>
                  </a:solidFill>
                  <a:effectLst/>
                  <a:latin typeface="Euphemia" pitchFamily="34" charset="0"/>
                </a:rPr>
                <a:t>Wavelength ranges</a:t>
              </a:r>
              <a:endParaRPr lang="en-US" sz="1100" dirty="0">
                <a:solidFill>
                  <a:srgbClr val="000000"/>
                </a:solidFill>
                <a:effectLst/>
                <a:latin typeface="Euphemia" pitchFamily="34" charset="0"/>
              </a:endParaRPr>
            </a:p>
          </p:txBody>
        </p:sp>
      </p:grpSp>
      <p:grpSp>
        <p:nvGrpSpPr>
          <p:cNvPr id="3" name="Group 2"/>
          <p:cNvGrpSpPr/>
          <p:nvPr/>
        </p:nvGrpSpPr>
        <p:grpSpPr>
          <a:xfrm>
            <a:off x="200100" y="2852936"/>
            <a:ext cx="3813077" cy="3256696"/>
            <a:chOff x="179388" y="3068960"/>
            <a:chExt cx="3813077" cy="3256696"/>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3853" t="2499" r="8166" b="35416"/>
            <a:stretch/>
          </p:blipFill>
          <p:spPr>
            <a:xfrm>
              <a:off x="179388" y="3068960"/>
              <a:ext cx="3813077" cy="2785041"/>
            </a:xfrm>
            <a:prstGeom prst="rect">
              <a:avLst/>
            </a:prstGeom>
          </p:spPr>
        </p:pic>
        <p:sp>
          <p:nvSpPr>
            <p:cNvPr id="9" name="TextBox 8"/>
            <p:cNvSpPr txBox="1"/>
            <p:nvPr/>
          </p:nvSpPr>
          <p:spPr>
            <a:xfrm>
              <a:off x="1300921" y="5863991"/>
              <a:ext cx="1588897" cy="461665"/>
            </a:xfrm>
            <a:prstGeom prst="rect">
              <a:avLst/>
            </a:prstGeom>
            <a:noFill/>
          </p:spPr>
          <p:txBody>
            <a:bodyPr wrap="none" rtlCol="0">
              <a:spAutoFit/>
            </a:bodyPr>
            <a:lstStyle/>
            <a:p>
              <a:r>
                <a:rPr lang="en-US" sz="2400" dirty="0">
                  <a:effectLst/>
                </a:rPr>
                <a:t>H</a:t>
              </a:r>
              <a:r>
                <a:rPr lang="en-US" sz="2400" dirty="0" smtClean="0">
                  <a:effectLst/>
                </a:rPr>
                <a:t>istogram</a:t>
              </a:r>
              <a:endParaRPr lang="en-US" sz="2400" dirty="0">
                <a:effectLst/>
              </a:endParaRPr>
            </a:p>
          </p:txBody>
        </p:sp>
      </p:grpSp>
      <p:grpSp>
        <p:nvGrpSpPr>
          <p:cNvPr id="10" name="Group 9"/>
          <p:cNvGrpSpPr/>
          <p:nvPr/>
        </p:nvGrpSpPr>
        <p:grpSpPr>
          <a:xfrm>
            <a:off x="179512" y="2564904"/>
            <a:ext cx="3896689" cy="3990057"/>
            <a:chOff x="179512" y="3717032"/>
            <a:chExt cx="3896689" cy="3990057"/>
          </a:xfrm>
        </p:grpSpPr>
        <p:pic>
          <p:nvPicPr>
            <p:cNvPr id="2" name="Picture 1"/>
            <p:cNvPicPr>
              <a:picLocks noChangeAspect="1"/>
            </p:cNvPicPr>
            <p:nvPr/>
          </p:nvPicPr>
          <p:blipFill rotWithShape="1">
            <a:blip r:embed="rId5"/>
            <a:srcRect t="1844"/>
            <a:stretch/>
          </p:blipFill>
          <p:spPr>
            <a:xfrm>
              <a:off x="179512" y="3717032"/>
              <a:ext cx="3896689" cy="3549662"/>
            </a:xfrm>
            <a:prstGeom prst="rect">
              <a:avLst/>
            </a:prstGeom>
          </p:spPr>
        </p:pic>
        <p:sp>
          <p:nvSpPr>
            <p:cNvPr id="11" name="TextBox 10"/>
            <p:cNvSpPr txBox="1"/>
            <p:nvPr/>
          </p:nvSpPr>
          <p:spPr>
            <a:xfrm>
              <a:off x="1394312" y="7245424"/>
              <a:ext cx="1399742" cy="461665"/>
            </a:xfrm>
            <a:prstGeom prst="rect">
              <a:avLst/>
            </a:prstGeom>
            <a:noFill/>
          </p:spPr>
          <p:txBody>
            <a:bodyPr wrap="none" rtlCol="0">
              <a:spAutoFit/>
            </a:bodyPr>
            <a:lstStyle/>
            <a:p>
              <a:r>
                <a:rPr lang="en-US" sz="2400" dirty="0" smtClean="0">
                  <a:effectLst/>
                </a:rPr>
                <a:t>Pie chart</a:t>
              </a:r>
              <a:endParaRPr lang="en-US" sz="2400" dirty="0">
                <a:effectLst/>
              </a:endParaRPr>
            </a:p>
          </p:txBody>
        </p:sp>
      </p:grpSp>
    </p:spTree>
    <p:extLst>
      <p:ext uri="{BB962C8B-B14F-4D97-AF65-F5344CB8AC3E}">
        <p14:creationId xmlns:p14="http://schemas.microsoft.com/office/powerpoint/2010/main" val="1860689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198438"/>
            <a:ext cx="8229600" cy="927100"/>
          </a:xfrm>
        </p:spPr>
        <p:txBody>
          <a:bodyPr/>
          <a:lstStyle/>
          <a:p>
            <a:pPr eaLnBrk="1" hangingPunct="1"/>
            <a:r>
              <a:rPr lang="de-DE" sz="3600" dirty="0" smtClean="0"/>
              <a:t>Popular </a:t>
            </a:r>
            <a:r>
              <a:rPr lang="de-DE" sz="3600" dirty="0" err="1" smtClean="0"/>
              <a:t>types</a:t>
            </a:r>
            <a:r>
              <a:rPr lang="de-DE" sz="3600" dirty="0" smtClean="0"/>
              <a:t> of </a:t>
            </a:r>
            <a:r>
              <a:rPr lang="de-DE" sz="3600" dirty="0" err="1"/>
              <a:t>f</a:t>
            </a:r>
            <a:r>
              <a:rPr lang="de-DE" sz="3600" dirty="0" err="1" smtClean="0"/>
              <a:t>igures</a:t>
            </a:r>
            <a:endParaRPr lang="en-GB" sz="3600" dirty="0" smtClean="0"/>
          </a:p>
        </p:txBody>
      </p:sp>
      <p:sp>
        <p:nvSpPr>
          <p:cNvPr id="75779"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400"/>
              </a:spcBef>
            </a:pPr>
            <a:r>
              <a:rPr lang="de-DE" sz="2600" dirty="0" smtClean="0">
                <a:solidFill>
                  <a:srgbClr val="FFCC66"/>
                </a:solidFill>
                <a:effectLst/>
              </a:rPr>
              <a:t>Sketches, cartoons</a:t>
            </a:r>
          </a:p>
          <a:p>
            <a:pPr lvl="1" eaLnBrk="1" hangingPunct="1">
              <a:lnSpc>
                <a:spcPct val="90000"/>
              </a:lnSpc>
              <a:spcBef>
                <a:spcPct val="40000"/>
              </a:spcBef>
            </a:pPr>
            <a:r>
              <a:rPr lang="en-GB" sz="2200" dirty="0" smtClean="0">
                <a:effectLst/>
              </a:rPr>
              <a:t>Used to illustrate a concept, or a geometry, or a procedure</a:t>
            </a:r>
          </a:p>
        </p:txBody>
      </p:sp>
      <p:sp>
        <p:nvSpPr>
          <p:cNvPr id="13" name="TextBox 12"/>
          <p:cNvSpPr txBox="1"/>
          <p:nvPr/>
        </p:nvSpPr>
        <p:spPr>
          <a:xfrm>
            <a:off x="3707903" y="6021284"/>
            <a:ext cx="1259760" cy="470949"/>
          </a:xfrm>
          <a:prstGeom prst="rect">
            <a:avLst/>
          </a:prstGeom>
          <a:noFill/>
        </p:spPr>
        <p:txBody>
          <a:bodyPr wrap="none" rtlCol="0">
            <a:spAutoFit/>
          </a:bodyPr>
          <a:lstStyle/>
          <a:p>
            <a:r>
              <a:rPr lang="en-US" sz="2400" dirty="0" smtClean="0">
                <a:effectLst/>
              </a:rPr>
              <a:t>cartoon</a:t>
            </a:r>
            <a:endParaRPr lang="en-US" sz="2000" dirty="0">
              <a:effectLst/>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206" r="4933" b="26505"/>
          <a:stretch/>
        </p:blipFill>
        <p:spPr>
          <a:xfrm>
            <a:off x="1536481" y="2631705"/>
            <a:ext cx="5411783" cy="3232796"/>
          </a:xfrm>
          <a:prstGeom prst="rect">
            <a:avLst/>
          </a:prstGeom>
        </p:spPr>
      </p:pic>
    </p:spTree>
    <p:extLst>
      <p:ext uri="{BB962C8B-B14F-4D97-AF65-F5344CB8AC3E}">
        <p14:creationId xmlns:p14="http://schemas.microsoft.com/office/powerpoint/2010/main" val="278016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44450"/>
            <a:ext cx="8229600" cy="1143000"/>
          </a:xfrm>
        </p:spPr>
        <p:txBody>
          <a:bodyPr/>
          <a:lstStyle/>
          <a:p>
            <a:pPr eaLnBrk="1" hangingPunct="1"/>
            <a:r>
              <a:rPr lang="en-GB" sz="3600" dirty="0" smtClean="0"/>
              <a:t>Before starting to write</a:t>
            </a:r>
          </a:p>
        </p:txBody>
      </p:sp>
      <p:sp>
        <p:nvSpPr>
          <p:cNvPr id="57347" name="Rectangle 3"/>
          <p:cNvSpPr>
            <a:spLocks noGrp="1" noChangeArrowheads="1"/>
          </p:cNvSpPr>
          <p:nvPr>
            <p:ph type="body" idx="1"/>
          </p:nvPr>
        </p:nvSpPr>
        <p:spPr>
          <a:xfrm>
            <a:off x="179388" y="1196975"/>
            <a:ext cx="8785225" cy="5589588"/>
          </a:xfrm>
        </p:spPr>
        <p:txBody>
          <a:bodyPr/>
          <a:lstStyle/>
          <a:p>
            <a:pPr eaLnBrk="1" hangingPunct="1">
              <a:lnSpc>
                <a:spcPct val="90000"/>
              </a:lnSpc>
              <a:spcBef>
                <a:spcPts val="600"/>
              </a:spcBef>
              <a:defRPr/>
            </a:pPr>
            <a:r>
              <a:rPr lang="en-GB" sz="2400" dirty="0" smtClean="0"/>
              <a:t>Each paper must provide </a:t>
            </a:r>
            <a:r>
              <a:rPr lang="en-GB" sz="2400" dirty="0" smtClean="0">
                <a:solidFill>
                  <a:srgbClr val="FFC000"/>
                </a:solidFill>
              </a:rPr>
              <a:t>new, non-trivial </a:t>
            </a:r>
            <a:r>
              <a:rPr lang="en-GB" sz="2400" dirty="0" smtClean="0"/>
              <a:t>knowledge, insight</a:t>
            </a:r>
          </a:p>
          <a:p>
            <a:pPr eaLnBrk="1" hangingPunct="1">
              <a:lnSpc>
                <a:spcPct val="90000"/>
              </a:lnSpc>
              <a:spcBef>
                <a:spcPts val="1200"/>
              </a:spcBef>
              <a:defRPr/>
            </a:pPr>
            <a:r>
              <a:rPr lang="en-GB" sz="2400" dirty="0" smtClean="0">
                <a:solidFill>
                  <a:srgbClr val="99FF33"/>
                </a:solidFill>
              </a:rPr>
              <a:t>Write the paper only when you have final or near-final results</a:t>
            </a:r>
          </a:p>
          <a:p>
            <a:pPr eaLnBrk="1" hangingPunct="1">
              <a:spcBef>
                <a:spcPts val="1200"/>
              </a:spcBef>
              <a:defRPr/>
            </a:pPr>
            <a:r>
              <a:rPr lang="en-GB" sz="2400" dirty="0" smtClean="0"/>
              <a:t>Keep a </a:t>
            </a:r>
            <a:r>
              <a:rPr lang="en-GB" sz="2400" dirty="0" smtClean="0">
                <a:solidFill>
                  <a:srgbClr val="FFC000"/>
                </a:solidFill>
              </a:rPr>
              <a:t>written record of your work as you do it, </a:t>
            </a:r>
            <a:r>
              <a:rPr lang="en-GB" sz="2400" dirty="0" smtClean="0"/>
              <a:t>to avoid forgetting what you have done. After 3 months I have generally forgotten the details of what I did</a:t>
            </a:r>
          </a:p>
          <a:p>
            <a:pPr eaLnBrk="1" hangingPunct="1">
              <a:spcBef>
                <a:spcPts val="1200"/>
              </a:spcBef>
              <a:defRPr/>
            </a:pPr>
            <a:r>
              <a:rPr lang="en-GB" sz="2400" dirty="0" smtClean="0">
                <a:sym typeface="Wingdings" panose="05000000000000000000" pitchFamily="2" charset="2"/>
              </a:rPr>
              <a:t></a:t>
            </a:r>
            <a:r>
              <a:rPr lang="en-GB" sz="2400" dirty="0" smtClean="0"/>
              <a:t> </a:t>
            </a:r>
            <a:r>
              <a:rPr lang="en-GB" sz="2400" dirty="0" smtClean="0">
                <a:solidFill>
                  <a:srgbClr val="FFC000"/>
                </a:solidFill>
              </a:rPr>
              <a:t>start writing a paper soon after getting your final results</a:t>
            </a:r>
            <a:r>
              <a:rPr lang="en-GB" sz="2400" dirty="0" smtClean="0"/>
              <a:t> – do not wait too long; or others may scoop you</a:t>
            </a:r>
          </a:p>
          <a:p>
            <a:pPr eaLnBrk="1" hangingPunct="1">
              <a:spcBef>
                <a:spcPts val="1200"/>
              </a:spcBef>
              <a:defRPr/>
            </a:pPr>
            <a:r>
              <a:rPr lang="en-GB" sz="2400" dirty="0" smtClean="0"/>
              <a:t>Leave yourself enough time to write: Even if you have “final” results, you will often realise you need to redo some work, or do some more work once you start to write</a:t>
            </a:r>
          </a:p>
          <a:p>
            <a:pPr eaLnBrk="1" hangingPunct="1">
              <a:spcBef>
                <a:spcPts val="1200"/>
              </a:spcBef>
              <a:defRPr/>
            </a:pPr>
            <a:r>
              <a:rPr lang="en-GB" sz="2400" dirty="0"/>
              <a:t>Discuss with your supervisor. He/she can judge best </a:t>
            </a:r>
            <a:r>
              <a:rPr lang="en-GB" sz="2400" dirty="0" smtClean="0"/>
              <a:t>the time </a:t>
            </a:r>
            <a:r>
              <a:rPr lang="en-GB" sz="2400" dirty="0"/>
              <a:t>to start </a:t>
            </a:r>
            <a:r>
              <a:rPr lang="en-GB" sz="2400" dirty="0" smtClean="0"/>
              <a:t>writing up</a:t>
            </a:r>
            <a:endParaRPr lang="en-GB" sz="2400" dirty="0"/>
          </a:p>
        </p:txBody>
      </p:sp>
    </p:spTree>
    <p:extLst>
      <p:ext uri="{BB962C8B-B14F-4D97-AF65-F5344CB8AC3E}">
        <p14:creationId xmlns:p14="http://schemas.microsoft.com/office/powerpoint/2010/main" val="534551740"/>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2430954" y="260350"/>
            <a:ext cx="41344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1200" cap="none" spc="0" normalizeH="0" baseline="0" noProof="0" dirty="0" smtClean="0">
                <a:ln>
                  <a:noFill/>
                </a:ln>
                <a:solidFill>
                  <a:srgbClr val="FFFF00"/>
                </a:solidFill>
                <a:effectLst/>
                <a:uLnTx/>
                <a:uFillTx/>
                <a:latin typeface="Arial" charset="0"/>
                <a:ea typeface="+mn-ea"/>
                <a:cs typeface="+mn-cs"/>
              </a:rPr>
              <a:t>Multipanel </a:t>
            </a:r>
            <a:r>
              <a:rPr kumimoji="0" lang="de-DE" sz="3600" b="1" i="0" u="none" strike="noStrike" kern="1200" cap="none" spc="0" normalizeH="0" baseline="0" noProof="0" dirty="0" err="1" smtClean="0">
                <a:ln>
                  <a:noFill/>
                </a:ln>
                <a:solidFill>
                  <a:srgbClr val="FFFF00"/>
                </a:solidFill>
                <a:effectLst/>
                <a:uLnTx/>
                <a:uFillTx/>
                <a:latin typeface="Arial" charset="0"/>
                <a:ea typeface="+mn-ea"/>
                <a:cs typeface="+mn-cs"/>
              </a:rPr>
              <a:t>figures</a:t>
            </a:r>
            <a:endParaRPr kumimoji="0" lang="de-DE" sz="3600" b="1" i="0" u="none" strike="noStrike" kern="1200" cap="none" spc="0" normalizeH="0" baseline="0" noProof="0" dirty="0">
              <a:ln>
                <a:noFill/>
              </a:ln>
              <a:solidFill>
                <a:srgbClr val="FFFF00"/>
              </a:solidFill>
              <a:effectLst/>
              <a:uLnTx/>
              <a:uFillTx/>
              <a:latin typeface="Arial" charset="0"/>
              <a:ea typeface="+mn-ea"/>
              <a:cs typeface="+mn-cs"/>
            </a:endParaRPr>
          </a:p>
        </p:txBody>
      </p:sp>
      <p:pic>
        <p:nvPicPr>
          <p:cNvPr id="76803" name="Picture 3" descr="but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7865" y="1052737"/>
            <a:ext cx="6926623"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9512" y="1340768"/>
            <a:ext cx="1800199" cy="364715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Mark individual panels of a </a:t>
            </a:r>
            <a:r>
              <a:rPr kumimoji="0" lang="en-US" sz="2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multipanel</a:t>
            </a:r>
            <a:r>
              <a:rPr kumimoji="0" lang="en-US" sz="2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charset="0"/>
                <a:ea typeface="+mn-ea"/>
                <a:cs typeface="+mn-cs"/>
              </a:rPr>
              <a:t> figure by a, b, c… Much better to say “Fig. 1b” than saying “lower left panel of Fig. 1”. </a:t>
            </a:r>
            <a:endParaRPr kumimoji="0" lang="de-DE" sz="2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7" name="Rectangle 6"/>
          <p:cNvSpPr/>
          <p:nvPr/>
        </p:nvSpPr>
        <p:spPr>
          <a:xfrm>
            <a:off x="179512" y="5899919"/>
            <a:ext cx="8784976" cy="723275"/>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50" dirty="0">
                <a:solidFill>
                  <a:srgbClr val="FFC000"/>
                </a:solidFill>
              </a:rPr>
              <a:t>A</a:t>
            </a:r>
            <a:r>
              <a:rPr lang="en-US" sz="2050" dirty="0" smtClean="0">
                <a:solidFill>
                  <a:srgbClr val="FFC000"/>
                </a:solidFill>
              </a:rPr>
              <a:t>dvantage: </a:t>
            </a:r>
            <a:r>
              <a:rPr lang="en-US" sz="2050" dirty="0" smtClean="0">
                <a:solidFill>
                  <a:srgbClr val="FFFFFF"/>
                </a:solidFill>
              </a:rPr>
              <a:t>J</a:t>
            </a:r>
            <a:r>
              <a:rPr kumimoji="0" lang="en-US" sz="205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rPr>
              <a:t>ournals</a:t>
            </a:r>
            <a:r>
              <a:rPr kumimoji="0" lang="en-US" sz="2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rPr>
              <a:t> </a:t>
            </a:r>
            <a:r>
              <a:rPr kumimoji="0" lang="en-US" sz="2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rPr>
              <a:t>often have more than one layout </a:t>
            </a:r>
            <a:r>
              <a:rPr kumimoji="0" lang="en-US" sz="2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rPr>
              <a:t>for manuscripts (for print, for referees) &amp; </a:t>
            </a:r>
            <a:r>
              <a:rPr kumimoji="0" lang="en-US" sz="2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rPr>
              <a:t>panel placement can </a:t>
            </a:r>
            <a:r>
              <a:rPr kumimoji="0" lang="en-US" sz="205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rPr>
              <a:t>change from layout to layout</a:t>
            </a:r>
            <a:endParaRPr kumimoji="0" lang="de-DE" sz="205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endParaRPr>
          </a:p>
        </p:txBody>
      </p:sp>
      <p:sp>
        <p:nvSpPr>
          <p:cNvPr id="2" name="TextBox 1"/>
          <p:cNvSpPr txBox="1"/>
          <p:nvPr/>
        </p:nvSpPr>
        <p:spPr>
          <a:xfrm>
            <a:off x="2703644" y="3573016"/>
            <a:ext cx="35618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smtClean="0">
                <a:ln>
                  <a:noFill/>
                </a:ln>
                <a:solidFill>
                  <a:srgbClr val="000000"/>
                </a:solidFill>
                <a:effectLst/>
                <a:uLnTx/>
                <a:uFillTx/>
                <a:latin typeface="Arial" charset="0"/>
                <a:ea typeface="+mn-ea"/>
                <a:cs typeface="+mn-cs"/>
              </a:rPr>
              <a:t>b</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Oval 8"/>
          <p:cNvSpPr/>
          <p:nvPr/>
        </p:nvSpPr>
        <p:spPr bwMode="auto">
          <a:xfrm>
            <a:off x="2685404" y="3573016"/>
            <a:ext cx="374428" cy="432048"/>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0" name="TextBox 9"/>
          <p:cNvSpPr txBox="1"/>
          <p:nvPr/>
        </p:nvSpPr>
        <p:spPr>
          <a:xfrm>
            <a:off x="8373075" y="1214340"/>
            <a:ext cx="356188"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a</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Oval 2"/>
          <p:cNvSpPr/>
          <p:nvPr/>
        </p:nvSpPr>
        <p:spPr bwMode="auto">
          <a:xfrm>
            <a:off x="8373075" y="1223122"/>
            <a:ext cx="386005" cy="47768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11" name="TextBox 10"/>
          <p:cNvSpPr txBox="1"/>
          <p:nvPr/>
        </p:nvSpPr>
        <p:spPr>
          <a:xfrm>
            <a:off x="8345231" y="3573016"/>
            <a:ext cx="338554" cy="461665"/>
          </a:xfrm>
          <a:prstGeom prst="rect">
            <a:avLst/>
          </a:prstGeom>
          <a:solidFill>
            <a:schemeClr val="bg1"/>
          </a:solid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a:t>
            </a:r>
            <a:endParaRPr kumimoji="0" lang="de-DE"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Oval 7"/>
          <p:cNvSpPr/>
          <p:nvPr/>
        </p:nvSpPr>
        <p:spPr bwMode="auto">
          <a:xfrm>
            <a:off x="8316416" y="3573031"/>
            <a:ext cx="361411" cy="432033"/>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Tree>
    <p:extLst>
      <p:ext uri="{BB962C8B-B14F-4D97-AF65-F5344CB8AC3E}">
        <p14:creationId xmlns:p14="http://schemas.microsoft.com/office/powerpoint/2010/main" val="332399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2224475" y="274638"/>
            <a:ext cx="46474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a:solidFill>
                  <a:srgbClr val="FFFF00"/>
                </a:solidFill>
                <a:effectLst/>
              </a:rPr>
              <a:t>Anatomy of a Figure</a:t>
            </a:r>
          </a:p>
        </p:txBody>
      </p:sp>
      <p:pic>
        <p:nvPicPr>
          <p:cNvPr id="80899" name="Picture 3" descr="tes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51720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p:cNvSpPr txBox="1">
            <a:spLocks noChangeArrowheads="1"/>
          </p:cNvSpPr>
          <p:nvPr/>
        </p:nvSpPr>
        <p:spPr bwMode="auto">
          <a:xfrm>
            <a:off x="323850" y="5591175"/>
            <a:ext cx="8518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r>
              <a:rPr lang="en-GB" sz="2000" b="1">
                <a:effectLst/>
              </a:rPr>
              <a:t>Figure 1.</a:t>
            </a:r>
            <a:r>
              <a:rPr lang="en-GB" sz="2000">
                <a:effectLst/>
              </a:rPr>
              <a:t> Solar cycle period vs. latitudinal drift velocity at cycle maximum, </a:t>
            </a:r>
          </a:p>
          <a:p>
            <a:pPr eaLnBrk="1" hangingPunct="1"/>
            <a:r>
              <a:rPr lang="en-GB" sz="2000">
                <a:effectLst/>
              </a:rPr>
              <a:t>taken from an </a:t>
            </a:r>
            <a:r>
              <a:rPr lang="en-GB" sz="2000">
                <a:effectLst/>
                <a:latin typeface="Symbol" pitchFamily="18" charset="2"/>
              </a:rPr>
              <a:t>aW</a:t>
            </a:r>
            <a:r>
              <a:rPr lang="en-GB" sz="2000">
                <a:effectLst/>
              </a:rPr>
              <a:t>-dynamo model. The dots represent the data of 28 simu-</a:t>
            </a:r>
          </a:p>
          <a:p>
            <a:pPr eaLnBrk="1" hangingPunct="1"/>
            <a:r>
              <a:rPr lang="en-GB" sz="2000">
                <a:effectLst/>
              </a:rPr>
              <a:t>lated cycles and the line denotes a linear least-square fit</a:t>
            </a:r>
          </a:p>
        </p:txBody>
      </p:sp>
      <p:sp>
        <p:nvSpPr>
          <p:cNvPr id="236549" name="Line 5"/>
          <p:cNvSpPr>
            <a:spLocks noChangeShapeType="1"/>
          </p:cNvSpPr>
          <p:nvPr/>
        </p:nvSpPr>
        <p:spPr bwMode="auto">
          <a:xfrm>
            <a:off x="1524000" y="1600200"/>
            <a:ext cx="1219200" cy="457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80902" name="Text Box 6"/>
          <p:cNvSpPr txBox="1">
            <a:spLocks noChangeArrowheads="1"/>
          </p:cNvSpPr>
          <p:nvPr/>
        </p:nvSpPr>
        <p:spPr bwMode="auto">
          <a:xfrm>
            <a:off x="228600" y="1295400"/>
            <a:ext cx="12128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bg1"/>
                </a:solidFill>
                <a:latin typeface="Arial" charset="0"/>
              </a:defRPr>
            </a:lvl1pPr>
            <a:lvl2pPr marL="742950" indent="-285750" eaLnBrk="0" hangingPunct="0">
              <a:defRPr sz="2800">
                <a:solidFill>
                  <a:schemeClr val="bg1"/>
                </a:solidFill>
                <a:latin typeface="Arial" charset="0"/>
              </a:defRPr>
            </a:lvl2pPr>
            <a:lvl3pPr marL="1143000" indent="-228600" eaLnBrk="0" hangingPunct="0">
              <a:defRPr sz="2800">
                <a:solidFill>
                  <a:schemeClr val="bg1"/>
                </a:solidFill>
                <a:latin typeface="Arial" charset="0"/>
              </a:defRPr>
            </a:lvl3pPr>
            <a:lvl4pPr marL="1600200" indent="-228600" eaLnBrk="0" hangingPunct="0">
              <a:defRPr sz="2800">
                <a:solidFill>
                  <a:schemeClr val="bg1"/>
                </a:solidFill>
                <a:latin typeface="Arial" charset="0"/>
              </a:defRPr>
            </a:lvl4pPr>
            <a:lvl5pPr marL="2057400" indent="-228600" eaLnBrk="0" hangingPunct="0">
              <a:defRPr sz="2800">
                <a:solidFill>
                  <a:schemeClr val="bg1"/>
                </a:solidFill>
                <a:latin typeface="Arial" charset="0"/>
              </a:defRPr>
            </a:lvl5pPr>
            <a:lvl6pPr marL="2514600" indent="-228600" eaLnBrk="0" fontAlgn="base" hangingPunct="0">
              <a:spcBef>
                <a:spcPct val="0"/>
              </a:spcBef>
              <a:spcAft>
                <a:spcPct val="0"/>
              </a:spcAft>
              <a:defRPr sz="2800">
                <a:solidFill>
                  <a:schemeClr val="bg1"/>
                </a:solidFill>
                <a:latin typeface="Arial" charset="0"/>
              </a:defRPr>
            </a:lvl6pPr>
            <a:lvl7pPr marL="2971800" indent="-228600" eaLnBrk="0" fontAlgn="base" hangingPunct="0">
              <a:spcBef>
                <a:spcPct val="0"/>
              </a:spcBef>
              <a:spcAft>
                <a:spcPct val="0"/>
              </a:spcAft>
              <a:defRPr sz="2800">
                <a:solidFill>
                  <a:schemeClr val="bg1"/>
                </a:solidFill>
                <a:latin typeface="Arial" charset="0"/>
              </a:defRPr>
            </a:lvl7pPr>
            <a:lvl8pPr marL="3429000" indent="-228600" eaLnBrk="0" fontAlgn="base" hangingPunct="0">
              <a:spcBef>
                <a:spcPct val="0"/>
              </a:spcBef>
              <a:spcAft>
                <a:spcPct val="0"/>
              </a:spcAft>
              <a:defRPr sz="2800">
                <a:solidFill>
                  <a:schemeClr val="bg1"/>
                </a:solidFill>
                <a:latin typeface="Arial" charset="0"/>
              </a:defRPr>
            </a:lvl8pPr>
            <a:lvl9pPr marL="3886200" indent="-228600" eaLnBrk="0" fontAlgn="base" hangingPunct="0">
              <a:spcBef>
                <a:spcPct val="0"/>
              </a:spcBef>
              <a:spcAft>
                <a:spcPct val="0"/>
              </a:spcAft>
              <a:defRPr sz="2800">
                <a:solidFill>
                  <a:schemeClr val="bg1"/>
                </a:solidFill>
                <a:latin typeface="Arial" charset="0"/>
              </a:defRPr>
            </a:lvl9pPr>
          </a:lstStyle>
          <a:p>
            <a:pPr eaLnBrk="1" hangingPunct="1"/>
            <a:r>
              <a:rPr lang="en-GB" b="1">
                <a:solidFill>
                  <a:srgbClr val="FF0000"/>
                </a:solidFill>
                <a:effectLst/>
              </a:rPr>
              <a:t>Y axis</a:t>
            </a:r>
          </a:p>
        </p:txBody>
      </p:sp>
      <p:sp>
        <p:nvSpPr>
          <p:cNvPr id="80903" name="Rectangle 7"/>
          <p:cNvSpPr>
            <a:spLocks noChangeArrowheads="1"/>
          </p:cNvSpPr>
          <p:nvPr/>
        </p:nvSpPr>
        <p:spPr bwMode="auto">
          <a:xfrm>
            <a:off x="107950" y="3733800"/>
            <a:ext cx="1846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effectLst/>
              </a:rPr>
              <a:t>Major tick</a:t>
            </a:r>
          </a:p>
        </p:txBody>
      </p:sp>
      <p:sp>
        <p:nvSpPr>
          <p:cNvPr id="80904" name="Rectangle 8"/>
          <p:cNvSpPr>
            <a:spLocks noChangeArrowheads="1"/>
          </p:cNvSpPr>
          <p:nvPr/>
        </p:nvSpPr>
        <p:spPr bwMode="auto">
          <a:xfrm>
            <a:off x="7278688" y="3505200"/>
            <a:ext cx="18653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Minor tick</a:t>
            </a:r>
          </a:p>
        </p:txBody>
      </p:sp>
      <p:sp>
        <p:nvSpPr>
          <p:cNvPr id="80905" name="Rectangle 9"/>
          <p:cNvSpPr>
            <a:spLocks noChangeArrowheads="1"/>
          </p:cNvSpPr>
          <p:nvPr/>
        </p:nvSpPr>
        <p:spPr bwMode="auto">
          <a:xfrm>
            <a:off x="5495925" y="2070100"/>
            <a:ext cx="9572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Data</a:t>
            </a:r>
          </a:p>
        </p:txBody>
      </p:sp>
      <p:sp>
        <p:nvSpPr>
          <p:cNvPr id="80906" name="Rectangle 10"/>
          <p:cNvSpPr>
            <a:spLocks noChangeArrowheads="1"/>
          </p:cNvSpPr>
          <p:nvPr/>
        </p:nvSpPr>
        <p:spPr bwMode="auto">
          <a:xfrm>
            <a:off x="117475" y="2557463"/>
            <a:ext cx="1846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Axis label</a:t>
            </a:r>
          </a:p>
        </p:txBody>
      </p:sp>
      <p:sp>
        <p:nvSpPr>
          <p:cNvPr id="80907" name="Rectangle 11"/>
          <p:cNvSpPr>
            <a:spLocks noChangeArrowheads="1"/>
          </p:cNvSpPr>
          <p:nvPr/>
        </p:nvSpPr>
        <p:spPr bwMode="auto">
          <a:xfrm>
            <a:off x="7875588" y="4964113"/>
            <a:ext cx="1212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X axis</a:t>
            </a:r>
          </a:p>
        </p:txBody>
      </p:sp>
      <p:sp>
        <p:nvSpPr>
          <p:cNvPr id="80908" name="Rectangle 12"/>
          <p:cNvSpPr>
            <a:spLocks noChangeArrowheads="1"/>
          </p:cNvSpPr>
          <p:nvPr/>
        </p:nvSpPr>
        <p:spPr bwMode="auto">
          <a:xfrm>
            <a:off x="4178300" y="1041400"/>
            <a:ext cx="11334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de-DE" b="1">
                <a:solidFill>
                  <a:srgbClr val="FF0000"/>
                </a:solidFill>
                <a:effectLst/>
              </a:rPr>
              <a:t>Title?</a:t>
            </a:r>
          </a:p>
        </p:txBody>
      </p:sp>
      <p:sp>
        <p:nvSpPr>
          <p:cNvPr id="80909" name="Rectangle 13"/>
          <p:cNvSpPr>
            <a:spLocks noChangeArrowheads="1"/>
          </p:cNvSpPr>
          <p:nvPr/>
        </p:nvSpPr>
        <p:spPr bwMode="auto">
          <a:xfrm>
            <a:off x="5486400" y="2895600"/>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b="1">
                <a:solidFill>
                  <a:srgbClr val="FF0000"/>
                </a:solidFill>
                <a:effectLst/>
              </a:rPr>
              <a:t>Symbol</a:t>
            </a:r>
          </a:p>
        </p:txBody>
      </p:sp>
      <p:sp>
        <p:nvSpPr>
          <p:cNvPr id="80910" name="Rectangle 14"/>
          <p:cNvSpPr>
            <a:spLocks noChangeArrowheads="1"/>
          </p:cNvSpPr>
          <p:nvPr/>
        </p:nvSpPr>
        <p:spPr bwMode="auto">
          <a:xfrm>
            <a:off x="228600" y="4724400"/>
            <a:ext cx="1509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b="1">
                <a:solidFill>
                  <a:srgbClr val="FF0000"/>
                </a:solidFill>
                <a:effectLst/>
              </a:rPr>
              <a:t>Caption</a:t>
            </a:r>
          </a:p>
        </p:txBody>
      </p:sp>
      <p:sp>
        <p:nvSpPr>
          <p:cNvPr id="236559" name="Line 15"/>
          <p:cNvSpPr>
            <a:spLocks noChangeShapeType="1"/>
          </p:cNvSpPr>
          <p:nvPr/>
        </p:nvSpPr>
        <p:spPr bwMode="auto">
          <a:xfrm>
            <a:off x="958850" y="5229225"/>
            <a:ext cx="228600" cy="360363"/>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0" name="Line 16"/>
          <p:cNvSpPr>
            <a:spLocks noChangeShapeType="1"/>
          </p:cNvSpPr>
          <p:nvPr/>
        </p:nvSpPr>
        <p:spPr bwMode="auto">
          <a:xfrm>
            <a:off x="1954213" y="4038600"/>
            <a:ext cx="636587" cy="1143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1" name="Line 17"/>
          <p:cNvSpPr>
            <a:spLocks noChangeShapeType="1"/>
          </p:cNvSpPr>
          <p:nvPr/>
        </p:nvSpPr>
        <p:spPr bwMode="auto">
          <a:xfrm>
            <a:off x="1066800" y="3124200"/>
            <a:ext cx="1066800" cy="2286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2" name="Line 18"/>
          <p:cNvSpPr>
            <a:spLocks noChangeShapeType="1"/>
          </p:cNvSpPr>
          <p:nvPr/>
        </p:nvSpPr>
        <p:spPr bwMode="auto">
          <a:xfrm flipH="1" flipV="1">
            <a:off x="5105400" y="3048000"/>
            <a:ext cx="381000" cy="76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3" name="Line 19"/>
          <p:cNvSpPr>
            <a:spLocks noChangeShapeType="1"/>
          </p:cNvSpPr>
          <p:nvPr/>
        </p:nvSpPr>
        <p:spPr bwMode="auto">
          <a:xfrm flipH="1">
            <a:off x="6138863" y="4038600"/>
            <a:ext cx="1709737" cy="573088"/>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4" name="Line 20"/>
          <p:cNvSpPr>
            <a:spLocks noChangeShapeType="1"/>
          </p:cNvSpPr>
          <p:nvPr/>
        </p:nvSpPr>
        <p:spPr bwMode="auto">
          <a:xfrm flipH="1" flipV="1">
            <a:off x="5867400" y="4724400"/>
            <a:ext cx="1905000" cy="457200"/>
          </a:xfrm>
          <a:prstGeom prst="line">
            <a:avLst/>
          </a:prstGeom>
          <a:noFill/>
          <a:ln w="31750">
            <a:solidFill>
              <a:srgbClr val="FF0000"/>
            </a:solidFill>
            <a:round/>
            <a:headEnd/>
            <a:tailEnd type="triangle" w="med" len="med"/>
          </a:ln>
          <a:effectLst/>
        </p:spPr>
        <p:txBody>
          <a:bodyPr/>
          <a:lstStyle/>
          <a:p>
            <a:pPr>
              <a:defRPr/>
            </a:pPr>
            <a:endParaRPr lang="en-US"/>
          </a:p>
        </p:txBody>
      </p:sp>
      <p:sp>
        <p:nvSpPr>
          <p:cNvPr id="236565" name="Line 21"/>
          <p:cNvSpPr>
            <a:spLocks noChangeShapeType="1"/>
          </p:cNvSpPr>
          <p:nvPr/>
        </p:nvSpPr>
        <p:spPr bwMode="auto">
          <a:xfrm>
            <a:off x="1066800" y="3124200"/>
            <a:ext cx="3289300" cy="1828800"/>
          </a:xfrm>
          <a:prstGeom prst="line">
            <a:avLst/>
          </a:prstGeom>
          <a:noFill/>
          <a:ln w="31750">
            <a:solidFill>
              <a:srgbClr val="FF0000"/>
            </a:solidFill>
            <a:round/>
            <a:headEnd/>
            <a:tailEnd type="triangle" w="med" len="med"/>
          </a:ln>
          <a:effectLst/>
        </p:spPr>
        <p:txBody>
          <a:bodyPr/>
          <a:lstStyle/>
          <a:p>
            <a:pPr>
              <a:defRPr/>
            </a:pP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51520" y="198438"/>
            <a:ext cx="8640960" cy="1143000"/>
          </a:xfrm>
        </p:spPr>
        <p:txBody>
          <a:bodyPr/>
          <a:lstStyle/>
          <a:p>
            <a:pPr eaLnBrk="1" hangingPunct="1"/>
            <a:r>
              <a:rPr lang="de-DE" sz="3600" dirty="0" err="1" smtClean="0"/>
              <a:t>What</a:t>
            </a:r>
            <a:r>
              <a:rPr lang="de-DE" sz="3600" dirty="0" smtClean="0"/>
              <a:t> </a:t>
            </a:r>
            <a:r>
              <a:rPr lang="de-DE" sz="3600" dirty="0" err="1" smtClean="0"/>
              <a:t>to</a:t>
            </a:r>
            <a:r>
              <a:rPr lang="de-DE" sz="3600" dirty="0" smtClean="0"/>
              <a:t> </a:t>
            </a:r>
            <a:r>
              <a:rPr lang="de-DE" sz="3600" dirty="0" err="1" smtClean="0"/>
              <a:t>observe</a:t>
            </a:r>
            <a:r>
              <a:rPr lang="de-DE" sz="3600" dirty="0" smtClean="0"/>
              <a:t> </a:t>
            </a:r>
            <a:r>
              <a:rPr lang="de-DE" sz="3600" dirty="0" err="1" smtClean="0"/>
              <a:t>when</a:t>
            </a:r>
            <a:r>
              <a:rPr lang="de-DE" sz="3600" dirty="0" smtClean="0"/>
              <a:t> </a:t>
            </a:r>
            <a:r>
              <a:rPr lang="de-DE" sz="3600" dirty="0" err="1" smtClean="0"/>
              <a:t>plotting</a:t>
            </a:r>
            <a:r>
              <a:rPr lang="de-DE" sz="3600" dirty="0" smtClean="0"/>
              <a:t> </a:t>
            </a:r>
            <a:r>
              <a:rPr lang="de-DE" sz="3600" dirty="0" err="1" smtClean="0"/>
              <a:t>figures</a:t>
            </a:r>
            <a:endParaRPr lang="de-DE" sz="3600" dirty="0" smtClean="0"/>
          </a:p>
        </p:txBody>
      </p:sp>
      <p:sp>
        <p:nvSpPr>
          <p:cNvPr id="257027" name="Rectangle 3"/>
          <p:cNvSpPr>
            <a:spLocks noGrp="1" noChangeArrowheads="1"/>
          </p:cNvSpPr>
          <p:nvPr>
            <p:ph type="body" idx="1"/>
          </p:nvPr>
        </p:nvSpPr>
        <p:spPr/>
        <p:txBody>
          <a:bodyPr/>
          <a:lstStyle/>
          <a:p>
            <a:pPr eaLnBrk="1" hangingPunct="1">
              <a:lnSpc>
                <a:spcPct val="95000"/>
              </a:lnSpc>
              <a:spcBef>
                <a:spcPts val="1000"/>
              </a:spcBef>
              <a:defRPr/>
            </a:pPr>
            <a:r>
              <a:rPr lang="en-GB" sz="2300" dirty="0">
                <a:solidFill>
                  <a:srgbClr val="FFFFFF"/>
                </a:solidFill>
                <a:effectLst/>
              </a:rPr>
              <a:t>Label the </a:t>
            </a:r>
            <a:r>
              <a:rPr lang="en-GB" sz="2300" dirty="0" smtClean="0">
                <a:solidFill>
                  <a:srgbClr val="FFFFFF"/>
                </a:solidFill>
                <a:effectLst/>
              </a:rPr>
              <a:t>axes, give units</a:t>
            </a:r>
            <a:endParaRPr lang="en-GB" sz="2300" dirty="0" smtClean="0">
              <a:effectLst/>
            </a:endParaRPr>
          </a:p>
          <a:p>
            <a:pPr eaLnBrk="1" hangingPunct="1">
              <a:lnSpc>
                <a:spcPct val="95000"/>
              </a:lnSpc>
              <a:spcBef>
                <a:spcPts val="1000"/>
              </a:spcBef>
              <a:defRPr/>
            </a:pPr>
            <a:r>
              <a:rPr lang="en-GB" sz="2300" dirty="0" smtClean="0">
                <a:effectLst/>
              </a:rPr>
              <a:t>Line thickness, image resolution</a:t>
            </a:r>
          </a:p>
          <a:p>
            <a:pPr eaLnBrk="1" hangingPunct="1">
              <a:lnSpc>
                <a:spcPct val="95000"/>
              </a:lnSpc>
              <a:spcBef>
                <a:spcPts val="1000"/>
              </a:spcBef>
              <a:defRPr/>
            </a:pPr>
            <a:r>
              <a:rPr lang="en-GB" sz="2300" dirty="0" smtClean="0">
                <a:effectLst/>
              </a:rPr>
              <a:t>Type &amp; size of fonts of axis labels</a:t>
            </a:r>
          </a:p>
          <a:p>
            <a:pPr eaLnBrk="1" hangingPunct="1">
              <a:lnSpc>
                <a:spcPct val="95000"/>
              </a:lnSpc>
              <a:spcBef>
                <a:spcPts val="1000"/>
              </a:spcBef>
              <a:defRPr/>
            </a:pPr>
            <a:r>
              <a:rPr lang="en-GB" sz="2300" dirty="0" smtClean="0">
                <a:effectLst/>
              </a:rPr>
              <a:t>Number and size of major and minor ticks. In </a:t>
            </a:r>
            <a:r>
              <a:rPr lang="en-GB" sz="2300" dirty="0">
                <a:effectLst/>
              </a:rPr>
              <a:t>final figure, label fonts should have same size as main text fonts</a:t>
            </a:r>
            <a:endParaRPr lang="en-GB" sz="2300" dirty="0" smtClean="0">
              <a:effectLst/>
            </a:endParaRPr>
          </a:p>
          <a:p>
            <a:pPr eaLnBrk="1" hangingPunct="1">
              <a:lnSpc>
                <a:spcPct val="95000"/>
              </a:lnSpc>
              <a:spcBef>
                <a:spcPts val="1000"/>
              </a:spcBef>
              <a:defRPr/>
            </a:pPr>
            <a:r>
              <a:rPr lang="en-GB" sz="2300" dirty="0" smtClean="0">
                <a:effectLst/>
              </a:rPr>
              <a:t>Axes ranges (round numbers, fill the frame!), linear/log scale</a:t>
            </a:r>
          </a:p>
          <a:p>
            <a:pPr eaLnBrk="1" hangingPunct="1">
              <a:lnSpc>
                <a:spcPct val="95000"/>
              </a:lnSpc>
              <a:spcBef>
                <a:spcPts val="1000"/>
              </a:spcBef>
              <a:defRPr/>
            </a:pPr>
            <a:r>
              <a:rPr lang="en-GB" sz="2300" dirty="0" smtClean="0">
                <a:effectLst/>
              </a:rPr>
              <a:t>Line style, symbols (type &amp; size),</a:t>
            </a:r>
            <a:r>
              <a:rPr lang="en-GB" sz="2300" dirty="0" smtClean="0"/>
              <a:t> </a:t>
            </a:r>
            <a:r>
              <a:rPr lang="en-GB" sz="2300" dirty="0" err="1" smtClean="0">
                <a:effectLst/>
              </a:rPr>
              <a:t>color</a:t>
            </a:r>
            <a:r>
              <a:rPr lang="en-GB" sz="2300" dirty="0" smtClean="0">
                <a:effectLst/>
              </a:rPr>
              <a:t> (cost?). </a:t>
            </a:r>
          </a:p>
          <a:p>
            <a:pPr eaLnBrk="1" hangingPunct="1">
              <a:lnSpc>
                <a:spcPct val="95000"/>
              </a:lnSpc>
              <a:spcBef>
                <a:spcPts val="1000"/>
              </a:spcBef>
              <a:defRPr/>
            </a:pPr>
            <a:r>
              <a:rPr lang="en-GB" sz="2300" dirty="0" smtClean="0">
                <a:effectLst/>
              </a:rPr>
              <a:t>Give a key to symbols (either in plot or in caption)</a:t>
            </a:r>
          </a:p>
          <a:p>
            <a:pPr eaLnBrk="1" hangingPunct="1">
              <a:lnSpc>
                <a:spcPct val="95000"/>
              </a:lnSpc>
              <a:spcBef>
                <a:spcPts val="1000"/>
              </a:spcBef>
              <a:defRPr/>
            </a:pPr>
            <a:r>
              <a:rPr lang="en-GB" sz="2300" dirty="0" smtClean="0">
                <a:effectLst/>
              </a:rPr>
              <a:t>Don’t overload figures (do not plot many different quantities)</a:t>
            </a:r>
          </a:p>
          <a:p>
            <a:pPr eaLnBrk="1" hangingPunct="1">
              <a:lnSpc>
                <a:spcPct val="95000"/>
              </a:lnSpc>
              <a:spcBef>
                <a:spcPts val="1000"/>
              </a:spcBef>
              <a:defRPr/>
            </a:pPr>
            <a:r>
              <a:rPr lang="en-GB" sz="2300" dirty="0" smtClean="0">
                <a:effectLst/>
              </a:rPr>
              <a:t>Caption: must give all the information needed to understand the figure, but is not a discussion (possible exception, if it is the main result of paper)</a:t>
            </a:r>
            <a:endParaRPr lang="en-GB" sz="2300" dirty="0" smtClean="0"/>
          </a:p>
        </p:txBody>
      </p:sp>
      <p:sp>
        <p:nvSpPr>
          <p:cNvPr id="257029" name="Text Box 5"/>
          <p:cNvSpPr txBox="1">
            <a:spLocks noChangeArrowheads="1"/>
          </p:cNvSpPr>
          <p:nvPr/>
        </p:nvSpPr>
        <p:spPr bwMode="auto">
          <a:xfrm>
            <a:off x="5364088" y="1960384"/>
            <a:ext cx="3527947" cy="892552"/>
          </a:xfrm>
          <a:prstGeom prst="rect">
            <a:avLst/>
          </a:prstGeom>
          <a:noFill/>
          <a:ln w="9525">
            <a:noFill/>
            <a:miter lim="800000"/>
            <a:headEnd/>
            <a:tailEnd/>
          </a:ln>
          <a:effectLst/>
        </p:spPr>
        <p:txBody>
          <a:bodyPr wrap="square">
            <a:spAutoFit/>
          </a:bodyPr>
          <a:lstStyle/>
          <a:p>
            <a:pPr>
              <a:defRPr/>
            </a:pPr>
            <a:r>
              <a:rPr lang="de-DE" sz="2500" dirty="0" err="1">
                <a:solidFill>
                  <a:srgbClr val="CCFF66"/>
                </a:solidFill>
                <a:effectLst>
                  <a:outerShdw blurRad="38100" dist="38100" dir="2700000" algn="tl">
                    <a:srgbClr val="000000"/>
                  </a:outerShdw>
                </a:effectLst>
              </a:rPr>
              <a:t>Depend</a:t>
            </a:r>
            <a:r>
              <a:rPr lang="de-DE" sz="2500" dirty="0">
                <a:solidFill>
                  <a:srgbClr val="CCFF66"/>
                </a:solidFill>
                <a:effectLst>
                  <a:outerShdw blurRad="38100" dist="38100" dir="2700000" algn="tl">
                    <a:srgbClr val="000000"/>
                  </a:outerShdw>
                </a:effectLst>
              </a:rPr>
              <a:t> on </a:t>
            </a:r>
            <a:r>
              <a:rPr lang="de-DE" sz="2500" dirty="0" err="1" smtClean="0">
                <a:solidFill>
                  <a:srgbClr val="CCFF66"/>
                </a:solidFill>
                <a:effectLst>
                  <a:outerShdw blurRad="38100" dist="38100" dir="2700000" algn="tl">
                    <a:srgbClr val="000000"/>
                  </a:outerShdw>
                </a:effectLst>
              </a:rPr>
              <a:t>journal</a:t>
            </a:r>
            <a:r>
              <a:rPr lang="de-DE" sz="2500" dirty="0" smtClean="0">
                <a:solidFill>
                  <a:srgbClr val="CCFF66"/>
                </a:solidFill>
                <a:effectLst>
                  <a:outerShdw blurRad="38100" dist="38100" dir="2700000" algn="tl">
                    <a:srgbClr val="000000"/>
                  </a:outerShdw>
                </a:effectLst>
              </a:rPr>
              <a:t> &amp; final </a:t>
            </a:r>
            <a:r>
              <a:rPr lang="de-DE" sz="2500" dirty="0" err="1">
                <a:solidFill>
                  <a:srgbClr val="CCFF66"/>
                </a:solidFill>
                <a:effectLst>
                  <a:outerShdw blurRad="38100" dist="38100" dir="2700000" algn="tl">
                    <a:srgbClr val="000000"/>
                  </a:outerShdw>
                </a:effectLst>
              </a:rPr>
              <a:t>size</a:t>
            </a:r>
            <a:r>
              <a:rPr lang="de-DE" sz="2500" dirty="0">
                <a:solidFill>
                  <a:srgbClr val="CCFF66"/>
                </a:solidFill>
                <a:effectLst>
                  <a:outerShdw blurRad="38100" dist="38100" dir="2700000" algn="tl">
                    <a:srgbClr val="000000"/>
                  </a:outerShdw>
                </a:effectLst>
              </a:rPr>
              <a:t> </a:t>
            </a:r>
            <a:r>
              <a:rPr lang="de-DE" sz="2500" dirty="0" err="1">
                <a:solidFill>
                  <a:srgbClr val="CCFF66"/>
                </a:solidFill>
                <a:effectLst>
                  <a:outerShdw blurRad="38100" dist="38100" dir="2700000" algn="tl">
                    <a:srgbClr val="000000"/>
                  </a:outerShdw>
                </a:effectLst>
              </a:rPr>
              <a:t>of</a:t>
            </a:r>
            <a:r>
              <a:rPr lang="de-DE" sz="2500" dirty="0">
                <a:solidFill>
                  <a:srgbClr val="CCFF66"/>
                </a:solidFill>
                <a:effectLst>
                  <a:outerShdw blurRad="38100" dist="38100" dir="2700000" algn="tl">
                    <a:srgbClr val="000000"/>
                  </a:outerShdw>
                </a:effectLst>
              </a:rPr>
              <a:t> </a:t>
            </a:r>
            <a:r>
              <a:rPr lang="de-DE" sz="2500" dirty="0" err="1" smtClean="0">
                <a:solidFill>
                  <a:srgbClr val="CCFF66"/>
                </a:solidFill>
                <a:effectLst>
                  <a:outerShdw blurRad="38100" dist="38100" dir="2700000" algn="tl">
                    <a:srgbClr val="000000"/>
                  </a:outerShdw>
                </a:effectLst>
              </a:rPr>
              <a:t>figure</a:t>
            </a:r>
            <a:endParaRPr lang="de-DE" sz="2500" dirty="0">
              <a:solidFill>
                <a:srgbClr val="CCFF66"/>
              </a:solidFill>
              <a:effectLst>
                <a:outerShdw blurRad="38100" dist="38100" dir="2700000" algn="tl">
                  <a:srgbClr val="000000"/>
                </a:outerShdw>
              </a:effectLst>
            </a:endParaRPr>
          </a:p>
        </p:txBody>
      </p:sp>
      <p:sp>
        <p:nvSpPr>
          <p:cNvPr id="257030" name="AutoShape 6"/>
          <p:cNvSpPr>
            <a:spLocks/>
          </p:cNvSpPr>
          <p:nvPr/>
        </p:nvSpPr>
        <p:spPr bwMode="auto">
          <a:xfrm>
            <a:off x="5004048" y="1988840"/>
            <a:ext cx="216744" cy="782638"/>
          </a:xfrm>
          <a:prstGeom prst="rightBrace">
            <a:avLst>
              <a:gd name="adj1" fmla="val 91296"/>
              <a:gd name="adj2" fmla="val 50000"/>
            </a:avLst>
          </a:prstGeom>
          <a:noFill/>
          <a:ln w="57150">
            <a:solidFill>
              <a:srgbClr val="CCFF66"/>
            </a:solidFill>
            <a:round/>
            <a:headEnd/>
            <a:tailEnd/>
          </a:ln>
          <a:effectLst/>
        </p:spPr>
        <p:txBody>
          <a:bodyPr wrap="none" anchor="ctr"/>
          <a:lstStyle/>
          <a:p>
            <a:pPr algn="ctr">
              <a:defRPr/>
            </a:pPr>
            <a:endParaRPr lang="en-US" b="1">
              <a:solidFill>
                <a:srgbClr val="CCFF66"/>
              </a:solidFill>
              <a:effectLst>
                <a:outerShdw blurRad="38100" dist="38100" dir="2700000" algn="tl">
                  <a:srgbClr val="000000"/>
                </a:outerShdw>
              </a:effectLst>
            </a:endParaRPr>
          </a:p>
        </p:txBody>
      </p:sp>
    </p:spTree>
    <p:extLst>
      <p:ext uri="{BB962C8B-B14F-4D97-AF65-F5344CB8AC3E}">
        <p14:creationId xmlns:p14="http://schemas.microsoft.com/office/powerpoint/2010/main" val="4058431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err="1" smtClean="0"/>
              <a:t>Animations</a:t>
            </a:r>
            <a:endParaRPr lang="de-DE" dirty="0"/>
          </a:p>
        </p:txBody>
      </p:sp>
      <p:sp>
        <p:nvSpPr>
          <p:cNvPr id="3" name="Content Placeholder 2"/>
          <p:cNvSpPr>
            <a:spLocks noGrp="1"/>
          </p:cNvSpPr>
          <p:nvPr>
            <p:ph idx="1"/>
          </p:nvPr>
        </p:nvSpPr>
        <p:spPr/>
        <p:txBody>
          <a:bodyPr/>
          <a:lstStyle/>
          <a:p>
            <a:pPr>
              <a:spcBef>
                <a:spcPts val="1800"/>
              </a:spcBef>
            </a:pPr>
            <a:r>
              <a:rPr lang="de-DE" sz="2400" dirty="0" err="1"/>
              <a:t>Many</a:t>
            </a:r>
            <a:r>
              <a:rPr lang="de-DE" sz="2400" dirty="0"/>
              <a:t> </a:t>
            </a:r>
            <a:r>
              <a:rPr lang="de-DE" sz="2400" dirty="0" err="1"/>
              <a:t>journals</a:t>
            </a:r>
            <a:r>
              <a:rPr lang="de-DE" sz="2400" dirty="0"/>
              <a:t> </a:t>
            </a:r>
            <a:r>
              <a:rPr lang="de-DE" sz="2400" dirty="0" err="1"/>
              <a:t>now</a:t>
            </a:r>
            <a:r>
              <a:rPr lang="de-DE" sz="2400" dirty="0"/>
              <a:t> </a:t>
            </a:r>
            <a:r>
              <a:rPr lang="de-DE" sz="2400" dirty="0" err="1"/>
              <a:t>allow</a:t>
            </a:r>
            <a:r>
              <a:rPr lang="de-DE" sz="2400" dirty="0"/>
              <a:t> </a:t>
            </a:r>
            <a:r>
              <a:rPr lang="de-DE" sz="2400" dirty="0" err="1"/>
              <a:t>animations</a:t>
            </a:r>
            <a:r>
              <a:rPr lang="de-DE" sz="2400" dirty="0"/>
              <a:t>. </a:t>
            </a:r>
          </a:p>
          <a:p>
            <a:pPr>
              <a:spcBef>
                <a:spcPts val="1800"/>
              </a:spcBef>
            </a:pPr>
            <a:r>
              <a:rPr lang="de-DE" sz="2400" dirty="0" err="1"/>
              <a:t>Some</a:t>
            </a:r>
            <a:r>
              <a:rPr lang="de-DE" sz="2400" dirty="0"/>
              <a:t> also </a:t>
            </a:r>
            <a:r>
              <a:rPr lang="de-DE" sz="2400" dirty="0" err="1"/>
              <a:t>allow</a:t>
            </a:r>
            <a:r>
              <a:rPr lang="de-DE" sz="2400" dirty="0"/>
              <a:t> </a:t>
            </a:r>
            <a:r>
              <a:rPr lang="de-DE" sz="2400" dirty="0" err="1"/>
              <a:t>interactive</a:t>
            </a:r>
            <a:r>
              <a:rPr lang="de-DE" sz="2400" dirty="0"/>
              <a:t> </a:t>
            </a:r>
            <a:r>
              <a:rPr lang="de-DE" sz="2400" dirty="0" err="1"/>
              <a:t>figures</a:t>
            </a:r>
            <a:r>
              <a:rPr lang="de-DE" sz="2400" dirty="0"/>
              <a:t>, </a:t>
            </a:r>
            <a:r>
              <a:rPr lang="de-DE" sz="2400" dirty="0" err="1"/>
              <a:t>where</a:t>
            </a:r>
            <a:r>
              <a:rPr lang="de-DE" sz="2400" dirty="0"/>
              <a:t> </a:t>
            </a:r>
            <a:r>
              <a:rPr lang="de-DE" sz="2400" dirty="0" err="1"/>
              <a:t>the</a:t>
            </a:r>
            <a:r>
              <a:rPr lang="de-DE" sz="2400" dirty="0"/>
              <a:t> </a:t>
            </a:r>
            <a:r>
              <a:rPr lang="de-DE" sz="2400" dirty="0" err="1"/>
              <a:t>reader</a:t>
            </a:r>
            <a:r>
              <a:rPr lang="de-DE" sz="2400" dirty="0"/>
              <a:t> </a:t>
            </a:r>
            <a:r>
              <a:rPr lang="de-DE" sz="2400" dirty="0" err="1"/>
              <a:t>can</a:t>
            </a:r>
            <a:r>
              <a:rPr lang="de-DE" sz="2400" dirty="0"/>
              <a:t> </a:t>
            </a:r>
            <a:r>
              <a:rPr lang="de-DE" sz="2400" dirty="0" err="1"/>
              <a:t>manipulate</a:t>
            </a:r>
            <a:r>
              <a:rPr lang="de-DE" sz="2400" dirty="0"/>
              <a:t> </a:t>
            </a:r>
            <a:r>
              <a:rPr lang="de-DE" sz="2400" dirty="0" err="1"/>
              <a:t>the</a:t>
            </a:r>
            <a:r>
              <a:rPr lang="de-DE" sz="2400" dirty="0"/>
              <a:t> </a:t>
            </a:r>
            <a:r>
              <a:rPr lang="de-DE" sz="2400" dirty="0" err="1"/>
              <a:t>data</a:t>
            </a:r>
            <a:r>
              <a:rPr lang="de-DE" sz="2400" dirty="0"/>
              <a:t> in </a:t>
            </a:r>
            <a:r>
              <a:rPr lang="de-DE" sz="2400" dirty="0" err="1"/>
              <a:t>the</a:t>
            </a:r>
            <a:r>
              <a:rPr lang="de-DE" sz="2400" dirty="0"/>
              <a:t> </a:t>
            </a:r>
            <a:r>
              <a:rPr lang="de-DE" sz="2400" dirty="0" err="1"/>
              <a:t>figure</a:t>
            </a:r>
            <a:r>
              <a:rPr lang="de-DE" sz="2400" dirty="0"/>
              <a:t>, </a:t>
            </a:r>
            <a:r>
              <a:rPr lang="de-DE" sz="2400" dirty="0" err="1"/>
              <a:t>which</a:t>
            </a:r>
            <a:r>
              <a:rPr lang="de-DE" sz="2400" dirty="0"/>
              <a:t> </a:t>
            </a:r>
            <a:r>
              <a:rPr lang="de-DE" sz="2400" dirty="0" err="1"/>
              <a:t>can</a:t>
            </a:r>
            <a:r>
              <a:rPr lang="de-DE" sz="2400" dirty="0"/>
              <a:t> </a:t>
            </a:r>
            <a:r>
              <a:rPr lang="de-DE" sz="2400" dirty="0" err="1"/>
              <a:t>help</a:t>
            </a:r>
            <a:r>
              <a:rPr lang="de-DE" sz="2400" dirty="0"/>
              <a:t> to </a:t>
            </a:r>
            <a:r>
              <a:rPr lang="de-DE" sz="2400" dirty="0" err="1"/>
              <a:t>clarify</a:t>
            </a:r>
            <a:r>
              <a:rPr lang="de-DE" sz="2400" dirty="0"/>
              <a:t> different </a:t>
            </a:r>
            <a:r>
              <a:rPr lang="de-DE" sz="2400" dirty="0" err="1"/>
              <a:t>cases</a:t>
            </a:r>
            <a:endParaRPr lang="de-DE" sz="2400" dirty="0"/>
          </a:p>
          <a:p>
            <a:r>
              <a:rPr lang="de-DE" sz="2400" dirty="0" smtClean="0"/>
              <a:t>Of </a:t>
            </a:r>
            <a:r>
              <a:rPr lang="de-DE" sz="2400" dirty="0" err="1" smtClean="0"/>
              <a:t>course</a:t>
            </a:r>
            <a:r>
              <a:rPr lang="de-DE" sz="2400" dirty="0" smtClean="0"/>
              <a:t>, </a:t>
            </a:r>
            <a:r>
              <a:rPr lang="de-DE" sz="2400" dirty="0" err="1" smtClean="0"/>
              <a:t>animations</a:t>
            </a:r>
            <a:r>
              <a:rPr lang="de-DE" sz="2400" dirty="0" smtClean="0"/>
              <a:t> </a:t>
            </a:r>
            <a:r>
              <a:rPr lang="de-DE" sz="2400" dirty="0" err="1" smtClean="0"/>
              <a:t>and</a:t>
            </a:r>
            <a:r>
              <a:rPr lang="de-DE" sz="2400" dirty="0" smtClean="0"/>
              <a:t> </a:t>
            </a:r>
            <a:r>
              <a:rPr lang="de-DE" sz="2400" dirty="0" err="1" smtClean="0"/>
              <a:t>interactive</a:t>
            </a:r>
            <a:r>
              <a:rPr lang="de-DE" sz="2400" dirty="0" smtClean="0"/>
              <a:t> </a:t>
            </a:r>
            <a:r>
              <a:rPr lang="de-DE" sz="2400" dirty="0" err="1" smtClean="0"/>
              <a:t>figures</a:t>
            </a:r>
            <a:r>
              <a:rPr lang="de-DE" sz="2400" dirty="0" smtClean="0"/>
              <a:t> </a:t>
            </a:r>
            <a:r>
              <a:rPr lang="de-DE" sz="2400" dirty="0" err="1" smtClean="0"/>
              <a:t>only</a:t>
            </a:r>
            <a:r>
              <a:rPr lang="de-DE" sz="2400" dirty="0" smtClean="0"/>
              <a:t> </a:t>
            </a:r>
            <a:r>
              <a:rPr lang="de-DE" sz="2400" dirty="0" err="1" smtClean="0"/>
              <a:t>work</a:t>
            </a:r>
            <a:r>
              <a:rPr lang="de-DE" sz="2400" dirty="0" smtClean="0"/>
              <a:t> in </a:t>
            </a:r>
            <a:r>
              <a:rPr lang="de-DE" sz="2400" dirty="0" err="1" smtClean="0"/>
              <a:t>the</a:t>
            </a:r>
            <a:r>
              <a:rPr lang="de-DE" sz="2400" dirty="0" smtClean="0"/>
              <a:t> electronic </a:t>
            </a:r>
            <a:r>
              <a:rPr lang="de-DE" sz="2400" dirty="0" err="1" smtClean="0"/>
              <a:t>format</a:t>
            </a:r>
            <a:r>
              <a:rPr lang="de-DE" sz="2400" dirty="0" smtClean="0"/>
              <a:t>. </a:t>
            </a:r>
            <a:r>
              <a:rPr lang="de-DE" sz="2400" dirty="0" err="1" smtClean="0"/>
              <a:t>Some</a:t>
            </a:r>
            <a:r>
              <a:rPr lang="de-DE" sz="2400" dirty="0" smtClean="0"/>
              <a:t> </a:t>
            </a:r>
            <a:r>
              <a:rPr lang="de-DE" sz="2400" dirty="0" err="1" smtClean="0"/>
              <a:t>journals</a:t>
            </a:r>
            <a:r>
              <a:rPr lang="de-DE" sz="2400" dirty="0" smtClean="0"/>
              <a:t> </a:t>
            </a:r>
            <a:r>
              <a:rPr lang="de-DE" sz="2400" dirty="0" err="1" smtClean="0"/>
              <a:t>treat</a:t>
            </a:r>
            <a:r>
              <a:rPr lang="de-DE" sz="2400" dirty="0" smtClean="0"/>
              <a:t> </a:t>
            </a:r>
            <a:r>
              <a:rPr lang="de-DE" sz="2400" dirty="0" err="1" smtClean="0"/>
              <a:t>them</a:t>
            </a:r>
            <a:r>
              <a:rPr lang="de-DE" sz="2400" dirty="0" smtClean="0"/>
              <a:t> </a:t>
            </a:r>
            <a:r>
              <a:rPr lang="de-DE" sz="2400" dirty="0" err="1" smtClean="0"/>
              <a:t>as</a:t>
            </a:r>
            <a:r>
              <a:rPr lang="de-DE" sz="2400" dirty="0" smtClean="0"/>
              <a:t> </a:t>
            </a:r>
            <a:r>
              <a:rPr lang="de-DE" sz="2400" dirty="0" err="1" smtClean="0"/>
              <a:t>supplementary</a:t>
            </a:r>
            <a:r>
              <a:rPr lang="de-DE" sz="2400" dirty="0" smtClean="0"/>
              <a:t> material </a:t>
            </a:r>
          </a:p>
          <a:p>
            <a:pPr>
              <a:spcBef>
                <a:spcPts val="1800"/>
              </a:spcBef>
            </a:pPr>
            <a:r>
              <a:rPr lang="de-DE" sz="2400" dirty="0" smtClean="0"/>
              <a:t>All such extra material must </a:t>
            </a:r>
            <a:r>
              <a:rPr lang="de-DE" sz="2400" dirty="0" err="1" smtClean="0"/>
              <a:t>be</a:t>
            </a:r>
            <a:r>
              <a:rPr lang="de-DE" sz="2400" dirty="0" smtClean="0"/>
              <a:t> </a:t>
            </a:r>
            <a:r>
              <a:rPr lang="de-DE" sz="2400" dirty="0" err="1" smtClean="0"/>
              <a:t>referred</a:t>
            </a:r>
            <a:r>
              <a:rPr lang="de-DE" sz="2400" dirty="0" smtClean="0"/>
              <a:t> to </a:t>
            </a:r>
            <a:r>
              <a:rPr lang="de-DE" sz="2400" dirty="0" err="1" smtClean="0"/>
              <a:t>within</a:t>
            </a:r>
            <a:r>
              <a:rPr lang="de-DE" sz="2400" dirty="0" smtClean="0"/>
              <a:t> </a:t>
            </a:r>
            <a:r>
              <a:rPr lang="de-DE" sz="2400" dirty="0" err="1" smtClean="0"/>
              <a:t>the</a:t>
            </a:r>
            <a:r>
              <a:rPr lang="de-DE" sz="2400" dirty="0" smtClean="0"/>
              <a:t> </a:t>
            </a:r>
            <a:r>
              <a:rPr lang="de-DE" sz="2400" dirty="0" err="1" smtClean="0"/>
              <a:t>main</a:t>
            </a:r>
            <a:r>
              <a:rPr lang="de-DE" sz="2400" dirty="0" smtClean="0"/>
              <a:t> </a:t>
            </a:r>
            <a:r>
              <a:rPr lang="de-DE" sz="2400" dirty="0" err="1" smtClean="0"/>
              <a:t>paper</a:t>
            </a:r>
            <a:r>
              <a:rPr lang="de-DE" sz="2400" dirty="0" smtClean="0"/>
              <a:t>, </a:t>
            </a:r>
            <a:r>
              <a:rPr lang="de-DE" sz="2400" dirty="0" err="1" smtClean="0"/>
              <a:t>although</a:t>
            </a:r>
            <a:r>
              <a:rPr lang="de-DE" sz="2400" dirty="0" smtClean="0"/>
              <a:t> </a:t>
            </a:r>
            <a:r>
              <a:rPr lang="de-DE" sz="2400" dirty="0" err="1" smtClean="0"/>
              <a:t>details</a:t>
            </a:r>
            <a:r>
              <a:rPr lang="de-DE" sz="2400" dirty="0" smtClean="0"/>
              <a:t> </a:t>
            </a:r>
            <a:r>
              <a:rPr lang="de-DE" sz="2400" dirty="0" err="1" smtClean="0"/>
              <a:t>differ</a:t>
            </a:r>
            <a:r>
              <a:rPr lang="de-DE" sz="2400" dirty="0" smtClean="0"/>
              <a:t> </a:t>
            </a:r>
            <a:r>
              <a:rPr lang="de-DE" sz="2400" dirty="0" err="1" smtClean="0"/>
              <a:t>from</a:t>
            </a:r>
            <a:r>
              <a:rPr lang="de-DE" sz="2400" dirty="0" smtClean="0"/>
              <a:t> </a:t>
            </a:r>
            <a:r>
              <a:rPr lang="de-DE" sz="2400" dirty="0" err="1" smtClean="0"/>
              <a:t>journal</a:t>
            </a:r>
            <a:r>
              <a:rPr lang="de-DE" sz="2400" dirty="0" smtClean="0"/>
              <a:t> to </a:t>
            </a:r>
            <a:r>
              <a:rPr lang="de-DE" sz="2400" dirty="0" err="1" smtClean="0"/>
              <a:t>journal</a:t>
            </a:r>
            <a:r>
              <a:rPr lang="de-DE" sz="2400" dirty="0" smtClean="0"/>
              <a:t> </a:t>
            </a:r>
          </a:p>
          <a:p>
            <a:pPr lvl="1">
              <a:spcBef>
                <a:spcPts val="1200"/>
              </a:spcBef>
            </a:pPr>
            <a:r>
              <a:rPr lang="de-DE" sz="2000" dirty="0" smtClean="0"/>
              <a:t>E.g. </a:t>
            </a:r>
            <a:r>
              <a:rPr lang="de-DE" sz="2000" dirty="0" err="1" smtClean="0"/>
              <a:t>ApJ</a:t>
            </a:r>
            <a:r>
              <a:rPr lang="de-DE" sz="2000" dirty="0" smtClean="0"/>
              <a:t> </a:t>
            </a:r>
            <a:r>
              <a:rPr lang="de-DE" sz="2000" dirty="0" err="1" smtClean="0"/>
              <a:t>requires</a:t>
            </a:r>
            <a:r>
              <a:rPr lang="de-DE" sz="2000" dirty="0" smtClean="0"/>
              <a:t> </a:t>
            </a:r>
            <a:r>
              <a:rPr lang="de-DE" sz="2000" dirty="0" err="1" smtClean="0"/>
              <a:t>that</a:t>
            </a:r>
            <a:r>
              <a:rPr lang="de-DE" sz="2000" dirty="0" smtClean="0"/>
              <a:t> a </a:t>
            </a:r>
            <a:r>
              <a:rPr lang="de-DE" sz="2000" dirty="0" err="1" smtClean="0"/>
              <a:t>frame</a:t>
            </a:r>
            <a:r>
              <a:rPr lang="de-DE" sz="2000" dirty="0" smtClean="0"/>
              <a:t> </a:t>
            </a:r>
            <a:r>
              <a:rPr lang="de-DE" sz="2000" dirty="0" err="1" smtClean="0"/>
              <a:t>from</a:t>
            </a:r>
            <a:r>
              <a:rPr lang="de-DE" sz="2000" dirty="0" smtClean="0"/>
              <a:t> </a:t>
            </a:r>
            <a:r>
              <a:rPr lang="de-DE" sz="2000" dirty="0" err="1" smtClean="0"/>
              <a:t>the</a:t>
            </a:r>
            <a:r>
              <a:rPr lang="de-DE" sz="2000" dirty="0" smtClean="0"/>
              <a:t> </a:t>
            </a:r>
            <a:r>
              <a:rPr lang="de-DE" sz="2000" dirty="0" err="1" smtClean="0"/>
              <a:t>animation</a:t>
            </a:r>
            <a:r>
              <a:rPr lang="de-DE" sz="2000" dirty="0" smtClean="0"/>
              <a:t> </a:t>
            </a:r>
            <a:r>
              <a:rPr lang="de-DE" sz="2000" dirty="0" err="1" smtClean="0"/>
              <a:t>is</a:t>
            </a:r>
            <a:r>
              <a:rPr lang="de-DE" sz="2000" dirty="0" smtClean="0"/>
              <a:t> </a:t>
            </a:r>
            <a:r>
              <a:rPr lang="de-DE" sz="2000" dirty="0" err="1" smtClean="0"/>
              <a:t>shown</a:t>
            </a:r>
            <a:r>
              <a:rPr lang="de-DE" sz="2000" dirty="0" smtClean="0"/>
              <a:t> </a:t>
            </a:r>
            <a:r>
              <a:rPr lang="de-DE" sz="2000" dirty="0" err="1" smtClean="0"/>
              <a:t>as</a:t>
            </a:r>
            <a:r>
              <a:rPr lang="de-DE" sz="2000" dirty="0" smtClean="0"/>
              <a:t> a </a:t>
            </a:r>
            <a:r>
              <a:rPr lang="de-DE" sz="2000" dirty="0" err="1" smtClean="0"/>
              <a:t>regular</a:t>
            </a:r>
            <a:r>
              <a:rPr lang="de-DE" sz="2000" dirty="0" smtClean="0"/>
              <a:t> </a:t>
            </a:r>
            <a:r>
              <a:rPr lang="de-DE" sz="2000" dirty="0" err="1" smtClean="0"/>
              <a:t>figure</a:t>
            </a:r>
            <a:r>
              <a:rPr lang="de-DE" sz="2000" dirty="0" smtClean="0"/>
              <a:t> (</a:t>
            </a:r>
            <a:r>
              <a:rPr lang="de-DE" sz="2000" dirty="0" err="1" smtClean="0"/>
              <a:t>and</a:t>
            </a:r>
            <a:r>
              <a:rPr lang="de-DE" sz="2000" dirty="0" smtClean="0"/>
              <a:t> </a:t>
            </a:r>
            <a:r>
              <a:rPr lang="de-DE" sz="2000" dirty="0" err="1" smtClean="0"/>
              <a:t>referred</a:t>
            </a:r>
            <a:r>
              <a:rPr lang="de-DE" sz="2000" dirty="0" smtClean="0"/>
              <a:t> to </a:t>
            </a:r>
            <a:r>
              <a:rPr lang="de-DE" sz="2000" dirty="0" err="1" smtClean="0"/>
              <a:t>within</a:t>
            </a:r>
            <a:r>
              <a:rPr lang="de-DE" sz="2000" dirty="0" smtClean="0"/>
              <a:t> </a:t>
            </a:r>
            <a:r>
              <a:rPr lang="de-DE" sz="2000" dirty="0" err="1" smtClean="0"/>
              <a:t>the</a:t>
            </a:r>
            <a:r>
              <a:rPr lang="de-DE" sz="2000" dirty="0" smtClean="0"/>
              <a:t> </a:t>
            </a:r>
            <a:r>
              <a:rPr lang="de-DE" sz="2000" dirty="0" err="1" smtClean="0"/>
              <a:t>main</a:t>
            </a:r>
            <a:r>
              <a:rPr lang="de-DE" sz="2000" dirty="0" smtClean="0"/>
              <a:t> </a:t>
            </a:r>
            <a:r>
              <a:rPr lang="de-DE" sz="2000" dirty="0" err="1" smtClean="0"/>
              <a:t>text</a:t>
            </a:r>
            <a:r>
              <a:rPr lang="de-DE" sz="2000" dirty="0" smtClean="0"/>
              <a:t>). In </a:t>
            </a:r>
            <a:r>
              <a:rPr lang="de-DE" sz="2000" dirty="0" err="1" smtClean="0"/>
              <a:t>the</a:t>
            </a:r>
            <a:r>
              <a:rPr lang="de-DE" sz="2000" dirty="0" smtClean="0"/>
              <a:t> </a:t>
            </a:r>
            <a:r>
              <a:rPr lang="de-DE" sz="2000" dirty="0" err="1" smtClean="0"/>
              <a:t>caption</a:t>
            </a:r>
            <a:r>
              <a:rPr lang="de-DE" sz="2000" dirty="0" smtClean="0"/>
              <a:t> </a:t>
            </a:r>
            <a:r>
              <a:rPr lang="de-DE" sz="2000" dirty="0" err="1" smtClean="0"/>
              <a:t>it</a:t>
            </a:r>
            <a:r>
              <a:rPr lang="de-DE" sz="2000" dirty="0" smtClean="0"/>
              <a:t> must </a:t>
            </a:r>
            <a:r>
              <a:rPr lang="de-DE" sz="2000" dirty="0" err="1" smtClean="0"/>
              <a:t>then</a:t>
            </a:r>
            <a:r>
              <a:rPr lang="de-DE" sz="2000" dirty="0" smtClean="0"/>
              <a:t> </a:t>
            </a:r>
            <a:r>
              <a:rPr lang="de-DE" sz="2000" dirty="0" err="1" smtClean="0"/>
              <a:t>say</a:t>
            </a:r>
            <a:r>
              <a:rPr lang="de-DE" sz="2000" dirty="0" smtClean="0"/>
              <a:t>: </a:t>
            </a:r>
            <a:r>
              <a:rPr lang="en-US" sz="2000" dirty="0" smtClean="0"/>
              <a:t>"</a:t>
            </a:r>
            <a:r>
              <a:rPr lang="en-US" sz="2000" dirty="0"/>
              <a:t>This figure is also available as an animation." </a:t>
            </a:r>
            <a:endParaRPr lang="de-DE" sz="2000" dirty="0"/>
          </a:p>
        </p:txBody>
      </p:sp>
    </p:spTree>
    <p:extLst>
      <p:ext uri="{BB962C8B-B14F-4D97-AF65-F5344CB8AC3E}">
        <p14:creationId xmlns:p14="http://schemas.microsoft.com/office/powerpoint/2010/main" val="28704871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457200" y="198438"/>
            <a:ext cx="8229600" cy="927100"/>
          </a:xfrm>
        </p:spPr>
        <p:txBody>
          <a:bodyPr/>
          <a:lstStyle/>
          <a:p>
            <a:pPr eaLnBrk="1" hangingPunct="1"/>
            <a:r>
              <a:rPr lang="en-GB" sz="3600" dirty="0" smtClean="0"/>
              <a:t>Tables</a:t>
            </a:r>
            <a:endParaRPr lang="en-GB" dirty="0" smtClean="0"/>
          </a:p>
        </p:txBody>
      </p:sp>
      <p:sp>
        <p:nvSpPr>
          <p:cNvPr id="40963" name="Rectangle 3"/>
          <p:cNvSpPr>
            <a:spLocks noGrp="1" noChangeArrowheads="1"/>
          </p:cNvSpPr>
          <p:nvPr>
            <p:ph type="body" idx="1"/>
          </p:nvPr>
        </p:nvSpPr>
        <p:spPr>
          <a:xfrm>
            <a:off x="179388" y="1196975"/>
            <a:ext cx="8785225" cy="5472113"/>
          </a:xfrm>
        </p:spPr>
        <p:txBody>
          <a:bodyPr/>
          <a:lstStyle/>
          <a:p>
            <a:pPr eaLnBrk="1" hangingPunct="1">
              <a:lnSpc>
                <a:spcPct val="90000"/>
              </a:lnSpc>
              <a:spcBef>
                <a:spcPts val="2000"/>
              </a:spcBef>
              <a:defRPr/>
            </a:pPr>
            <a:r>
              <a:rPr lang="en-GB" sz="2500" dirty="0" smtClean="0">
                <a:sym typeface="Wingdings" pitchFamily="2" charset="2"/>
              </a:rPr>
              <a:t>Figures are generally the first choice compared to tables</a:t>
            </a:r>
          </a:p>
          <a:p>
            <a:pPr eaLnBrk="1" hangingPunct="1">
              <a:lnSpc>
                <a:spcPct val="90000"/>
              </a:lnSpc>
              <a:spcBef>
                <a:spcPts val="1800"/>
              </a:spcBef>
              <a:defRPr/>
            </a:pPr>
            <a:r>
              <a:rPr lang="en-GB" sz="2500" dirty="0" smtClean="0">
                <a:sym typeface="Wingdings" pitchFamily="2" charset="2"/>
              </a:rPr>
              <a:t>Make a table if you have multiple numbers to show </a:t>
            </a:r>
          </a:p>
          <a:p>
            <a:pPr lvl="1" eaLnBrk="1" hangingPunct="1">
              <a:lnSpc>
                <a:spcPct val="90000"/>
              </a:lnSpc>
              <a:spcBef>
                <a:spcPts val="500"/>
              </a:spcBef>
              <a:defRPr/>
            </a:pPr>
            <a:r>
              <a:rPr lang="en-GB" sz="2100" dirty="0" smtClean="0">
                <a:sym typeface="Wingdings" pitchFamily="2" charset="2"/>
              </a:rPr>
              <a:t>but, e.g., there are too few of them to put into a figure, </a:t>
            </a:r>
          </a:p>
          <a:p>
            <a:pPr lvl="1" eaLnBrk="1" hangingPunct="1">
              <a:lnSpc>
                <a:spcPct val="90000"/>
              </a:lnSpc>
              <a:spcBef>
                <a:spcPts val="500"/>
              </a:spcBef>
              <a:defRPr/>
            </a:pPr>
            <a:r>
              <a:rPr lang="en-GB" sz="2100" dirty="0" smtClean="0">
                <a:sym typeface="Wingdings" pitchFamily="2" charset="2"/>
              </a:rPr>
              <a:t>or if the exact values </a:t>
            </a:r>
            <a:r>
              <a:rPr lang="en-GB" sz="2100" dirty="0">
                <a:sym typeface="Wingdings" pitchFamily="2" charset="2"/>
              </a:rPr>
              <a:t>are important (</a:t>
            </a:r>
            <a:r>
              <a:rPr lang="en-GB" sz="2100" dirty="0" smtClean="0">
                <a:sym typeface="Wingdings" pitchFamily="2" charset="2"/>
              </a:rPr>
              <a:t>e.g. 4.1568)</a:t>
            </a:r>
          </a:p>
          <a:p>
            <a:pPr eaLnBrk="1" hangingPunct="1">
              <a:lnSpc>
                <a:spcPct val="90000"/>
              </a:lnSpc>
              <a:spcBef>
                <a:spcPts val="1800"/>
              </a:spcBef>
              <a:defRPr/>
            </a:pPr>
            <a:r>
              <a:rPr lang="en-GB" sz="2500" dirty="0" smtClean="0">
                <a:sym typeface="Wingdings" pitchFamily="2" charset="2"/>
              </a:rPr>
              <a:t>Tables can also list words, e.g. names or properties, which look clumsy in figures</a:t>
            </a:r>
          </a:p>
          <a:p>
            <a:pPr eaLnBrk="1" hangingPunct="1">
              <a:lnSpc>
                <a:spcPct val="90000"/>
              </a:lnSpc>
              <a:spcBef>
                <a:spcPts val="1800"/>
              </a:spcBef>
              <a:defRPr/>
            </a:pPr>
            <a:r>
              <a:rPr lang="en-GB" sz="2500" dirty="0" smtClean="0">
                <a:sym typeface="Wingdings" pitchFamily="2" charset="2"/>
              </a:rPr>
              <a:t>Tables may be useful in other sections besides results. E.g. a table of observations in Methods Sect., or a table in Discussion Sect. listing literature values of a quantity</a:t>
            </a:r>
          </a:p>
          <a:p>
            <a:pPr eaLnBrk="1" hangingPunct="1">
              <a:lnSpc>
                <a:spcPct val="90000"/>
              </a:lnSpc>
              <a:spcBef>
                <a:spcPts val="1800"/>
              </a:spcBef>
              <a:defRPr/>
            </a:pPr>
            <a:r>
              <a:rPr lang="en-GB" sz="2500" dirty="0" smtClean="0">
                <a:sym typeface="Wingdings" pitchFamily="2" charset="2"/>
              </a:rPr>
              <a:t>Each table must have a title. Keep it short </a:t>
            </a:r>
          </a:p>
          <a:p>
            <a:pPr eaLnBrk="1" hangingPunct="1">
              <a:lnSpc>
                <a:spcPct val="90000"/>
              </a:lnSpc>
              <a:spcBef>
                <a:spcPts val="1800"/>
              </a:spcBef>
              <a:defRPr/>
            </a:pPr>
            <a:r>
              <a:rPr lang="en-GB" sz="2500" dirty="0" smtClean="0">
                <a:sym typeface="Wingdings" pitchFamily="2" charset="2"/>
              </a:rPr>
              <a:t>Each table must be referred to in the main text and the contents of the table must be discussed </a:t>
            </a:r>
          </a:p>
        </p:txBody>
      </p:sp>
    </p:spTree>
    <p:extLst>
      <p:ext uri="{BB962C8B-B14F-4D97-AF65-F5344CB8AC3E}">
        <p14:creationId xmlns:p14="http://schemas.microsoft.com/office/powerpoint/2010/main" val="35723568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z="3600" dirty="0" smtClean="0"/>
              <a:t>Tables</a:t>
            </a:r>
          </a:p>
        </p:txBody>
      </p:sp>
      <p:sp>
        <p:nvSpPr>
          <p:cNvPr id="295939" name="Rectangle 3"/>
          <p:cNvSpPr>
            <a:spLocks noGrp="1" noChangeArrowheads="1"/>
          </p:cNvSpPr>
          <p:nvPr>
            <p:ph type="body" idx="1"/>
          </p:nvPr>
        </p:nvSpPr>
        <p:spPr/>
        <p:txBody>
          <a:bodyPr/>
          <a:lstStyle/>
          <a:p>
            <a:pPr eaLnBrk="1" hangingPunct="1">
              <a:spcBef>
                <a:spcPts val="2400"/>
              </a:spcBef>
              <a:defRPr/>
            </a:pPr>
            <a:r>
              <a:rPr lang="en-GB" sz="2600" dirty="0" smtClean="0">
                <a:sym typeface="Wingdings" pitchFamily="2" charset="2"/>
              </a:rPr>
              <a:t>Describe the different columns of the table, i.e. explain/define what is listed in each column. Either as footnote to table or in main text (follow journal style)  </a:t>
            </a:r>
          </a:p>
          <a:p>
            <a:pPr lvl="1" eaLnBrk="1" hangingPunct="1">
              <a:spcBef>
                <a:spcPts val="1200"/>
              </a:spcBef>
              <a:defRPr/>
            </a:pPr>
            <a:r>
              <a:rPr lang="de-DE" sz="2200" dirty="0" smtClean="0">
                <a:effectLst>
                  <a:outerShdw blurRad="38100" dist="38100" dir="2700000" algn="tl">
                    <a:srgbClr val="000000">
                      <a:alpha val="43137"/>
                    </a:srgbClr>
                  </a:outerShdw>
                </a:effectLst>
              </a:rPr>
              <a:t>Name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variable/</a:t>
            </a:r>
            <a:r>
              <a:rPr lang="de-DE" sz="2200" dirty="0" err="1" smtClean="0">
                <a:effectLst>
                  <a:outerShdw blurRad="38100" dist="38100" dir="2700000" algn="tl">
                    <a:srgbClr val="000000">
                      <a:alpha val="43137"/>
                    </a:srgbClr>
                  </a:outerShdw>
                </a:effectLst>
              </a:rPr>
              <a:t>parameter</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being</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listed</a:t>
            </a:r>
            <a:r>
              <a:rPr lang="de-DE" sz="2200" dirty="0" smtClean="0">
                <a:effectLst>
                  <a:outerShdw blurRad="38100" dist="38100" dir="2700000" algn="tl">
                    <a:srgbClr val="000000">
                      <a:alpha val="43137"/>
                    </a:srgbClr>
                  </a:outerShdw>
                </a:effectLst>
              </a:rPr>
              <a:t> in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first</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row</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header</a:t>
            </a:r>
            <a:r>
              <a:rPr lang="de-DE" sz="2200" dirty="0" smtClean="0">
                <a:effectLst>
                  <a:outerShdw blurRad="38100" dist="38100" dir="2700000" algn="tl">
                    <a:srgbClr val="000000">
                      <a:alpha val="43137"/>
                    </a:srgbClr>
                  </a:outerShdw>
                </a:effectLst>
              </a:rPr>
              <a:t>) of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table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Give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units</a:t>
            </a:r>
            <a:r>
              <a:rPr lang="de-DE" sz="2200" dirty="0" smtClean="0">
                <a:effectLst>
                  <a:outerShdw blurRad="38100" dist="38100" dir="2700000" algn="tl">
                    <a:srgbClr val="000000">
                      <a:alpha val="43137"/>
                    </a:srgbClr>
                  </a:outerShdw>
                </a:effectLst>
              </a:rPr>
              <a:t>. Separate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header</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from</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rest</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of</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the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table</a:t>
            </a:r>
            <a:r>
              <a:rPr lang="de-DE" sz="2200" dirty="0" smtClean="0">
                <a:effectLst>
                  <a:outerShdw blurRad="38100" dist="38100" dir="2700000" algn="tl">
                    <a:srgbClr val="000000">
                      <a:alpha val="43137"/>
                    </a:srgbClr>
                  </a:outerShdw>
                </a:effectLst>
              </a:rPr>
              <a:t> </a:t>
            </a:r>
            <a:r>
              <a:rPr lang="de-DE" sz="2200" dirty="0" err="1" smtClean="0">
                <a:effectLst>
                  <a:outerShdw blurRad="38100" dist="38100" dir="2700000" algn="tl">
                    <a:srgbClr val="000000">
                      <a:alpha val="43137"/>
                    </a:srgbClr>
                  </a:outerShdw>
                </a:effectLst>
              </a:rPr>
              <a:t>by</a:t>
            </a:r>
            <a:r>
              <a:rPr lang="de-DE" sz="2200" dirty="0" smtClean="0">
                <a:effectLst>
                  <a:outerShdw blurRad="38100" dist="38100" dir="2700000" algn="tl">
                    <a:srgbClr val="000000">
                      <a:alpha val="43137"/>
                    </a:srgbClr>
                  </a:outerShdw>
                </a:effectLst>
              </a:rPr>
              <a:t> a horizontal </a:t>
            </a:r>
            <a:r>
              <a:rPr lang="de-DE" sz="2200" dirty="0" err="1" smtClean="0">
                <a:effectLst>
                  <a:outerShdw blurRad="38100" dist="38100" dir="2700000" algn="tl">
                    <a:srgbClr val="000000">
                      <a:alpha val="43137"/>
                    </a:srgbClr>
                  </a:outerShdw>
                </a:effectLst>
              </a:rPr>
              <a:t>line</a:t>
            </a:r>
            <a:endParaRPr lang="en-US" sz="2200" dirty="0" smtClean="0">
              <a:effectLst>
                <a:outerShdw blurRad="38100" dist="38100" dir="2700000" algn="tl">
                  <a:srgbClr val="000000">
                    <a:alpha val="43137"/>
                  </a:srgbClr>
                </a:outerShdw>
              </a:effectLst>
            </a:endParaRPr>
          </a:p>
          <a:p>
            <a:pPr eaLnBrk="1" hangingPunct="1">
              <a:spcBef>
                <a:spcPts val="2400"/>
              </a:spcBef>
              <a:defRPr/>
            </a:pPr>
            <a:r>
              <a:rPr lang="en-GB" sz="2600" dirty="0" smtClean="0">
                <a:sym typeface="Wingdings" pitchFamily="2" charset="2"/>
              </a:rPr>
              <a:t>Possibly put particularly long tables in appendix, or as supplementary material</a:t>
            </a:r>
          </a:p>
          <a:p>
            <a:pPr eaLnBrk="1" hangingPunct="1">
              <a:spcBef>
                <a:spcPts val="2400"/>
              </a:spcBef>
              <a:defRPr/>
            </a:pPr>
            <a:r>
              <a:rPr lang="de-DE" sz="2600" dirty="0" err="1" smtClean="0">
                <a:effectLst>
                  <a:outerShdw blurRad="38100" dist="38100" dir="2700000" algn="tl">
                    <a:srgbClr val="000000">
                      <a:alpha val="43137"/>
                    </a:srgbClr>
                  </a:outerShdw>
                </a:effectLst>
              </a:rPr>
              <a:t>Footnotes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many</a:t>
            </a:r>
            <a:r>
              <a:rPr lang="de-DE" sz="2600" dirty="0" smtClean="0">
                <a:effectLst>
                  <a:outerShdw blurRad="38100" dist="38100" dir="2700000" algn="tl">
                    <a:srgbClr val="000000">
                      <a:alpha val="43137"/>
                    </a:srgbClr>
                  </a:outerShdw>
                </a:effectLst>
              </a:rPr>
              <a:t> </a:t>
            </a:r>
            <a:r>
              <a:rPr lang="en-GB" sz="2600" dirty="0" smtClean="0">
                <a:effectLst>
                  <a:outerShdw blurRad="38100" dist="38100" dir="2700000" algn="tl">
                    <a:srgbClr val="000000">
                      <a:alpha val="43137"/>
                    </a:srgbClr>
                  </a:outerShdw>
                </a:effectLst>
              </a:rPr>
              <a:t>tables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have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footnotes</a:t>
            </a:r>
            <a:r>
              <a:rPr lang="de-DE" sz="2600" dirty="0" smtClean="0">
                <a:effectLst>
                  <a:outerShdw blurRad="38100" dist="38100" dir="2700000" algn="tl">
                    <a:srgbClr val="000000">
                      <a:alpha val="43137"/>
                    </a:srgbClr>
                  </a:outerShdw>
                </a:effectLst>
              </a:rPr>
              <a:t>. E.g. </a:t>
            </a:r>
            <a:r>
              <a:rPr lang="de-DE" sz="2600" dirty="0" err="1" smtClean="0">
                <a:effectLst>
                  <a:outerShdw blurRad="38100" dist="38100" dir="2700000" algn="tl">
                    <a:srgbClr val="000000">
                      <a:alpha val="43137"/>
                    </a:srgbClr>
                  </a:outerShdw>
                </a:effectLst>
              </a:rPr>
              <a:t>source</a:t>
            </a:r>
            <a:r>
              <a:rPr lang="de-DE" sz="2600" dirty="0" smtClean="0">
                <a:effectLst>
                  <a:outerShdw blurRad="38100" dist="38100" dir="2700000" algn="tl">
                    <a:srgbClr val="000000">
                      <a:alpha val="43137"/>
                    </a:srgbClr>
                  </a:outerShdw>
                </a:effectLst>
              </a:rPr>
              <a:t> of </a:t>
            </a:r>
            <a:r>
              <a:rPr lang="de-DE" sz="2600" dirty="0" err="1" smtClean="0">
                <a:effectLst>
                  <a:outerShdw blurRad="38100" dist="38100" dir="2700000" algn="tl">
                    <a:srgbClr val="000000">
                      <a:alpha val="43137"/>
                    </a:srgbClr>
                  </a:outerShdw>
                </a:effectLst>
              </a:rPr>
              <a:t>the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listed</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data</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is</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often</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given</a:t>
            </a:r>
            <a:r>
              <a:rPr lang="de-DE" sz="2600" dirty="0" smtClean="0">
                <a:effectLst>
                  <a:outerShdw blurRad="38100" dist="38100" dir="2700000" algn="tl">
                    <a:srgbClr val="000000">
                      <a:alpha val="43137"/>
                    </a:srgbClr>
                  </a:outerShdw>
                </a:effectLst>
              </a:rPr>
              <a:t> in a </a:t>
            </a:r>
            <a:r>
              <a:rPr lang="de-DE" sz="2600" dirty="0" err="1" smtClean="0">
                <a:effectLst>
                  <a:outerShdw blurRad="38100" dist="38100" dir="2700000" algn="tl">
                    <a:srgbClr val="000000">
                      <a:alpha val="43137"/>
                    </a:srgbClr>
                  </a:outerShdw>
                </a:effectLst>
              </a:rPr>
              <a:t>footnote</a:t>
            </a:r>
            <a:r>
              <a:rPr lang="de-DE" sz="2600" dirty="0" smtClean="0">
                <a:effectLst>
                  <a:outerShdw blurRad="38100" dist="38100" dir="2700000" algn="tl">
                    <a:srgbClr val="000000">
                      <a:alpha val="43137"/>
                    </a:srgbClr>
                  </a:outerShdw>
                </a:effectLst>
              </a:rPr>
              <a:t> to </a:t>
            </a:r>
            <a:r>
              <a:rPr lang="de-DE" sz="2600" dirty="0" err="1" smtClean="0">
                <a:effectLst>
                  <a:outerShdw blurRad="38100" dist="38100" dir="2700000" algn="tl">
                    <a:srgbClr val="000000">
                      <a:alpha val="43137"/>
                    </a:srgbClr>
                  </a:outerShdw>
                </a:effectLst>
              </a:rPr>
              <a:t>the</a:t>
            </a:r>
            <a:r>
              <a:rPr lang="de-DE" sz="2600" dirty="0" smtClean="0">
                <a:effectLst>
                  <a:outerShdw blurRad="38100" dist="38100" dir="2700000" algn="tl">
                    <a:srgbClr val="000000">
                      <a:alpha val="43137"/>
                    </a:srgbClr>
                  </a:outerShdw>
                </a:effectLst>
              </a:rPr>
              <a:t> </a:t>
            </a:r>
            <a:r>
              <a:rPr lang="de-DE" sz="2600" dirty="0" err="1" smtClean="0">
                <a:effectLst>
                  <a:outerShdw blurRad="38100" dist="38100" dir="2700000" algn="tl">
                    <a:srgbClr val="000000">
                      <a:alpha val="43137"/>
                    </a:srgbClr>
                  </a:outerShdw>
                </a:effectLst>
              </a:rPr>
              <a:t>table</a:t>
            </a:r>
            <a:endParaRPr lang="de-DE" sz="2600"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1416640" y="427038"/>
            <a:ext cx="630595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3600" b="1" i="0" u="none" strike="noStrike" kern="1200" cap="none" spc="0" normalizeH="0" baseline="0" noProof="0" dirty="0">
                <a:ln>
                  <a:noFill/>
                </a:ln>
                <a:solidFill>
                  <a:srgbClr val="FFFF00"/>
                </a:solidFill>
                <a:effectLst/>
                <a:uLnTx/>
                <a:uFillTx/>
                <a:latin typeface="Arial" charset="0"/>
                <a:ea typeface="+mn-ea"/>
                <a:cs typeface="+mn-cs"/>
              </a:rPr>
              <a:t>An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example</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of</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a </a:t>
            </a:r>
            <a:r>
              <a:rPr kumimoji="0" lang="de-DE" sz="3600" b="1" i="0" u="none" strike="noStrike" kern="1200" cap="none" spc="0" normalizeH="0" baseline="0" noProof="0" dirty="0" err="1">
                <a:ln>
                  <a:noFill/>
                </a:ln>
                <a:solidFill>
                  <a:srgbClr val="FFFF00"/>
                </a:solidFill>
                <a:effectLst/>
                <a:uLnTx/>
                <a:uFillTx/>
                <a:latin typeface="Arial" charset="0"/>
                <a:ea typeface="+mn-ea"/>
                <a:cs typeface="+mn-cs"/>
              </a:rPr>
              <a:t>short</a:t>
            </a:r>
            <a:r>
              <a:rPr kumimoji="0" lang="de-DE" sz="3600" b="1" i="0" u="none" strike="noStrike" kern="1200" cap="none" spc="0" normalizeH="0" baseline="0" noProof="0" dirty="0">
                <a:ln>
                  <a:noFill/>
                </a:ln>
                <a:solidFill>
                  <a:srgbClr val="FFFF00"/>
                </a:solidFill>
                <a:effectLst/>
                <a:uLnTx/>
                <a:uFillTx/>
                <a:latin typeface="Arial" charset="0"/>
                <a:ea typeface="+mn-ea"/>
                <a:cs typeface="+mn-cs"/>
              </a:rPr>
              <a:t> Table</a:t>
            </a:r>
          </a:p>
        </p:txBody>
      </p:sp>
      <p:pic>
        <p:nvPicPr>
          <p:cNvPr id="87044" name="Picture 4" descr="table"/>
          <p:cNvPicPr>
            <a:picLocks noChangeAspect="1" noChangeArrowheads="1"/>
          </p:cNvPicPr>
          <p:nvPr/>
        </p:nvPicPr>
        <p:blipFill rotWithShape="1">
          <a:blip r:embed="rId3">
            <a:extLst>
              <a:ext uri="{28A0092B-C50C-407E-A947-70E740481C1C}">
                <a14:useLocalDpi xmlns:a14="http://schemas.microsoft.com/office/drawing/2010/main" val="0"/>
              </a:ext>
            </a:extLst>
          </a:blip>
          <a:srcRect t="4756" b="4544"/>
          <a:stretch/>
        </p:blipFill>
        <p:spPr bwMode="auto">
          <a:xfrm>
            <a:off x="1447800" y="1834518"/>
            <a:ext cx="6248400" cy="406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1907704" y="2060847"/>
            <a:ext cx="5256584" cy="3024336"/>
            <a:chOff x="1907704" y="2420888"/>
            <a:chExt cx="5256584" cy="3024336"/>
          </a:xfrm>
        </p:grpSpPr>
        <p:cxnSp>
          <p:nvCxnSpPr>
            <p:cNvPr id="3" name="Straight Connector 2"/>
            <p:cNvCxnSpPr/>
            <p:nvPr/>
          </p:nvCxnSpPr>
          <p:spPr bwMode="auto">
            <a:xfrm>
              <a:off x="1907704"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563888"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5076056"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164288" y="2420888"/>
              <a:ext cx="0" cy="3024336"/>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sp>
        <p:nvSpPr>
          <p:cNvPr id="2" name="Rectangle 1"/>
          <p:cNvSpPr/>
          <p:nvPr/>
        </p:nvSpPr>
        <p:spPr bwMode="auto">
          <a:xfrm>
            <a:off x="1447799" y="1340768"/>
            <a:ext cx="6248401" cy="64807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Arial" charset="0"/>
              <a:ea typeface="+mn-ea"/>
              <a:cs typeface="+mn-cs"/>
            </a:endParaRPr>
          </a:p>
        </p:txBody>
      </p:sp>
      <p:sp>
        <p:nvSpPr>
          <p:cNvPr id="87043" name="Rectangle 3"/>
          <p:cNvSpPr>
            <a:spLocks noChangeArrowheads="1"/>
          </p:cNvSpPr>
          <p:nvPr/>
        </p:nvSpPr>
        <p:spPr bwMode="auto">
          <a:xfrm>
            <a:off x="1835696" y="1412775"/>
            <a:ext cx="5616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Table1.</a:t>
            </a:r>
            <a:r>
              <a:rPr kumimoji="0" lang="de-DE"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Title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of</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the</a:t>
            </a:r>
            <a:r>
              <a:rPr kumimoji="0" lang="de-DE"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de-DE"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table</a:t>
            </a:r>
            <a:endParaRPr kumimoji="0" lang="de-DE"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538070" y="6021288"/>
            <a:ext cx="7922362" cy="461665"/>
          </a:xfrm>
          <a:prstGeom prst="rect">
            <a:avLst/>
          </a:prstGeom>
          <a:noFill/>
        </p:spPr>
        <p:txBody>
          <a:bodyPr wrap="none" rtlCol="0">
            <a:spAutoFit/>
          </a:bodyPr>
          <a:lstStyle/>
          <a:p>
            <a:r>
              <a:rPr lang="en-US" sz="2400" dirty="0" smtClean="0"/>
              <a:t>Check journal author instructions for preferred table style</a:t>
            </a:r>
            <a:endParaRPr lang="en-US" sz="2400" dirty="0"/>
          </a:p>
        </p:txBody>
      </p:sp>
    </p:spTree>
    <p:extLst>
      <p:ext uri="{BB962C8B-B14F-4D97-AF65-F5344CB8AC3E}">
        <p14:creationId xmlns:p14="http://schemas.microsoft.com/office/powerpoint/2010/main" val="105840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57200" y="127000"/>
            <a:ext cx="8229600" cy="854075"/>
          </a:xfrm>
        </p:spPr>
        <p:txBody>
          <a:bodyPr/>
          <a:lstStyle/>
          <a:p>
            <a:pPr eaLnBrk="1" hangingPunct="1"/>
            <a:r>
              <a:rPr lang="en-GB" sz="3600" dirty="0" smtClean="0"/>
              <a:t>Discussion and conclusions</a:t>
            </a:r>
            <a:endParaRPr lang="en-GB" sz="4000" dirty="0" smtClean="0"/>
          </a:p>
        </p:txBody>
      </p:sp>
      <p:sp>
        <p:nvSpPr>
          <p:cNvPr id="41987" name="Rectangle 3"/>
          <p:cNvSpPr>
            <a:spLocks noGrp="1" noChangeArrowheads="1"/>
          </p:cNvSpPr>
          <p:nvPr>
            <p:ph type="body" idx="1"/>
          </p:nvPr>
        </p:nvSpPr>
        <p:spPr>
          <a:xfrm>
            <a:off x="179388" y="1052736"/>
            <a:ext cx="8785225" cy="5616352"/>
          </a:xfrm>
        </p:spPr>
        <p:txBody>
          <a:bodyPr/>
          <a:lstStyle/>
          <a:p>
            <a:pPr eaLnBrk="1" hangingPunct="1">
              <a:lnSpc>
                <a:spcPct val="90000"/>
              </a:lnSpc>
              <a:spcBef>
                <a:spcPct val="50000"/>
              </a:spcBef>
              <a:defRPr/>
            </a:pPr>
            <a:r>
              <a:rPr lang="en-GB" sz="2400" dirty="0" smtClean="0"/>
              <a:t>In this section the already presented results are discussed and conclusions are drawn from them</a:t>
            </a:r>
          </a:p>
          <a:p>
            <a:pPr eaLnBrk="1" hangingPunct="1">
              <a:lnSpc>
                <a:spcPct val="90000"/>
              </a:lnSpc>
              <a:spcBef>
                <a:spcPts val="2400"/>
              </a:spcBef>
              <a:defRPr/>
            </a:pPr>
            <a:r>
              <a:rPr lang="en-GB" sz="2400" dirty="0" smtClean="0"/>
              <a:t>Sometimes broken up into separate sections, e.g., one entitled “Discussion”, the other “Conclusions”</a:t>
            </a:r>
          </a:p>
          <a:p>
            <a:pPr eaLnBrk="1" hangingPunct="1">
              <a:lnSpc>
                <a:spcPct val="90000"/>
              </a:lnSpc>
              <a:spcBef>
                <a:spcPts val="2400"/>
              </a:spcBef>
              <a:defRPr/>
            </a:pPr>
            <a:r>
              <a:rPr lang="en-GB" sz="2400" dirty="0" smtClean="0"/>
              <a:t>You may </a:t>
            </a:r>
            <a:r>
              <a:rPr lang="en-GB" sz="2400" dirty="0" smtClean="0">
                <a:solidFill>
                  <a:srgbClr val="FFCC66"/>
                </a:solidFill>
              </a:rPr>
              <a:t>briefly</a:t>
            </a:r>
            <a:r>
              <a:rPr lang="en-GB" sz="2400" dirty="0" smtClean="0"/>
              <a:t> </a:t>
            </a:r>
            <a:r>
              <a:rPr lang="en-GB" sz="2400" dirty="0" smtClean="0">
                <a:solidFill>
                  <a:srgbClr val="FFCC66"/>
                </a:solidFill>
              </a:rPr>
              <a:t>repeat</a:t>
            </a:r>
            <a:r>
              <a:rPr lang="en-GB" sz="2400" dirty="0" smtClean="0"/>
              <a:t> the </a:t>
            </a:r>
            <a:r>
              <a:rPr lang="en-GB" sz="2400" dirty="0" smtClean="0">
                <a:solidFill>
                  <a:srgbClr val="FFCC66"/>
                </a:solidFill>
              </a:rPr>
              <a:t>main</a:t>
            </a:r>
            <a:r>
              <a:rPr lang="en-GB" sz="2400" dirty="0" smtClean="0"/>
              <a:t> </a:t>
            </a:r>
            <a:r>
              <a:rPr lang="en-GB" sz="2400" dirty="0" smtClean="0">
                <a:solidFill>
                  <a:srgbClr val="FFCC66"/>
                </a:solidFill>
              </a:rPr>
              <a:t>result(s)</a:t>
            </a:r>
            <a:r>
              <a:rPr lang="en-GB" sz="2400" dirty="0" smtClean="0"/>
              <a:t>. However, avoid presenting again all the results found (that was already done in the Results section) </a:t>
            </a:r>
          </a:p>
          <a:p>
            <a:pPr eaLnBrk="1" hangingPunct="1">
              <a:lnSpc>
                <a:spcPct val="90000"/>
              </a:lnSpc>
              <a:spcBef>
                <a:spcPts val="2400"/>
              </a:spcBef>
              <a:defRPr/>
            </a:pPr>
            <a:r>
              <a:rPr lang="en-GB" sz="2400" dirty="0" smtClean="0"/>
              <a:t>This is often a difficult section to write. Drawing sound conclusions from experimental or theoretical results is not always straightforward. It is an exercise in logic &amp; requires some knowledge of the literature </a:t>
            </a:r>
            <a:r>
              <a:rPr lang="en-GB" sz="2400" dirty="0"/>
              <a:t>&amp;</a:t>
            </a:r>
            <a:r>
              <a:rPr lang="en-GB" sz="2400" dirty="0" smtClean="0"/>
              <a:t> experience</a:t>
            </a:r>
          </a:p>
          <a:p>
            <a:pPr eaLnBrk="1" hangingPunct="1">
              <a:lnSpc>
                <a:spcPct val="90000"/>
              </a:lnSpc>
              <a:spcBef>
                <a:spcPts val="2400"/>
              </a:spcBef>
              <a:defRPr/>
            </a:pPr>
            <a:r>
              <a:rPr lang="en-GB" sz="2400" dirty="0"/>
              <a:t>Y</a:t>
            </a:r>
            <a:r>
              <a:rPr lang="en-GB" sz="2400" dirty="0" smtClean="0"/>
              <a:t>ou must have robust evidence for any conclusions you reach </a:t>
            </a:r>
          </a:p>
        </p:txBody>
      </p:sp>
    </p:spTree>
    <p:extLst>
      <p:ext uri="{BB962C8B-B14F-4D97-AF65-F5344CB8AC3E}">
        <p14:creationId xmlns:p14="http://schemas.microsoft.com/office/powerpoint/2010/main" val="19688891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GB" sz="3600" dirty="0" smtClean="0"/>
              <a:t>Acknowledgements</a:t>
            </a:r>
            <a:endParaRPr lang="en-GB" sz="4000" dirty="0" smtClean="0"/>
          </a:p>
        </p:txBody>
      </p:sp>
      <p:sp>
        <p:nvSpPr>
          <p:cNvPr id="43011" name="Rectangle 3"/>
          <p:cNvSpPr>
            <a:spLocks noGrp="1" noChangeArrowheads="1"/>
          </p:cNvSpPr>
          <p:nvPr>
            <p:ph type="body" idx="1"/>
          </p:nvPr>
        </p:nvSpPr>
        <p:spPr>
          <a:xfrm>
            <a:off x="179388" y="1268760"/>
            <a:ext cx="8785225" cy="5400600"/>
          </a:xfrm>
        </p:spPr>
        <p:txBody>
          <a:bodyPr/>
          <a:lstStyle/>
          <a:p>
            <a:pPr eaLnBrk="1" hangingPunct="1">
              <a:spcBef>
                <a:spcPct val="50000"/>
              </a:spcBef>
              <a:defRPr/>
            </a:pPr>
            <a:r>
              <a:rPr lang="en-GB" sz="2400" dirty="0" smtClean="0"/>
              <a:t>The acknowledgements are generally placed between the end of the regular text and the references </a:t>
            </a:r>
          </a:p>
          <a:p>
            <a:pPr eaLnBrk="1" hangingPunct="1">
              <a:spcBef>
                <a:spcPct val="50000"/>
              </a:spcBef>
              <a:defRPr/>
            </a:pPr>
            <a:r>
              <a:rPr lang="en-GB" sz="2400" dirty="0" smtClean="0"/>
              <a:t>People who have contributed to the paper, but not by a sufficient amount to be included in the author list, should be thanked in the acknowledgements</a:t>
            </a:r>
          </a:p>
          <a:p>
            <a:pPr eaLnBrk="1" hangingPunct="1">
              <a:spcBef>
                <a:spcPct val="50000"/>
              </a:spcBef>
              <a:defRPr/>
            </a:pPr>
            <a:r>
              <a:rPr lang="en-GB" sz="2400" dirty="0" smtClean="0"/>
              <a:t>Discuss with your supervisor, which people should be acknowledged</a:t>
            </a:r>
          </a:p>
          <a:p>
            <a:pPr eaLnBrk="1" hangingPunct="1">
              <a:spcBef>
                <a:spcPct val="50000"/>
              </a:spcBef>
              <a:defRPr/>
            </a:pPr>
            <a:r>
              <a:rPr lang="en-GB" sz="2400" dirty="0" smtClean="0"/>
              <a:t>Often you need to acknowledge your funding agency </a:t>
            </a:r>
          </a:p>
          <a:p>
            <a:pPr eaLnBrk="1" hangingPunct="1">
              <a:spcBef>
                <a:spcPct val="50000"/>
              </a:spcBef>
              <a:defRPr/>
            </a:pPr>
            <a:r>
              <a:rPr lang="en-GB" sz="2400" b="1" dirty="0" smtClean="0">
                <a:solidFill>
                  <a:srgbClr val="99FF33"/>
                </a:solidFill>
              </a:rPr>
              <a:t>IMPRS students must acknowledge the IMPRS</a:t>
            </a:r>
          </a:p>
          <a:p>
            <a:pPr eaLnBrk="1" hangingPunct="1">
              <a:spcBef>
                <a:spcPct val="50000"/>
              </a:spcBef>
              <a:defRPr/>
            </a:pPr>
            <a:r>
              <a:rPr lang="en-GB" sz="2400" b="1" dirty="0" smtClean="0">
                <a:solidFill>
                  <a:srgbClr val="99FF33"/>
                </a:solidFill>
              </a:rPr>
              <a:t>Always acknowledge people before organisations! </a:t>
            </a:r>
            <a:r>
              <a:rPr lang="en-GB" sz="2400" dirty="0" smtClean="0"/>
              <a:t>People do notice the order, but organizations do not</a:t>
            </a:r>
          </a:p>
        </p:txBody>
      </p:sp>
    </p:spTree>
    <p:extLst>
      <p:ext uri="{BB962C8B-B14F-4D97-AF65-F5344CB8AC3E}">
        <p14:creationId xmlns:p14="http://schemas.microsoft.com/office/powerpoint/2010/main" val="40766630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926306"/>
          </a:xfrm>
        </p:spPr>
        <p:txBody>
          <a:bodyPr/>
          <a:lstStyle/>
          <a:p>
            <a:pPr eaLnBrk="1" hangingPunct="1"/>
            <a:r>
              <a:rPr lang="en-GB" sz="3600" dirty="0" smtClean="0"/>
              <a:t>References</a:t>
            </a:r>
            <a:endParaRPr lang="en-GB" sz="4000" dirty="0" smtClean="0"/>
          </a:p>
        </p:txBody>
      </p:sp>
      <p:sp>
        <p:nvSpPr>
          <p:cNvPr id="66563" name="Rectangle 3"/>
          <p:cNvSpPr>
            <a:spLocks noGrp="1" noChangeArrowheads="1"/>
          </p:cNvSpPr>
          <p:nvPr>
            <p:ph type="body" idx="1"/>
          </p:nvPr>
        </p:nvSpPr>
        <p:spPr>
          <a:xfrm>
            <a:off x="179388" y="1340769"/>
            <a:ext cx="8785225" cy="5328320"/>
          </a:xfrm>
        </p:spPr>
        <p:txBody>
          <a:bodyPr/>
          <a:lstStyle/>
          <a:p>
            <a:pPr eaLnBrk="1" hangingPunct="1">
              <a:lnSpc>
                <a:spcPct val="95000"/>
              </a:lnSpc>
              <a:spcBef>
                <a:spcPct val="45000"/>
              </a:spcBef>
              <a:defRPr/>
            </a:pPr>
            <a:r>
              <a:rPr lang="en-GB" sz="2100" b="1" dirty="0">
                <a:solidFill>
                  <a:srgbClr val="99FF33"/>
                </a:solidFill>
              </a:rPr>
              <a:t>I</a:t>
            </a:r>
            <a:r>
              <a:rPr lang="en-GB" sz="2100" b="1" dirty="0" smtClean="0">
                <a:solidFill>
                  <a:srgbClr val="99FF33"/>
                </a:solidFill>
              </a:rPr>
              <a:t>mportant!</a:t>
            </a:r>
            <a:r>
              <a:rPr lang="en-GB" sz="2100" dirty="0" smtClean="0"/>
              <a:t> </a:t>
            </a:r>
            <a:r>
              <a:rPr lang="en-GB" sz="2100" dirty="0" smtClean="0">
                <a:solidFill>
                  <a:srgbClr val="FFCC66"/>
                </a:solidFill>
              </a:rPr>
              <a:t>Check style manual of journal to which you wish to submit the paper. </a:t>
            </a:r>
            <a:r>
              <a:rPr lang="en-GB" sz="2100" dirty="0" smtClean="0"/>
              <a:t>Journals have widely different styles for references and from time to time change their reference style</a:t>
            </a:r>
          </a:p>
          <a:p>
            <a:pPr eaLnBrk="1" hangingPunct="1">
              <a:lnSpc>
                <a:spcPct val="85000"/>
              </a:lnSpc>
              <a:spcBef>
                <a:spcPts val="2400"/>
              </a:spcBef>
              <a:defRPr/>
            </a:pPr>
            <a:r>
              <a:rPr lang="en-GB" sz="2100" dirty="0" smtClean="0"/>
              <a:t>In astrophysics often: alphabetical and chronological, e.g.</a:t>
            </a:r>
          </a:p>
          <a:p>
            <a:pPr lvl="1" eaLnBrk="1" hangingPunct="1">
              <a:lnSpc>
                <a:spcPct val="85000"/>
              </a:lnSpc>
              <a:spcBef>
                <a:spcPts val="1200"/>
              </a:spcBef>
              <a:buFont typeface="Wingdings" pitchFamily="2" charset="2"/>
              <a:buNone/>
              <a:defRPr/>
            </a:pPr>
            <a:r>
              <a:rPr lang="en-GB" sz="2000" dirty="0" err="1" smtClean="0"/>
              <a:t>Aabacher</a:t>
            </a:r>
            <a:r>
              <a:rPr lang="en-GB" sz="2000" dirty="0" smtClean="0"/>
              <a:t> A., 2014, J. Irreproducible Res. 15, A16</a:t>
            </a:r>
          </a:p>
          <a:p>
            <a:pPr lvl="1" eaLnBrk="1" hangingPunct="1">
              <a:lnSpc>
                <a:spcPct val="85000"/>
              </a:lnSpc>
              <a:spcBef>
                <a:spcPts val="1200"/>
              </a:spcBef>
              <a:buFont typeface="Wingdings" pitchFamily="2" charset="2"/>
              <a:buNone/>
              <a:defRPr/>
            </a:pPr>
            <a:r>
              <a:rPr lang="en-GB" sz="2000" dirty="0" smtClean="0"/>
              <a:t>Bardot B., 1922, B&amp;B 2, 2222</a:t>
            </a:r>
          </a:p>
          <a:p>
            <a:pPr lvl="1" eaLnBrk="1" hangingPunct="1">
              <a:lnSpc>
                <a:spcPct val="85000"/>
              </a:lnSpc>
              <a:spcBef>
                <a:spcPts val="1200"/>
              </a:spcBef>
              <a:buNone/>
              <a:defRPr/>
            </a:pPr>
            <a:r>
              <a:rPr lang="en-GB" sz="2000" dirty="0" smtClean="0"/>
              <a:t>Chaplin, C., 1977, in Soundless Movies, ed. C. </a:t>
            </a:r>
            <a:r>
              <a:rPr lang="en-GB" sz="2000" dirty="0" err="1" smtClean="0"/>
              <a:t>Cardinale</a:t>
            </a:r>
            <a:r>
              <a:rPr lang="en-GB" sz="2000" dirty="0" smtClean="0"/>
              <a:t>, Hollywood University Press, Hollywood, p. 777</a:t>
            </a:r>
          </a:p>
          <a:p>
            <a:pPr lvl="1" eaLnBrk="1" hangingPunct="1">
              <a:lnSpc>
                <a:spcPct val="85000"/>
              </a:lnSpc>
              <a:spcBef>
                <a:spcPts val="1200"/>
              </a:spcBef>
              <a:buFont typeface="Wingdings" pitchFamily="2" charset="2"/>
              <a:buNone/>
              <a:defRPr/>
            </a:pPr>
            <a:r>
              <a:rPr lang="en-GB" sz="2000" dirty="0" smtClean="0"/>
              <a:t>Duck D., 2011, The adventures of Daisy D., Disney Academic Press, Disneyland</a:t>
            </a:r>
          </a:p>
          <a:p>
            <a:pPr lvl="1" eaLnBrk="1" hangingPunct="1">
              <a:lnSpc>
                <a:spcPct val="85000"/>
              </a:lnSpc>
              <a:spcBef>
                <a:spcPts val="1200"/>
              </a:spcBef>
              <a:buFont typeface="Wingdings" pitchFamily="2" charset="2"/>
              <a:buNone/>
              <a:defRPr/>
            </a:pPr>
            <a:r>
              <a:rPr lang="en-GB" sz="2000" dirty="0" smtClean="0"/>
              <a:t>Duck D., and </a:t>
            </a:r>
            <a:r>
              <a:rPr lang="en-GB" sz="2000" dirty="0" err="1" smtClean="0"/>
              <a:t>McDuck</a:t>
            </a:r>
            <a:r>
              <a:rPr lang="en-GB" sz="2000" dirty="0" smtClean="0"/>
              <a:t> </a:t>
            </a:r>
            <a:r>
              <a:rPr lang="en-GB" sz="2000" dirty="0"/>
              <a:t>S</a:t>
            </a:r>
            <a:r>
              <a:rPr lang="en-GB" sz="2000" dirty="0" smtClean="0"/>
              <a:t>., 1999, </a:t>
            </a:r>
            <a:r>
              <a:rPr lang="en-GB" sz="2000" dirty="0" err="1" smtClean="0"/>
              <a:t>Goofy’s</a:t>
            </a:r>
            <a:r>
              <a:rPr lang="en-GB" sz="2000" dirty="0" smtClean="0"/>
              <a:t> Mag. 13, 13</a:t>
            </a:r>
          </a:p>
          <a:p>
            <a:pPr lvl="1" eaLnBrk="1" hangingPunct="1">
              <a:lnSpc>
                <a:spcPct val="85000"/>
              </a:lnSpc>
              <a:spcBef>
                <a:spcPts val="1200"/>
              </a:spcBef>
              <a:buNone/>
              <a:defRPr/>
            </a:pPr>
            <a:r>
              <a:rPr lang="en-GB" sz="2000" dirty="0"/>
              <a:t>Duck D., </a:t>
            </a:r>
            <a:r>
              <a:rPr lang="en-GB" sz="2000" dirty="0" err="1"/>
              <a:t>McDuck</a:t>
            </a:r>
            <a:r>
              <a:rPr lang="en-GB" sz="2000" dirty="0"/>
              <a:t> S., and Mouse M., </a:t>
            </a:r>
            <a:r>
              <a:rPr lang="en-GB" sz="2000" dirty="0" smtClean="0"/>
              <a:t>1933a, </a:t>
            </a:r>
            <a:r>
              <a:rPr lang="en-GB" sz="2000" dirty="0" err="1"/>
              <a:t>ApJ</a:t>
            </a:r>
            <a:r>
              <a:rPr lang="en-GB" sz="2000" dirty="0"/>
              <a:t> </a:t>
            </a:r>
            <a:r>
              <a:rPr lang="en-GB" sz="2000" dirty="0" smtClean="0"/>
              <a:t>33, </a:t>
            </a:r>
            <a:r>
              <a:rPr lang="en-GB" sz="2000" dirty="0"/>
              <a:t>444</a:t>
            </a:r>
          </a:p>
          <a:p>
            <a:pPr lvl="1" eaLnBrk="1" hangingPunct="1">
              <a:lnSpc>
                <a:spcPct val="85000"/>
              </a:lnSpc>
              <a:spcBef>
                <a:spcPts val="1200"/>
              </a:spcBef>
              <a:buNone/>
              <a:defRPr/>
            </a:pPr>
            <a:r>
              <a:rPr lang="en-GB" sz="2000" dirty="0" smtClean="0"/>
              <a:t>Duck D., Mouse M., and </a:t>
            </a:r>
            <a:r>
              <a:rPr lang="en-GB" sz="2000" dirty="0" err="1" smtClean="0"/>
              <a:t>McDuck</a:t>
            </a:r>
            <a:r>
              <a:rPr lang="en-GB" sz="2000" dirty="0" smtClean="0"/>
              <a:t> </a:t>
            </a:r>
            <a:r>
              <a:rPr lang="en-GB" sz="2000" dirty="0"/>
              <a:t>S</a:t>
            </a:r>
            <a:r>
              <a:rPr lang="en-GB" sz="2000" dirty="0" smtClean="0"/>
              <a:t>., 1933</a:t>
            </a:r>
            <a:r>
              <a:rPr lang="en-GB" sz="2000" dirty="0"/>
              <a:t>b</a:t>
            </a:r>
            <a:r>
              <a:rPr lang="en-GB" sz="2000" dirty="0" smtClean="0"/>
              <a:t>, </a:t>
            </a:r>
            <a:r>
              <a:rPr lang="en-GB" sz="2000" dirty="0" err="1" smtClean="0"/>
              <a:t>ApJ</a:t>
            </a:r>
            <a:r>
              <a:rPr lang="en-GB" sz="2000" dirty="0" smtClean="0"/>
              <a:t> 44, 333</a:t>
            </a:r>
          </a:p>
        </p:txBody>
      </p:sp>
    </p:spTree>
    <p:extLst>
      <p:ext uri="{BB962C8B-B14F-4D97-AF65-F5344CB8AC3E}">
        <p14:creationId xmlns:p14="http://schemas.microsoft.com/office/powerpoint/2010/main" val="291280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z="3600" dirty="0" smtClean="0"/>
              <a:t>Before starting to write</a:t>
            </a:r>
            <a:endParaRPr lang="en-US" sz="4000" dirty="0" smtClean="0"/>
          </a:p>
        </p:txBody>
      </p:sp>
      <p:sp>
        <p:nvSpPr>
          <p:cNvPr id="3" name="Content Placeholder 2"/>
          <p:cNvSpPr>
            <a:spLocks noGrp="1"/>
          </p:cNvSpPr>
          <p:nvPr>
            <p:ph idx="1"/>
          </p:nvPr>
        </p:nvSpPr>
        <p:spPr/>
        <p:txBody>
          <a:bodyPr/>
          <a:lstStyle/>
          <a:p>
            <a:pPr eaLnBrk="1" hangingPunct="1">
              <a:lnSpc>
                <a:spcPct val="90000"/>
              </a:lnSpc>
              <a:spcBef>
                <a:spcPts val="1800"/>
              </a:spcBef>
              <a:defRPr/>
            </a:pPr>
            <a:r>
              <a:rPr lang="en-GB" sz="2800" dirty="0"/>
              <a:t>Think</a:t>
            </a:r>
            <a:r>
              <a:rPr lang="en-GB" sz="2800" dirty="0">
                <a:solidFill>
                  <a:srgbClr val="FFFFFF"/>
                </a:solidFill>
              </a:rPr>
              <a:t> early about what you want to </a:t>
            </a:r>
            <a:r>
              <a:rPr lang="en-GB" sz="2800" dirty="0" smtClean="0">
                <a:solidFill>
                  <a:srgbClr val="FFFFFF"/>
                </a:solidFill>
              </a:rPr>
              <a:t>communicate </a:t>
            </a:r>
            <a:endParaRPr lang="en-GB" sz="2800" dirty="0">
              <a:solidFill>
                <a:srgbClr val="FFFFFF"/>
              </a:solidFill>
            </a:endParaRPr>
          </a:p>
          <a:p>
            <a:pPr eaLnBrk="1" hangingPunct="1">
              <a:lnSpc>
                <a:spcPct val="90000"/>
              </a:lnSpc>
              <a:spcBef>
                <a:spcPts val="1800"/>
              </a:spcBef>
              <a:defRPr/>
            </a:pPr>
            <a:r>
              <a:rPr lang="en-GB" sz="2800" dirty="0">
                <a:solidFill>
                  <a:srgbClr val="FFFFFF"/>
                </a:solidFill>
              </a:rPr>
              <a:t>Identify </a:t>
            </a:r>
            <a:r>
              <a:rPr lang="en-GB" sz="2800" dirty="0" smtClean="0">
                <a:solidFill>
                  <a:srgbClr val="FFFFFF"/>
                </a:solidFill>
              </a:rPr>
              <a:t>the </a:t>
            </a:r>
            <a:r>
              <a:rPr lang="en-GB" sz="2800" b="1" dirty="0" smtClean="0">
                <a:solidFill>
                  <a:srgbClr val="99FF33"/>
                </a:solidFill>
              </a:rPr>
              <a:t>main </a:t>
            </a:r>
            <a:r>
              <a:rPr lang="en-GB" sz="2800" b="1" dirty="0">
                <a:solidFill>
                  <a:srgbClr val="99FF33"/>
                </a:solidFill>
              </a:rPr>
              <a:t>aim &amp; message </a:t>
            </a:r>
            <a:r>
              <a:rPr lang="en-GB" sz="2800" dirty="0">
                <a:solidFill>
                  <a:srgbClr val="FFFFFF"/>
                </a:solidFill>
              </a:rPr>
              <a:t>of your </a:t>
            </a:r>
            <a:r>
              <a:rPr lang="en-GB" sz="2800" dirty="0" smtClean="0">
                <a:solidFill>
                  <a:srgbClr val="FFFFFF"/>
                </a:solidFill>
              </a:rPr>
              <a:t>paper: </a:t>
            </a:r>
            <a:endParaRPr lang="en-US" sz="2800" dirty="0" smtClean="0"/>
          </a:p>
          <a:p>
            <a:pPr lvl="1" eaLnBrk="1" hangingPunct="1">
              <a:lnSpc>
                <a:spcPct val="95000"/>
              </a:lnSpc>
              <a:spcBef>
                <a:spcPct val="45000"/>
              </a:spcBef>
              <a:defRPr/>
            </a:pPr>
            <a:r>
              <a:rPr lang="en-GB" sz="2200" dirty="0" smtClean="0">
                <a:solidFill>
                  <a:srgbClr val="FFFFFF"/>
                </a:solidFill>
                <a:sym typeface="Wingdings" pitchFamily="2" charset="2"/>
              </a:rPr>
              <a:t>All </a:t>
            </a:r>
            <a:r>
              <a:rPr lang="en-GB" sz="2200" dirty="0">
                <a:solidFill>
                  <a:srgbClr val="FFFFFF"/>
                </a:solidFill>
                <a:sym typeface="Wingdings" pitchFamily="2" charset="2"/>
              </a:rPr>
              <a:t>authors </a:t>
            </a:r>
            <a:r>
              <a:rPr lang="en-GB" sz="2200" dirty="0" smtClean="0">
                <a:solidFill>
                  <a:srgbClr val="FFFFFF"/>
                </a:solidFill>
                <a:sym typeface="Wingdings" pitchFamily="2" charset="2"/>
              </a:rPr>
              <a:t>need </a:t>
            </a:r>
            <a:r>
              <a:rPr lang="en-GB" sz="2200" dirty="0">
                <a:solidFill>
                  <a:srgbClr val="FFFFFF"/>
                </a:solidFill>
                <a:sym typeface="Wingdings" pitchFamily="2" charset="2"/>
              </a:rPr>
              <a:t>to agree what will be the main message of the </a:t>
            </a:r>
            <a:r>
              <a:rPr lang="en-GB" sz="2200" dirty="0" smtClean="0">
                <a:solidFill>
                  <a:srgbClr val="FFFFFF"/>
                </a:solidFill>
                <a:sym typeface="Wingdings" pitchFamily="2" charset="2"/>
              </a:rPr>
              <a:t>paper. Discuss with your supervisor and/or co-authors</a:t>
            </a:r>
          </a:p>
          <a:p>
            <a:pPr lvl="1" eaLnBrk="1" hangingPunct="1">
              <a:lnSpc>
                <a:spcPct val="95000"/>
              </a:lnSpc>
              <a:spcBef>
                <a:spcPct val="45000"/>
              </a:spcBef>
              <a:defRPr/>
            </a:pPr>
            <a:r>
              <a:rPr lang="en-GB" sz="2200" dirty="0" smtClean="0">
                <a:solidFill>
                  <a:srgbClr val="FFFFFF"/>
                </a:solidFill>
                <a:sym typeface="Wingdings" pitchFamily="2" charset="2"/>
              </a:rPr>
              <a:t>Papers with a </a:t>
            </a:r>
            <a:r>
              <a:rPr lang="en-GB" sz="2200" b="1" dirty="0" smtClean="0">
                <a:solidFill>
                  <a:srgbClr val="FFCC66"/>
                </a:solidFill>
                <a:sym typeface="Wingdings" pitchFamily="2" charset="2"/>
              </a:rPr>
              <a:t>single, clear message</a:t>
            </a:r>
            <a:r>
              <a:rPr lang="en-GB" sz="2200" b="1" dirty="0" smtClean="0">
                <a:solidFill>
                  <a:srgbClr val="99FF33"/>
                </a:solidFill>
                <a:sym typeface="Wingdings" pitchFamily="2" charset="2"/>
              </a:rPr>
              <a:t> </a:t>
            </a:r>
            <a:r>
              <a:rPr lang="en-GB" sz="2200" dirty="0" smtClean="0">
                <a:solidFill>
                  <a:srgbClr val="FFFFFF"/>
                </a:solidFill>
                <a:sym typeface="Wingdings" pitchFamily="2" charset="2"/>
              </a:rPr>
              <a:t>are the easiest to read and to remember</a:t>
            </a:r>
          </a:p>
          <a:p>
            <a:pPr lvl="1" eaLnBrk="1" hangingPunct="1">
              <a:lnSpc>
                <a:spcPct val="95000"/>
              </a:lnSpc>
              <a:spcBef>
                <a:spcPct val="45000"/>
              </a:spcBef>
              <a:defRPr/>
            </a:pPr>
            <a:r>
              <a:rPr lang="en-GB" sz="2200" dirty="0" smtClean="0">
                <a:solidFill>
                  <a:srgbClr val="FFFFFF"/>
                </a:solidFill>
                <a:sym typeface="Wingdings" pitchFamily="2" charset="2"/>
              </a:rPr>
              <a:t>If there are too many equally important messages, then the paper can become difficult to digest for the reader</a:t>
            </a:r>
          </a:p>
          <a:p>
            <a:pPr lvl="1" eaLnBrk="1" hangingPunct="1">
              <a:lnSpc>
                <a:spcPct val="95000"/>
              </a:lnSpc>
              <a:spcBef>
                <a:spcPct val="45000"/>
              </a:spcBef>
              <a:defRPr/>
            </a:pPr>
            <a:r>
              <a:rPr lang="en-GB" sz="2200" dirty="0" smtClean="0">
                <a:solidFill>
                  <a:srgbClr val="FFFFFF"/>
                </a:solidFill>
                <a:sym typeface="Wingdings" pitchFamily="2" charset="2"/>
              </a:rPr>
              <a:t>If you have multiple </a:t>
            </a:r>
            <a:r>
              <a:rPr lang="en-GB" sz="2200" b="1" dirty="0" smtClean="0">
                <a:solidFill>
                  <a:srgbClr val="FFFFFF"/>
                </a:solidFill>
                <a:sym typeface="Wingdings" pitchFamily="2" charset="2"/>
              </a:rPr>
              <a:t>important</a:t>
            </a:r>
            <a:r>
              <a:rPr lang="en-GB" sz="2200" dirty="0" smtClean="0">
                <a:solidFill>
                  <a:srgbClr val="FFFFFF"/>
                </a:solidFill>
                <a:sym typeface="Wingdings" pitchFamily="2" charset="2"/>
              </a:rPr>
              <a:t> results you may want to write multiple papers. However, do avoid </a:t>
            </a:r>
            <a:r>
              <a:rPr lang="en-GB" sz="2200" dirty="0" smtClean="0">
                <a:solidFill>
                  <a:srgbClr val="99FF33"/>
                </a:solidFill>
                <a:sym typeface="Wingdings" pitchFamily="2" charset="2"/>
              </a:rPr>
              <a:t>MPU</a:t>
            </a:r>
            <a:r>
              <a:rPr lang="en-GB" sz="2200" dirty="0" smtClean="0">
                <a:solidFill>
                  <a:srgbClr val="FFFFFF"/>
                </a:solidFill>
                <a:sym typeface="Wingdings" pitchFamily="2" charset="2"/>
              </a:rPr>
              <a:t> papers  (MPU</a:t>
            </a:r>
            <a:r>
              <a:rPr lang="en-GB" sz="2200" dirty="0">
                <a:solidFill>
                  <a:srgbClr val="FFFFFF"/>
                </a:solidFill>
                <a:sym typeface="Wingdings" pitchFamily="2" charset="2"/>
              </a:rPr>
              <a:t> </a:t>
            </a:r>
            <a:r>
              <a:rPr lang="en-GB" sz="2200" dirty="0" smtClean="0">
                <a:solidFill>
                  <a:srgbClr val="FFFFFF"/>
                </a:solidFill>
                <a:sym typeface="Wingdings" pitchFamily="2" charset="2"/>
              </a:rPr>
              <a:t>=  Minimal Publishable Unit). Each</a:t>
            </a:r>
            <a:r>
              <a:rPr lang="en-GB" sz="2400" dirty="0" smtClean="0"/>
              <a:t> </a:t>
            </a:r>
            <a:r>
              <a:rPr lang="en-GB" sz="2400" dirty="0"/>
              <a:t>will give you an additional paper, but will also give you a poor reputation </a:t>
            </a:r>
          </a:p>
          <a:p>
            <a:pPr lvl="1" eaLnBrk="1" hangingPunct="1">
              <a:lnSpc>
                <a:spcPct val="95000"/>
              </a:lnSpc>
              <a:spcBef>
                <a:spcPct val="45000"/>
              </a:spcBef>
              <a:defRPr/>
            </a:pPr>
            <a:endParaRPr lang="en-GB" sz="2200" dirty="0">
              <a:solidFill>
                <a:srgbClr val="FFFFFF"/>
              </a:solidFill>
              <a:sym typeface="Wingdings" pitchFamily="2" charset="2"/>
            </a:endParaRPr>
          </a:p>
          <a:p>
            <a:pPr>
              <a:defRPr/>
            </a:pPr>
            <a:endParaRPr lang="en-US" sz="2800" dirty="0"/>
          </a:p>
          <a:p>
            <a:pPr>
              <a:defRPr/>
            </a:pPr>
            <a:endParaRPr lang="en-US" sz="2800" dirty="0" smtClean="0"/>
          </a:p>
          <a:p>
            <a:pPr>
              <a:defRPr/>
            </a:pPr>
            <a:endParaRPr lang="en-US" sz="2800" dirty="0"/>
          </a:p>
        </p:txBody>
      </p:sp>
    </p:spTree>
    <p:extLst>
      <p:ext uri="{BB962C8B-B14F-4D97-AF65-F5344CB8AC3E}">
        <p14:creationId xmlns:p14="http://schemas.microsoft.com/office/powerpoint/2010/main" val="3630413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198438"/>
            <a:ext cx="8229600" cy="926306"/>
          </a:xfrm>
        </p:spPr>
        <p:txBody>
          <a:bodyPr/>
          <a:lstStyle/>
          <a:p>
            <a:pPr eaLnBrk="1" hangingPunct="1"/>
            <a:r>
              <a:rPr lang="en-GB" sz="3600" dirty="0" smtClean="0"/>
              <a:t>References</a:t>
            </a:r>
            <a:endParaRPr lang="en-GB" sz="4000" dirty="0" smtClean="0"/>
          </a:p>
        </p:txBody>
      </p:sp>
      <p:sp>
        <p:nvSpPr>
          <p:cNvPr id="66563" name="Rectangle 3"/>
          <p:cNvSpPr>
            <a:spLocks noGrp="1" noChangeArrowheads="1"/>
          </p:cNvSpPr>
          <p:nvPr>
            <p:ph type="body" idx="1"/>
          </p:nvPr>
        </p:nvSpPr>
        <p:spPr>
          <a:xfrm>
            <a:off x="179388" y="1340769"/>
            <a:ext cx="8785225" cy="5328320"/>
          </a:xfrm>
        </p:spPr>
        <p:txBody>
          <a:bodyPr/>
          <a:lstStyle/>
          <a:p>
            <a:pPr eaLnBrk="1" hangingPunct="1">
              <a:lnSpc>
                <a:spcPct val="95000"/>
              </a:lnSpc>
              <a:spcBef>
                <a:spcPct val="45000"/>
              </a:spcBef>
              <a:defRPr/>
            </a:pPr>
            <a:r>
              <a:rPr lang="en-GB" sz="2100" b="1" dirty="0">
                <a:solidFill>
                  <a:srgbClr val="99FF33"/>
                </a:solidFill>
              </a:rPr>
              <a:t>I</a:t>
            </a:r>
            <a:r>
              <a:rPr lang="en-GB" sz="2100" b="1" dirty="0" smtClean="0">
                <a:solidFill>
                  <a:srgbClr val="99FF33"/>
                </a:solidFill>
              </a:rPr>
              <a:t>mportant!</a:t>
            </a:r>
            <a:r>
              <a:rPr lang="en-GB" sz="2100" dirty="0" smtClean="0"/>
              <a:t> </a:t>
            </a:r>
            <a:r>
              <a:rPr lang="en-GB" sz="2100" dirty="0" smtClean="0">
                <a:solidFill>
                  <a:srgbClr val="FFCC66"/>
                </a:solidFill>
              </a:rPr>
              <a:t>Check style manual of journal to which you wish to submit the paper. </a:t>
            </a:r>
            <a:r>
              <a:rPr lang="en-GB" sz="2100" dirty="0" smtClean="0"/>
              <a:t>Journals have widely different styles for references and from time to time change their reference style</a:t>
            </a:r>
          </a:p>
          <a:p>
            <a:pPr eaLnBrk="1" hangingPunct="1">
              <a:lnSpc>
                <a:spcPct val="85000"/>
              </a:lnSpc>
              <a:spcBef>
                <a:spcPts val="2400"/>
              </a:spcBef>
              <a:defRPr/>
            </a:pPr>
            <a:r>
              <a:rPr lang="en-GB" sz="2100" dirty="0" smtClean="0"/>
              <a:t>In astrophysics often: alphabetical and chronological, e.g.</a:t>
            </a:r>
          </a:p>
          <a:p>
            <a:pPr lvl="1" eaLnBrk="1" hangingPunct="1">
              <a:lnSpc>
                <a:spcPct val="85000"/>
              </a:lnSpc>
              <a:spcBef>
                <a:spcPts val="1200"/>
              </a:spcBef>
              <a:buFont typeface="Wingdings" pitchFamily="2" charset="2"/>
              <a:buNone/>
              <a:defRPr/>
            </a:pPr>
            <a:r>
              <a:rPr lang="en-GB" sz="2000" dirty="0" err="1" smtClean="0"/>
              <a:t>Aabacher</a:t>
            </a:r>
            <a:r>
              <a:rPr lang="en-GB" sz="2000" dirty="0" smtClean="0"/>
              <a:t> A., 2014, J. Irreproducible Res. 15, A16</a:t>
            </a:r>
          </a:p>
          <a:p>
            <a:pPr lvl="1" eaLnBrk="1" hangingPunct="1">
              <a:lnSpc>
                <a:spcPct val="85000"/>
              </a:lnSpc>
              <a:spcBef>
                <a:spcPts val="1200"/>
              </a:spcBef>
              <a:buFont typeface="Wingdings" pitchFamily="2" charset="2"/>
              <a:buNone/>
              <a:defRPr/>
            </a:pPr>
            <a:r>
              <a:rPr lang="en-GB" sz="2000" dirty="0" smtClean="0"/>
              <a:t>Bardot B., 1922, B&amp;B 2, 2222</a:t>
            </a:r>
          </a:p>
          <a:p>
            <a:pPr lvl="1" eaLnBrk="1" hangingPunct="1">
              <a:lnSpc>
                <a:spcPct val="85000"/>
              </a:lnSpc>
              <a:spcBef>
                <a:spcPts val="1200"/>
              </a:spcBef>
              <a:buNone/>
              <a:defRPr/>
            </a:pPr>
            <a:r>
              <a:rPr lang="en-GB" sz="2000" dirty="0" smtClean="0"/>
              <a:t>Chaplin, C., 1977, in Soundless Movies, ed. C. </a:t>
            </a:r>
            <a:r>
              <a:rPr lang="en-GB" sz="2000" dirty="0" err="1" smtClean="0"/>
              <a:t>Cardinale</a:t>
            </a:r>
            <a:r>
              <a:rPr lang="en-GB" sz="2000" dirty="0" smtClean="0"/>
              <a:t>, Hollywood University Press, Hollywood, p. 777</a:t>
            </a:r>
          </a:p>
          <a:p>
            <a:pPr lvl="1" eaLnBrk="1" hangingPunct="1">
              <a:lnSpc>
                <a:spcPct val="85000"/>
              </a:lnSpc>
              <a:spcBef>
                <a:spcPts val="1200"/>
              </a:spcBef>
              <a:buFont typeface="Wingdings" pitchFamily="2" charset="2"/>
              <a:buNone/>
              <a:defRPr/>
            </a:pPr>
            <a:r>
              <a:rPr lang="en-GB" sz="2000" dirty="0" smtClean="0"/>
              <a:t>Duck D., 2011, The adventures of Daisy D., Disney Academic Press, Disneyland</a:t>
            </a:r>
          </a:p>
          <a:p>
            <a:pPr lvl="1" eaLnBrk="1" hangingPunct="1">
              <a:lnSpc>
                <a:spcPct val="85000"/>
              </a:lnSpc>
              <a:spcBef>
                <a:spcPts val="1200"/>
              </a:spcBef>
              <a:buFont typeface="Wingdings" pitchFamily="2" charset="2"/>
              <a:buNone/>
              <a:defRPr/>
            </a:pPr>
            <a:r>
              <a:rPr lang="en-GB" sz="2000" dirty="0" smtClean="0"/>
              <a:t>Duck D., and </a:t>
            </a:r>
            <a:r>
              <a:rPr lang="en-GB" sz="2000" dirty="0" err="1" smtClean="0"/>
              <a:t>McDuck</a:t>
            </a:r>
            <a:r>
              <a:rPr lang="en-GB" sz="2000" dirty="0" smtClean="0"/>
              <a:t> </a:t>
            </a:r>
            <a:r>
              <a:rPr lang="en-GB" sz="2000" dirty="0"/>
              <a:t>S</a:t>
            </a:r>
            <a:r>
              <a:rPr lang="en-GB" sz="2000" dirty="0" smtClean="0"/>
              <a:t>., 1999, </a:t>
            </a:r>
            <a:r>
              <a:rPr lang="en-GB" sz="2000" dirty="0" err="1" smtClean="0"/>
              <a:t>Goofy’s</a:t>
            </a:r>
            <a:r>
              <a:rPr lang="en-GB" sz="2000" dirty="0" smtClean="0"/>
              <a:t> Mag. 13, 13</a:t>
            </a:r>
          </a:p>
          <a:p>
            <a:pPr lvl="1" eaLnBrk="1" hangingPunct="1">
              <a:lnSpc>
                <a:spcPct val="85000"/>
              </a:lnSpc>
              <a:spcBef>
                <a:spcPts val="1200"/>
              </a:spcBef>
              <a:buNone/>
              <a:defRPr/>
            </a:pPr>
            <a:r>
              <a:rPr lang="en-GB" sz="2000" dirty="0"/>
              <a:t>Duck D., </a:t>
            </a:r>
            <a:r>
              <a:rPr lang="en-GB" sz="2000" dirty="0" err="1"/>
              <a:t>McDuck</a:t>
            </a:r>
            <a:r>
              <a:rPr lang="en-GB" sz="2000" dirty="0"/>
              <a:t> S., and Mouse M., </a:t>
            </a:r>
            <a:r>
              <a:rPr lang="en-GB" sz="2000" dirty="0" smtClean="0"/>
              <a:t>1933a, </a:t>
            </a:r>
            <a:r>
              <a:rPr lang="en-GB" sz="2000" dirty="0" err="1"/>
              <a:t>ApJ</a:t>
            </a:r>
            <a:r>
              <a:rPr lang="en-GB" sz="2000" dirty="0"/>
              <a:t> </a:t>
            </a:r>
            <a:r>
              <a:rPr lang="en-GB" sz="2000" dirty="0" smtClean="0"/>
              <a:t>33, </a:t>
            </a:r>
            <a:r>
              <a:rPr lang="en-GB" sz="2000" dirty="0"/>
              <a:t>444</a:t>
            </a:r>
          </a:p>
          <a:p>
            <a:pPr lvl="1" eaLnBrk="1" hangingPunct="1">
              <a:lnSpc>
                <a:spcPct val="85000"/>
              </a:lnSpc>
              <a:spcBef>
                <a:spcPts val="1200"/>
              </a:spcBef>
              <a:buNone/>
              <a:defRPr/>
            </a:pPr>
            <a:r>
              <a:rPr lang="en-GB" sz="2000" dirty="0" smtClean="0"/>
              <a:t>Duck D., Mouse M., and </a:t>
            </a:r>
            <a:r>
              <a:rPr lang="en-GB" sz="2000" dirty="0" err="1" smtClean="0"/>
              <a:t>McDuck</a:t>
            </a:r>
            <a:r>
              <a:rPr lang="en-GB" sz="2000" dirty="0" smtClean="0"/>
              <a:t> </a:t>
            </a:r>
            <a:r>
              <a:rPr lang="en-GB" sz="2000" dirty="0"/>
              <a:t>S</a:t>
            </a:r>
            <a:r>
              <a:rPr lang="en-GB" sz="2000" dirty="0" smtClean="0"/>
              <a:t>., 1933</a:t>
            </a:r>
            <a:r>
              <a:rPr lang="en-GB" sz="2000" dirty="0"/>
              <a:t>b</a:t>
            </a:r>
            <a:r>
              <a:rPr lang="en-GB" sz="2000" dirty="0" smtClean="0"/>
              <a:t>, </a:t>
            </a:r>
            <a:r>
              <a:rPr lang="en-GB" sz="2000" dirty="0" err="1" smtClean="0"/>
              <a:t>ApJ</a:t>
            </a:r>
            <a:r>
              <a:rPr lang="en-GB" sz="2000" dirty="0" smtClean="0"/>
              <a:t> 44, 333</a:t>
            </a:r>
          </a:p>
        </p:txBody>
      </p:sp>
      <p:grpSp>
        <p:nvGrpSpPr>
          <p:cNvPr id="13" name="Group 12"/>
          <p:cNvGrpSpPr/>
          <p:nvPr/>
        </p:nvGrpSpPr>
        <p:grpSpPr>
          <a:xfrm>
            <a:off x="179388" y="1703748"/>
            <a:ext cx="8785225" cy="1293204"/>
            <a:chOff x="179388" y="983668"/>
            <a:chExt cx="8785225" cy="1293204"/>
          </a:xfrm>
        </p:grpSpPr>
        <p:sp>
          <p:nvSpPr>
            <p:cNvPr id="2" name="TextBox 1"/>
            <p:cNvSpPr txBox="1"/>
            <p:nvPr/>
          </p:nvSpPr>
          <p:spPr>
            <a:xfrm>
              <a:off x="179388" y="983668"/>
              <a:ext cx="8785225" cy="430887"/>
            </a:xfrm>
            <a:prstGeom prst="rect">
              <a:avLst/>
            </a:prstGeom>
            <a:solidFill>
              <a:srgbClr val="99FFCC"/>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smtClean="0">
                  <a:ln>
                    <a:noFill/>
                  </a:ln>
                  <a:solidFill>
                    <a:srgbClr val="7030A0"/>
                  </a:solidFill>
                  <a:effectLst/>
                  <a:uLnTx/>
                  <a:uFillTx/>
                  <a:latin typeface="Arial" charset="0"/>
                  <a:ea typeface="+mn-ea"/>
                  <a:cs typeface="+mn-cs"/>
                </a:rPr>
                <a:t>Author(s), year of </a:t>
              </a:r>
              <a:r>
                <a:rPr kumimoji="0" lang="en-US" sz="2200" b="0" i="0" u="none" strike="noStrike" kern="1200" cap="none" spc="0" normalizeH="0" baseline="0" noProof="0" dirty="0" err="1" smtClean="0">
                  <a:ln>
                    <a:noFill/>
                  </a:ln>
                  <a:solidFill>
                    <a:srgbClr val="7030A0"/>
                  </a:solidFill>
                  <a:effectLst/>
                  <a:uLnTx/>
                  <a:uFillTx/>
                  <a:latin typeface="Arial" charset="0"/>
                  <a:ea typeface="+mn-ea"/>
                  <a:cs typeface="+mn-cs"/>
                </a:rPr>
                <a:t>publiclication</a:t>
              </a:r>
              <a:r>
                <a:rPr kumimoji="0" lang="en-US" sz="2200" b="0" i="0" u="none" strike="noStrike" kern="1200" cap="none" spc="0" normalizeH="0" baseline="0" noProof="0" dirty="0" smtClean="0">
                  <a:ln>
                    <a:noFill/>
                  </a:ln>
                  <a:solidFill>
                    <a:srgbClr val="7030A0"/>
                  </a:solidFill>
                  <a:effectLst/>
                  <a:uLnTx/>
                  <a:uFillTx/>
                  <a:latin typeface="Arial" charset="0"/>
                  <a:ea typeface="+mn-ea"/>
                  <a:cs typeface="+mn-cs"/>
                </a:rPr>
                <a:t>, Journal, issue, 1</a:t>
              </a:r>
              <a:r>
                <a:rPr kumimoji="0" lang="en-US" sz="2200" b="0" i="0" u="none" strike="noStrike" kern="1200" cap="none" spc="0" normalizeH="0" baseline="30000" noProof="0" dirty="0" smtClean="0">
                  <a:ln>
                    <a:noFill/>
                  </a:ln>
                  <a:solidFill>
                    <a:srgbClr val="7030A0"/>
                  </a:solidFill>
                  <a:effectLst/>
                  <a:uLnTx/>
                  <a:uFillTx/>
                  <a:latin typeface="Arial" charset="0"/>
                  <a:ea typeface="+mn-ea"/>
                  <a:cs typeface="+mn-cs"/>
                </a:rPr>
                <a:t>st</a:t>
              </a:r>
              <a:r>
                <a:rPr kumimoji="0" lang="en-US" sz="2200" b="0" i="0" u="none" strike="noStrike" kern="1200" cap="none" spc="0" normalizeH="0" baseline="0" noProof="0" dirty="0" smtClean="0">
                  <a:ln>
                    <a:noFill/>
                  </a:ln>
                  <a:solidFill>
                    <a:srgbClr val="7030A0"/>
                  </a:solidFill>
                  <a:effectLst/>
                  <a:uLnTx/>
                  <a:uFillTx/>
                  <a:latin typeface="Arial" charset="0"/>
                  <a:ea typeface="+mn-ea"/>
                  <a:cs typeface="+mn-cs"/>
                </a:rPr>
                <a:t> page or article No.</a:t>
              </a:r>
              <a:endParaRPr kumimoji="0" lang="de-DE" sz="2200" b="0" i="0" u="none" strike="noStrike" kern="1200" cap="none" spc="0" normalizeH="0" baseline="0" noProof="0" dirty="0">
                <a:ln>
                  <a:noFill/>
                </a:ln>
                <a:solidFill>
                  <a:srgbClr val="7030A0"/>
                </a:solidFill>
                <a:effectLst/>
                <a:uLnTx/>
                <a:uFillTx/>
                <a:latin typeface="Arial" charset="0"/>
                <a:ea typeface="+mn-ea"/>
                <a:cs typeface="+mn-cs"/>
              </a:endParaRPr>
            </a:p>
          </p:txBody>
        </p:sp>
        <p:cxnSp>
          <p:nvCxnSpPr>
            <p:cNvPr id="4" name="Straight Arrow Connector 3"/>
            <p:cNvCxnSpPr/>
            <p:nvPr/>
          </p:nvCxnSpPr>
          <p:spPr bwMode="auto">
            <a:xfrm>
              <a:off x="971600" y="1445333"/>
              <a:ext cx="216024" cy="831539"/>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8" name="Straight Arrow Connector 7"/>
            <p:cNvCxnSpPr/>
            <p:nvPr/>
          </p:nvCxnSpPr>
          <p:spPr bwMode="auto">
            <a:xfrm>
              <a:off x="2411760" y="1412776"/>
              <a:ext cx="72008" cy="864096"/>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0" name="Straight Arrow Connector 9"/>
            <p:cNvCxnSpPr/>
            <p:nvPr/>
          </p:nvCxnSpPr>
          <p:spPr bwMode="auto">
            <a:xfrm>
              <a:off x="4572000" y="1445333"/>
              <a:ext cx="0" cy="831539"/>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2" name="Straight Arrow Connector 11"/>
            <p:cNvCxnSpPr/>
            <p:nvPr/>
          </p:nvCxnSpPr>
          <p:spPr bwMode="auto">
            <a:xfrm flipH="1">
              <a:off x="5580112" y="1412776"/>
              <a:ext cx="72008" cy="817787"/>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cxnSp>
          <p:nvCxnSpPr>
            <p:cNvPr id="14" name="Straight Arrow Connector 13"/>
            <p:cNvCxnSpPr/>
            <p:nvPr/>
          </p:nvCxnSpPr>
          <p:spPr bwMode="auto">
            <a:xfrm flipH="1">
              <a:off x="6228184" y="1412776"/>
              <a:ext cx="288032" cy="817787"/>
            </a:xfrm>
            <a:prstGeom prst="straightConnector1">
              <a:avLst/>
            </a:prstGeom>
            <a:solidFill>
              <a:schemeClr val="accent1"/>
            </a:solidFill>
            <a:ln w="38100" cap="flat" cmpd="sng" algn="ctr">
              <a:solidFill>
                <a:srgbClr val="99FFCC"/>
              </a:solidFill>
              <a:prstDash val="solid"/>
              <a:round/>
              <a:headEnd type="none" w="med" len="med"/>
              <a:tailEnd type="triangle"/>
            </a:ln>
            <a:effectLst/>
          </p:spPr>
        </p:cxnSp>
      </p:grpSp>
    </p:spTree>
    <p:extLst>
      <p:ext uri="{BB962C8B-B14F-4D97-AF65-F5344CB8AC3E}">
        <p14:creationId xmlns:p14="http://schemas.microsoft.com/office/powerpoint/2010/main" val="208448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98438"/>
            <a:ext cx="8229600" cy="709612"/>
          </a:xfrm>
        </p:spPr>
        <p:txBody>
          <a:bodyPr/>
          <a:lstStyle/>
          <a:p>
            <a:pPr eaLnBrk="1" hangingPunct="1"/>
            <a:r>
              <a:rPr lang="en-GB" sz="3600" dirty="0" smtClean="0"/>
              <a:t>References</a:t>
            </a:r>
            <a:endParaRPr lang="en-GB" sz="4000" dirty="0" smtClean="0"/>
          </a:p>
        </p:txBody>
      </p:sp>
      <p:sp>
        <p:nvSpPr>
          <p:cNvPr id="102403" name="Rectangle 3"/>
          <p:cNvSpPr>
            <a:spLocks noGrp="1" noChangeArrowheads="1"/>
          </p:cNvSpPr>
          <p:nvPr>
            <p:ph type="body" idx="1"/>
          </p:nvPr>
        </p:nvSpPr>
        <p:spPr>
          <a:xfrm>
            <a:off x="179388" y="1052513"/>
            <a:ext cx="8785225" cy="5616575"/>
          </a:xfrm>
        </p:spPr>
        <p:txBody>
          <a:bodyPr/>
          <a:lstStyle/>
          <a:p>
            <a:pPr eaLnBrk="1" hangingPunct="1">
              <a:spcBef>
                <a:spcPts val="1500"/>
              </a:spcBef>
              <a:defRPr/>
            </a:pPr>
            <a:r>
              <a:rPr lang="en-GB" sz="2400" dirty="0" smtClean="0">
                <a:solidFill>
                  <a:srgbClr val="CCFFCC"/>
                </a:solidFill>
              </a:rPr>
              <a:t>Some journals </a:t>
            </a:r>
            <a:r>
              <a:rPr lang="en-GB" sz="2400" dirty="0" smtClean="0"/>
              <a:t>require paper titles and/or end-page numbers. E.g. Kong, K., 2005, Hanging out on the skyscrapers of New York, Movie Monthly, 1001, 2001-2002</a:t>
            </a:r>
          </a:p>
          <a:p>
            <a:pPr eaLnBrk="1" hangingPunct="1">
              <a:spcBef>
                <a:spcPts val="2400"/>
              </a:spcBef>
              <a:defRPr/>
            </a:pPr>
            <a:r>
              <a:rPr lang="en-GB" sz="2400" dirty="0" smtClean="0">
                <a:solidFill>
                  <a:srgbClr val="CCFFCC"/>
                </a:solidFill>
              </a:rPr>
              <a:t>Other journals: </a:t>
            </a:r>
            <a:r>
              <a:rPr lang="en-GB" sz="2400" dirty="0" smtClean="0"/>
              <a:t>references are numbered in the order in which they are cited in text. Best use automated numbering scheme (provided by, e.g., </a:t>
            </a:r>
            <a:r>
              <a:rPr lang="en-GB" sz="2400" dirty="0" err="1" smtClean="0"/>
              <a:t>LaTeX</a:t>
            </a:r>
            <a:r>
              <a:rPr lang="en-GB" sz="2400" dirty="0" smtClean="0"/>
              <a:t>) </a:t>
            </a:r>
          </a:p>
          <a:p>
            <a:pPr eaLnBrk="1" hangingPunct="1">
              <a:spcBef>
                <a:spcPts val="2400"/>
              </a:spcBef>
              <a:defRPr/>
            </a:pPr>
            <a:r>
              <a:rPr lang="en-GB" sz="2400" dirty="0" smtClean="0"/>
              <a:t>If you are using unpublished data or results of another researcher, then cite him/her in the text. E.g., (M. Monroe, 1944, private communication). </a:t>
            </a:r>
            <a:r>
              <a:rPr lang="en-GB" sz="2400" dirty="0" smtClean="0">
                <a:solidFill>
                  <a:srgbClr val="FFCC66"/>
                </a:solidFill>
              </a:rPr>
              <a:t>Ask him/her before you cite!</a:t>
            </a:r>
          </a:p>
          <a:p>
            <a:pPr eaLnBrk="1" hangingPunct="1">
              <a:spcBef>
                <a:spcPts val="2400"/>
              </a:spcBef>
              <a:defRPr/>
            </a:pPr>
            <a:r>
              <a:rPr lang="en-GB" sz="2400" dirty="0" smtClean="0">
                <a:solidFill>
                  <a:srgbClr val="CCFFCC"/>
                </a:solidFill>
              </a:rPr>
              <a:t>No private communications or </a:t>
            </a:r>
            <a:r>
              <a:rPr lang="en-GB" sz="2400" dirty="0" err="1" smtClean="0">
                <a:solidFill>
                  <a:srgbClr val="CCFFCC"/>
                </a:solidFill>
              </a:rPr>
              <a:t>unsubmitted</a:t>
            </a:r>
            <a:r>
              <a:rPr lang="en-GB" sz="2400" dirty="0" smtClean="0">
                <a:solidFill>
                  <a:srgbClr val="CCFFCC"/>
                </a:solidFill>
              </a:rPr>
              <a:t> papers in the reference list. </a:t>
            </a:r>
            <a:r>
              <a:rPr lang="en-GB" sz="2400" dirty="0" smtClean="0"/>
              <a:t>Keep such citations strictly to the main text and keep them to a minimum!</a:t>
            </a:r>
          </a:p>
        </p:txBody>
      </p:sp>
    </p:spTree>
    <p:extLst>
      <p:ext uri="{BB962C8B-B14F-4D97-AF65-F5344CB8AC3E}">
        <p14:creationId xmlns:p14="http://schemas.microsoft.com/office/powerpoint/2010/main" val="67151559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198438"/>
            <a:ext cx="8229600" cy="709612"/>
          </a:xfrm>
        </p:spPr>
        <p:txBody>
          <a:bodyPr/>
          <a:lstStyle/>
          <a:p>
            <a:pPr eaLnBrk="1" hangingPunct="1"/>
            <a:r>
              <a:rPr lang="en-GB" sz="3600" dirty="0" smtClean="0"/>
              <a:t>References</a:t>
            </a:r>
            <a:endParaRPr lang="en-GB" sz="4000" dirty="0" smtClean="0"/>
          </a:p>
        </p:txBody>
      </p:sp>
      <p:sp>
        <p:nvSpPr>
          <p:cNvPr id="102403" name="Rectangle 3"/>
          <p:cNvSpPr>
            <a:spLocks noGrp="1" noChangeArrowheads="1"/>
          </p:cNvSpPr>
          <p:nvPr>
            <p:ph type="body" idx="1"/>
          </p:nvPr>
        </p:nvSpPr>
        <p:spPr>
          <a:xfrm>
            <a:off x="179388" y="1052513"/>
            <a:ext cx="8785225" cy="5616575"/>
          </a:xfrm>
        </p:spPr>
        <p:txBody>
          <a:bodyPr/>
          <a:lstStyle/>
          <a:p>
            <a:pPr eaLnBrk="1" hangingPunct="1">
              <a:spcBef>
                <a:spcPts val="1500"/>
              </a:spcBef>
              <a:defRPr/>
            </a:pPr>
            <a:r>
              <a:rPr lang="en-GB" sz="2400" dirty="0" smtClean="0">
                <a:solidFill>
                  <a:srgbClr val="99FFCC"/>
                </a:solidFill>
              </a:rPr>
              <a:t>Many journals: </a:t>
            </a:r>
            <a:r>
              <a:rPr lang="en-GB" sz="2400" dirty="0" smtClean="0"/>
              <a:t>if there are more than six authors, then only the first three are explicitly listed:</a:t>
            </a:r>
          </a:p>
          <a:p>
            <a:pPr marL="0" indent="0" eaLnBrk="1" hangingPunct="1">
              <a:spcBef>
                <a:spcPts val="600"/>
              </a:spcBef>
              <a:buNone/>
              <a:defRPr/>
            </a:pPr>
            <a:r>
              <a:rPr lang="en-GB" sz="2400" dirty="0"/>
              <a:t> </a:t>
            </a:r>
            <a:r>
              <a:rPr lang="en-GB" sz="2400" dirty="0" smtClean="0"/>
              <a:t>   </a:t>
            </a:r>
            <a:r>
              <a:rPr lang="en-GB" sz="2000" dirty="0" smtClean="0"/>
              <a:t>Angel, A.N., Devil, B.A.D., Saint, St., et al. 2022, Heaven &amp; Hell Monthly  </a:t>
            </a:r>
          </a:p>
          <a:p>
            <a:pPr eaLnBrk="1" hangingPunct="1">
              <a:spcBef>
                <a:spcPts val="2400"/>
              </a:spcBef>
              <a:defRPr/>
            </a:pPr>
            <a:r>
              <a:rPr lang="en-GB" sz="2400" dirty="0" smtClean="0"/>
              <a:t>Papers that have been submitted, but not yet accepted for publication are cited as “submitted”, those that have been accepted as “accepted”, or “in press”, or “in the press”, e.g.</a:t>
            </a:r>
          </a:p>
          <a:p>
            <a:pPr marL="0" indent="0" eaLnBrk="1" hangingPunct="1">
              <a:spcBef>
                <a:spcPts val="600"/>
              </a:spcBef>
              <a:buNone/>
              <a:defRPr/>
            </a:pPr>
            <a:r>
              <a:rPr lang="en-GB" sz="2400" dirty="0" smtClean="0"/>
              <a:t>    </a:t>
            </a:r>
            <a:r>
              <a:rPr lang="en-GB" sz="2000" dirty="0" smtClean="0"/>
              <a:t>   Gaga, L., 2019, Greatest Hits, in press  (</a:t>
            </a:r>
            <a:r>
              <a:rPr lang="en-US" sz="2000" dirty="0" smtClean="0"/>
              <a:t>arXiv:1111.3333)</a:t>
            </a:r>
            <a:endParaRPr lang="en-GB" sz="2000" dirty="0" smtClean="0"/>
          </a:p>
          <a:p>
            <a:pPr marL="0" indent="0" eaLnBrk="1" hangingPunct="1">
              <a:spcBef>
                <a:spcPts val="0"/>
              </a:spcBef>
              <a:buNone/>
              <a:defRPr/>
            </a:pPr>
            <a:r>
              <a:rPr lang="en-GB" sz="2000" dirty="0" smtClean="0"/>
              <a:t>        Bobo</a:t>
            </a:r>
            <a:r>
              <a:rPr lang="en-GB" sz="2000" dirty="0"/>
              <a:t>, D.J., 2018, Smallest Misses, submitted </a:t>
            </a:r>
            <a:endParaRPr lang="en-GB" sz="2000" dirty="0" smtClean="0"/>
          </a:p>
          <a:p>
            <a:pPr eaLnBrk="1" hangingPunct="1">
              <a:spcBef>
                <a:spcPts val="2400"/>
              </a:spcBef>
              <a:defRPr/>
            </a:pPr>
            <a:r>
              <a:rPr lang="en-GB" sz="2400" dirty="0" smtClean="0"/>
              <a:t>If an unpublished paper is on </a:t>
            </a:r>
            <a:r>
              <a:rPr lang="en-GB" sz="2400" dirty="0" err="1" smtClean="0"/>
              <a:t>ArXiv</a:t>
            </a:r>
            <a:r>
              <a:rPr lang="en-GB" sz="2400" dirty="0" smtClean="0"/>
              <a:t> or </a:t>
            </a:r>
            <a:r>
              <a:rPr lang="en-GB" sz="2400" dirty="0" err="1" smtClean="0"/>
              <a:t>astro-ph</a:t>
            </a:r>
            <a:r>
              <a:rPr lang="en-GB" sz="2400" dirty="0" smtClean="0"/>
              <a:t>, give the relevant number when citing it (e.g.,     </a:t>
            </a:r>
            <a:r>
              <a:rPr lang="en-US" sz="2400" dirty="0" smtClean="0"/>
              <a:t>arXiv:1202.3554</a:t>
            </a:r>
            <a:r>
              <a:rPr lang="en-GB" sz="2400" dirty="0" smtClean="0"/>
              <a:t>)</a:t>
            </a:r>
          </a:p>
          <a:p>
            <a:pPr eaLnBrk="1" hangingPunct="1">
              <a:spcBef>
                <a:spcPts val="2400"/>
              </a:spcBef>
              <a:defRPr/>
            </a:pPr>
            <a:r>
              <a:rPr lang="en-GB" sz="2400" dirty="0">
                <a:solidFill>
                  <a:srgbClr val="FFFFFF"/>
                </a:solidFill>
              </a:rPr>
              <a:t>See instructions by the journal on how to refer to websites</a:t>
            </a:r>
            <a:r>
              <a:rPr lang="en-GB" sz="2400" dirty="0" smtClean="0"/>
              <a:t> (e.g. websites hosting codes, or data bases etc.)</a:t>
            </a:r>
            <a:endParaRPr lang="en-US" sz="2400" dirty="0"/>
          </a:p>
        </p:txBody>
      </p:sp>
    </p:spTree>
    <p:extLst>
      <p:ext uri="{BB962C8B-B14F-4D97-AF65-F5344CB8AC3E}">
        <p14:creationId xmlns:p14="http://schemas.microsoft.com/office/powerpoint/2010/main" val="420451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387" y="1268760"/>
            <a:ext cx="8785225" cy="4896544"/>
          </a:xfrm>
        </p:spPr>
        <p:txBody>
          <a:bodyPr/>
          <a:lstStyle/>
          <a:p>
            <a:pPr>
              <a:spcBef>
                <a:spcPts val="2400"/>
              </a:spcBef>
            </a:pPr>
            <a:r>
              <a:rPr lang="en-US" sz="2400" dirty="0"/>
              <a:t>Depends on length of paper (longer papers </a:t>
            </a:r>
            <a:r>
              <a:rPr lang="en-US" sz="2400" dirty="0" smtClean="0">
                <a:sym typeface="Wingdings" panose="05000000000000000000" pitchFamily="2" charset="2"/>
              </a:rPr>
              <a:t></a:t>
            </a:r>
            <a:r>
              <a:rPr lang="en-US" sz="2400" dirty="0" smtClean="0"/>
              <a:t> </a:t>
            </a:r>
            <a:r>
              <a:rPr lang="en-US" sz="2400" dirty="0"/>
              <a:t>more references) &amp; research field. Typical between 5 and 50 </a:t>
            </a:r>
          </a:p>
          <a:p>
            <a:pPr>
              <a:spcBef>
                <a:spcPts val="2400"/>
              </a:spcBef>
            </a:pPr>
            <a:r>
              <a:rPr lang="en-US" sz="2400" dirty="0"/>
              <a:t>Citations to a scientist’s papers are an important indicator of success, people can get upset if their papers are not cited</a:t>
            </a:r>
          </a:p>
          <a:p>
            <a:pPr>
              <a:spcBef>
                <a:spcPts val="2400"/>
              </a:spcBef>
            </a:pPr>
            <a:r>
              <a:rPr lang="en-US" sz="2400" dirty="0" smtClean="0"/>
              <a:t>From Astron</a:t>
            </a:r>
            <a:r>
              <a:rPr lang="en-US" sz="2400" dirty="0"/>
              <a:t>. </a:t>
            </a:r>
            <a:r>
              <a:rPr lang="en-US" sz="2400" dirty="0" err="1"/>
              <a:t>Astrophys</a:t>
            </a:r>
            <a:r>
              <a:rPr lang="en-US" sz="2400" dirty="0"/>
              <a:t>. </a:t>
            </a:r>
            <a:r>
              <a:rPr lang="en-US" sz="2400" dirty="0" smtClean="0"/>
              <a:t>policy on ethical issues: “…the </a:t>
            </a:r>
            <a:r>
              <a:rPr lang="en-US" sz="2400" b="1" dirty="0">
                <a:solidFill>
                  <a:srgbClr val="99FF99"/>
                </a:solidFill>
              </a:rPr>
              <a:t>deliberate</a:t>
            </a:r>
            <a:r>
              <a:rPr lang="en-US" sz="2400" dirty="0"/>
              <a:t> refusal to cite prior, corroborating, or contradicting results — represents an ethical breach comparable to plagiarism</a:t>
            </a:r>
            <a:r>
              <a:rPr lang="en-US" sz="2400" dirty="0" smtClean="0"/>
              <a:t>.” </a:t>
            </a:r>
            <a:endParaRPr lang="en-US" sz="2400" dirty="0"/>
          </a:p>
          <a:p>
            <a:pPr>
              <a:spcBef>
                <a:spcPts val="2400"/>
              </a:spcBef>
              <a:buFont typeface="Wingdings" panose="05000000000000000000" pitchFamily="2" charset="2"/>
              <a:buChar char="è"/>
            </a:pPr>
            <a:r>
              <a:rPr lang="en-US" sz="2400" dirty="0" smtClean="0"/>
              <a:t>In </a:t>
            </a:r>
            <a:r>
              <a:rPr lang="en-US" sz="2400" dirty="0"/>
              <a:t>general, </a:t>
            </a:r>
            <a:r>
              <a:rPr lang="en-US" sz="2400" dirty="0">
                <a:solidFill>
                  <a:srgbClr val="FFCC66"/>
                </a:solidFill>
              </a:rPr>
              <a:t>better cite a few too many </a:t>
            </a:r>
            <a:r>
              <a:rPr lang="en-US" sz="2400" dirty="0" smtClean="0">
                <a:solidFill>
                  <a:srgbClr val="FFCC66"/>
                </a:solidFill>
              </a:rPr>
              <a:t>papers rather </a:t>
            </a:r>
            <a:r>
              <a:rPr lang="en-US" sz="2400" dirty="0">
                <a:solidFill>
                  <a:srgbClr val="FFCC66"/>
                </a:solidFill>
              </a:rPr>
              <a:t>than too </a:t>
            </a:r>
            <a:r>
              <a:rPr lang="en-US" sz="2400" dirty="0" smtClean="0">
                <a:solidFill>
                  <a:srgbClr val="FFCC66"/>
                </a:solidFill>
              </a:rPr>
              <a:t>few </a:t>
            </a:r>
            <a:r>
              <a:rPr lang="en-US" sz="2400" dirty="0" smtClean="0"/>
              <a:t>(cite in particular the most relevant papers)</a:t>
            </a:r>
          </a:p>
          <a:p>
            <a:pPr marL="0" indent="0">
              <a:spcBef>
                <a:spcPts val="2400"/>
              </a:spcBef>
              <a:buNone/>
            </a:pPr>
            <a:endParaRPr lang="en-US" sz="2200" dirty="0"/>
          </a:p>
          <a:p>
            <a:endParaRPr lang="en-US" dirty="0"/>
          </a:p>
        </p:txBody>
      </p:sp>
      <p:sp>
        <p:nvSpPr>
          <p:cNvPr id="4" name="Title 1"/>
          <p:cNvSpPr>
            <a:spLocks noGrp="1"/>
          </p:cNvSpPr>
          <p:nvPr>
            <p:ph type="title"/>
          </p:nvPr>
        </p:nvSpPr>
        <p:spPr>
          <a:xfrm>
            <a:off x="446856" y="198438"/>
            <a:ext cx="8229600" cy="782290"/>
          </a:xfrm>
        </p:spPr>
        <p:txBody>
          <a:bodyPr/>
          <a:lstStyle/>
          <a:p>
            <a:r>
              <a:rPr lang="en-US" sz="3600" dirty="0" smtClean="0"/>
              <a:t>Optimal number of references</a:t>
            </a:r>
            <a:endParaRPr lang="en-US" sz="3600" dirty="0"/>
          </a:p>
        </p:txBody>
      </p:sp>
    </p:spTree>
    <p:extLst>
      <p:ext uri="{BB962C8B-B14F-4D97-AF65-F5344CB8AC3E}">
        <p14:creationId xmlns:p14="http://schemas.microsoft.com/office/powerpoint/2010/main" val="31338476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15888"/>
            <a:ext cx="8229600" cy="927100"/>
          </a:xfrm>
        </p:spPr>
        <p:txBody>
          <a:bodyPr/>
          <a:lstStyle/>
          <a:p>
            <a:pPr eaLnBrk="1" hangingPunct="1"/>
            <a:r>
              <a:rPr lang="en-GB" sz="3600" dirty="0" smtClean="0"/>
              <a:t>References: avoid errors</a:t>
            </a:r>
            <a:endParaRPr lang="en-GB" sz="4000" dirty="0" smtClean="0"/>
          </a:p>
        </p:txBody>
      </p:sp>
      <p:sp>
        <p:nvSpPr>
          <p:cNvPr id="100355" name="Rectangle 3"/>
          <p:cNvSpPr>
            <a:spLocks noGrp="1" noChangeArrowheads="1"/>
          </p:cNvSpPr>
          <p:nvPr>
            <p:ph type="body" idx="1"/>
          </p:nvPr>
        </p:nvSpPr>
        <p:spPr>
          <a:xfrm>
            <a:off x="179388" y="1052513"/>
            <a:ext cx="8785225" cy="5661025"/>
          </a:xfrm>
        </p:spPr>
        <p:txBody>
          <a:bodyPr/>
          <a:lstStyle/>
          <a:p>
            <a:pPr eaLnBrk="1" hangingPunct="1">
              <a:lnSpc>
                <a:spcPct val="90000"/>
              </a:lnSpc>
              <a:spcBef>
                <a:spcPct val="50000"/>
              </a:spcBef>
              <a:defRPr/>
            </a:pPr>
            <a:r>
              <a:rPr lang="en-GB" sz="2600" dirty="0" smtClean="0"/>
              <a:t>Many errors are propagated in References</a:t>
            </a:r>
          </a:p>
          <a:p>
            <a:pPr marL="640080" lvl="1" eaLnBrk="1" hangingPunct="1">
              <a:spcBef>
                <a:spcPts val="1500"/>
              </a:spcBef>
              <a:defRPr/>
            </a:pPr>
            <a:r>
              <a:rPr lang="en-GB" sz="2200" dirty="0" smtClean="0"/>
              <a:t>Are all papers cited in text also present in the references and vice versa? </a:t>
            </a:r>
          </a:p>
          <a:p>
            <a:pPr marL="640080" lvl="1" eaLnBrk="1" hangingPunct="1">
              <a:spcBef>
                <a:spcPts val="1500"/>
              </a:spcBef>
              <a:defRPr/>
            </a:pPr>
            <a:r>
              <a:rPr lang="en-GB" sz="2200" dirty="0" err="1"/>
              <a:t>BibTeX</a:t>
            </a:r>
            <a:r>
              <a:rPr lang="en-GB" sz="2200" dirty="0"/>
              <a:t> is a great help in </a:t>
            </a:r>
            <a:r>
              <a:rPr lang="en-GB" sz="2200" dirty="0" smtClean="0"/>
              <a:t>establishing consistency </a:t>
            </a:r>
          </a:p>
          <a:p>
            <a:pPr marL="640080" lvl="1" eaLnBrk="1" hangingPunct="1">
              <a:spcBef>
                <a:spcPts val="1500"/>
              </a:spcBef>
              <a:defRPr/>
            </a:pPr>
            <a:r>
              <a:rPr lang="en-GB" sz="2200" dirty="0" smtClean="0"/>
              <a:t>Have you really included the reference to the correct paper? I have often found that a student has put in a reference to a conference proceedings paper with little info. instead of citing the journal paper of the same year </a:t>
            </a:r>
          </a:p>
          <a:p>
            <a:pPr marL="640080" lvl="1" eaLnBrk="1" hangingPunct="1">
              <a:spcBef>
                <a:spcPts val="1500"/>
              </a:spcBef>
              <a:defRPr/>
            </a:pPr>
            <a:r>
              <a:rPr lang="en-GB" sz="2200" dirty="0"/>
              <a:t>Make sure the references are </a:t>
            </a:r>
            <a:r>
              <a:rPr lang="en-GB" sz="2200" dirty="0" smtClean="0"/>
              <a:t>correct (up to 25% of references in literature are incorrect according to study in Lancet)</a:t>
            </a:r>
          </a:p>
          <a:p>
            <a:pPr marL="914400" lvl="2" eaLnBrk="1" hangingPunct="1">
              <a:spcBef>
                <a:spcPts val="600"/>
              </a:spcBef>
              <a:defRPr/>
            </a:pPr>
            <a:r>
              <a:rPr lang="en-GB" sz="2000" dirty="0" smtClean="0"/>
              <a:t>Check </a:t>
            </a:r>
            <a:r>
              <a:rPr lang="en-GB" sz="2000" dirty="0"/>
              <a:t>in a data base, such as ADS, which provides references in </a:t>
            </a:r>
            <a:r>
              <a:rPr lang="en-GB" sz="2000" dirty="0" err="1"/>
              <a:t>BibTeX</a:t>
            </a:r>
            <a:r>
              <a:rPr lang="en-GB" sz="2000" dirty="0"/>
              <a:t> </a:t>
            </a:r>
            <a:r>
              <a:rPr lang="en-GB" sz="2000" dirty="0" smtClean="0"/>
              <a:t>format</a:t>
            </a:r>
          </a:p>
          <a:p>
            <a:pPr marL="914400" lvl="2" eaLnBrk="1" hangingPunct="1">
              <a:spcBef>
                <a:spcPts val="600"/>
              </a:spcBef>
              <a:defRPr/>
            </a:pPr>
            <a:r>
              <a:rPr lang="en-GB" sz="2000" dirty="0" smtClean="0"/>
              <a:t>However: ADS also has errors  </a:t>
            </a:r>
            <a:r>
              <a:rPr lang="en-GB" sz="2000" dirty="0" smtClean="0">
                <a:sym typeface="Wingdings" pitchFamily="2" charset="2"/>
              </a:rPr>
              <a:t></a:t>
            </a:r>
            <a:r>
              <a:rPr lang="en-GB" sz="2000" dirty="0" smtClean="0"/>
              <a:t> </a:t>
            </a:r>
            <a:r>
              <a:rPr lang="en-GB" sz="2000" b="1" dirty="0" smtClean="0">
                <a:solidFill>
                  <a:srgbClr val="99FFCC"/>
                </a:solidFill>
              </a:rPr>
              <a:t>Best is to check original paper!</a:t>
            </a:r>
          </a:p>
        </p:txBody>
      </p:sp>
    </p:spTree>
    <p:extLst>
      <p:ext uri="{BB962C8B-B14F-4D97-AF65-F5344CB8AC3E}">
        <p14:creationId xmlns:p14="http://schemas.microsoft.com/office/powerpoint/2010/main" val="4171725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Citing references</a:t>
            </a:r>
            <a:endParaRPr lang="en-US" dirty="0"/>
          </a:p>
        </p:txBody>
      </p:sp>
      <p:sp>
        <p:nvSpPr>
          <p:cNvPr id="3" name="Content Placeholder 2"/>
          <p:cNvSpPr>
            <a:spLocks noGrp="1"/>
          </p:cNvSpPr>
          <p:nvPr>
            <p:ph idx="1"/>
          </p:nvPr>
        </p:nvSpPr>
        <p:spPr>
          <a:xfrm>
            <a:off x="179388" y="1124744"/>
            <a:ext cx="8785225" cy="5544345"/>
          </a:xfrm>
        </p:spPr>
        <p:txBody>
          <a:bodyPr/>
          <a:lstStyle/>
          <a:p>
            <a:r>
              <a:rPr lang="en-US" sz="2400" dirty="0" smtClean="0"/>
              <a:t>In </a:t>
            </a:r>
            <a:r>
              <a:rPr lang="en-US" sz="2400" dirty="0" err="1" smtClean="0"/>
              <a:t>astrophysivs</a:t>
            </a:r>
            <a:r>
              <a:rPr lang="en-US" sz="2400" dirty="0" smtClean="0"/>
              <a:t>, cite by first author name and year of publication. E.g.: “Duck et al. (1933a) claimed that ducks can talk” or “There is a dark side to every force </a:t>
            </a:r>
            <a:r>
              <a:rPr lang="en-US" sz="2400" dirty="0"/>
              <a:t>(Skywalker et al. </a:t>
            </a:r>
            <a:r>
              <a:rPr lang="en-US" sz="2400" dirty="0" smtClean="0"/>
              <a:t>2384; </a:t>
            </a:r>
            <a:r>
              <a:rPr lang="en-US" sz="2400" dirty="0"/>
              <a:t>Vader </a:t>
            </a:r>
            <a:r>
              <a:rPr lang="en-US" sz="2400" dirty="0" smtClean="0"/>
              <a:t>&amp; </a:t>
            </a:r>
            <a:r>
              <a:rPr lang="en-US" sz="2400" dirty="0" err="1" smtClean="0"/>
              <a:t>Palpatin</a:t>
            </a:r>
            <a:r>
              <a:rPr lang="en-US" sz="2400" dirty="0" smtClean="0"/>
              <a:t> 2388).”</a:t>
            </a:r>
          </a:p>
          <a:p>
            <a:pPr lvl="1"/>
            <a:r>
              <a:rPr lang="en-US" sz="2000" dirty="0" smtClean="0"/>
              <a:t>Note that in a list, papers are separated by either a semicolon  ;        or  a comma  ,   (according to the journal)</a:t>
            </a:r>
          </a:p>
          <a:p>
            <a:pPr>
              <a:spcBef>
                <a:spcPts val="1800"/>
              </a:spcBef>
            </a:pPr>
            <a:r>
              <a:rPr lang="en-US" sz="2400" dirty="0" smtClean="0"/>
              <a:t>In general cite multiple papers in chronological order. E.g. “As demonstrated by </a:t>
            </a:r>
            <a:r>
              <a:rPr lang="en-US" sz="2400" dirty="0"/>
              <a:t>Venus </a:t>
            </a:r>
            <a:r>
              <a:rPr lang="en-US" sz="2400" dirty="0" smtClean="0"/>
              <a:t>et al. (1888), </a:t>
            </a:r>
            <a:r>
              <a:rPr lang="en-US" sz="2400" dirty="0"/>
              <a:t>Jupiter </a:t>
            </a:r>
            <a:r>
              <a:rPr lang="en-US" sz="2400" dirty="0" smtClean="0"/>
              <a:t>et al. (1919) and </a:t>
            </a:r>
            <a:r>
              <a:rPr lang="en-US" sz="2400" dirty="0"/>
              <a:t>Mars </a:t>
            </a:r>
            <a:r>
              <a:rPr lang="en-US" sz="2400" dirty="0" smtClean="0"/>
              <a:t>et al. (2002), the planets are a friendly bunch of heavenly bodies” However, some journals require, e.g. alphabetical order.</a:t>
            </a:r>
          </a:p>
          <a:p>
            <a:pPr>
              <a:spcBef>
                <a:spcPts val="1800"/>
              </a:spcBef>
            </a:pPr>
            <a:r>
              <a:rPr lang="en-US" sz="2400" dirty="0" smtClean="0"/>
              <a:t>Avoid using the words of other authors to describe their (those authors’) main results. Reformulate! </a:t>
            </a:r>
          </a:p>
        </p:txBody>
      </p:sp>
    </p:spTree>
    <p:extLst>
      <p:ext uri="{BB962C8B-B14F-4D97-AF65-F5344CB8AC3E}">
        <p14:creationId xmlns:p14="http://schemas.microsoft.com/office/powerpoint/2010/main" val="34895601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GB" sz="3600" dirty="0" smtClean="0"/>
              <a:t>Appendices</a:t>
            </a:r>
          </a:p>
        </p:txBody>
      </p:sp>
      <p:sp>
        <p:nvSpPr>
          <p:cNvPr id="99331" name="Rectangle 3"/>
          <p:cNvSpPr>
            <a:spLocks noGrp="1" noChangeArrowheads="1"/>
          </p:cNvSpPr>
          <p:nvPr>
            <p:ph type="body" idx="1"/>
          </p:nvPr>
        </p:nvSpPr>
        <p:spPr/>
        <p:txBody>
          <a:bodyPr/>
          <a:lstStyle/>
          <a:p>
            <a:pPr eaLnBrk="1" hangingPunct="1">
              <a:spcBef>
                <a:spcPts val="1800"/>
              </a:spcBef>
              <a:defRPr/>
            </a:pPr>
            <a:r>
              <a:rPr lang="en-GB" sz="2500" dirty="0" smtClean="0"/>
              <a:t>Material that may be of interest for a few readers, but not for most (e.g. lengthy tables, derivations of equations, details of the method) can be put into an appendix or into multiple appendices</a:t>
            </a:r>
          </a:p>
          <a:p>
            <a:pPr eaLnBrk="1" hangingPunct="1">
              <a:spcBef>
                <a:spcPts val="1800"/>
              </a:spcBef>
              <a:defRPr/>
            </a:pPr>
            <a:r>
              <a:rPr lang="en-GB" sz="2500" dirty="0" smtClean="0"/>
              <a:t>Appendices are optional. Many papers do not have an appendix</a:t>
            </a:r>
          </a:p>
          <a:p>
            <a:pPr eaLnBrk="1" hangingPunct="1">
              <a:spcBef>
                <a:spcPts val="1800"/>
              </a:spcBef>
              <a:defRPr/>
            </a:pPr>
            <a:r>
              <a:rPr lang="en-GB" sz="2500" dirty="0" smtClean="0"/>
              <a:t>An appendix must be referred to in the main paper. E.g., “The derivation of Eq. (15) is given in Appendix B.”</a:t>
            </a:r>
          </a:p>
          <a:p>
            <a:pPr eaLnBrk="1" hangingPunct="1">
              <a:spcBef>
                <a:spcPts val="1800"/>
              </a:spcBef>
              <a:defRPr/>
            </a:pPr>
            <a:r>
              <a:rPr lang="en-GB" sz="2500" dirty="0" smtClean="0"/>
              <a:t>Only the most interested readers will go through the appendix, so don’t put anything in there that is crucial for your conclusions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198438"/>
            <a:ext cx="8229600" cy="926306"/>
          </a:xfrm>
        </p:spPr>
        <p:txBody>
          <a:bodyPr/>
          <a:lstStyle/>
          <a:p>
            <a:pPr eaLnBrk="1" hangingPunct="1"/>
            <a:r>
              <a:rPr lang="en-US" sz="3600" dirty="0" smtClean="0"/>
              <a:t>Supplementary material</a:t>
            </a:r>
          </a:p>
        </p:txBody>
      </p:sp>
      <p:sp>
        <p:nvSpPr>
          <p:cNvPr id="3" name="Content Placeholder 2"/>
          <p:cNvSpPr>
            <a:spLocks noGrp="1"/>
          </p:cNvSpPr>
          <p:nvPr>
            <p:ph idx="1"/>
          </p:nvPr>
        </p:nvSpPr>
        <p:spPr>
          <a:xfrm>
            <a:off x="179388" y="1268760"/>
            <a:ext cx="8785225" cy="5184775"/>
          </a:xfrm>
        </p:spPr>
        <p:txBody>
          <a:bodyPr/>
          <a:lstStyle/>
          <a:p>
            <a:pPr eaLnBrk="1" hangingPunct="1">
              <a:spcBef>
                <a:spcPts val="1800"/>
              </a:spcBef>
              <a:defRPr/>
            </a:pPr>
            <a:r>
              <a:rPr lang="en-US" sz="2500" dirty="0" smtClean="0"/>
              <a:t>Many journals allow adding supplementary material (generally only provided online and not printed)</a:t>
            </a:r>
          </a:p>
          <a:p>
            <a:pPr eaLnBrk="1" hangingPunct="1">
              <a:spcBef>
                <a:spcPts val="1800"/>
              </a:spcBef>
              <a:defRPr/>
            </a:pPr>
            <a:r>
              <a:rPr lang="en-US" sz="2500" dirty="0" smtClean="0"/>
              <a:t>Online material can include:</a:t>
            </a:r>
          </a:p>
          <a:p>
            <a:pPr lvl="1" eaLnBrk="1" hangingPunct="1">
              <a:spcBef>
                <a:spcPts val="300"/>
              </a:spcBef>
              <a:defRPr/>
            </a:pPr>
            <a:r>
              <a:rPr lang="en-US" sz="2200" dirty="0" smtClean="0"/>
              <a:t>appendices</a:t>
            </a:r>
          </a:p>
          <a:p>
            <a:pPr lvl="1" eaLnBrk="1" hangingPunct="1">
              <a:spcBef>
                <a:spcPts val="300"/>
              </a:spcBef>
              <a:defRPr/>
            </a:pPr>
            <a:r>
              <a:rPr lang="en-US" sz="2200" dirty="0" smtClean="0"/>
              <a:t>long tables, original data</a:t>
            </a:r>
          </a:p>
          <a:p>
            <a:pPr lvl="1" eaLnBrk="1" hangingPunct="1">
              <a:spcBef>
                <a:spcPts val="300"/>
              </a:spcBef>
              <a:defRPr/>
            </a:pPr>
            <a:r>
              <a:rPr lang="en-US" sz="2200" dirty="0" smtClean="0"/>
              <a:t>source code</a:t>
            </a:r>
          </a:p>
          <a:p>
            <a:pPr lvl="1" eaLnBrk="1" hangingPunct="1">
              <a:spcBef>
                <a:spcPts val="300"/>
              </a:spcBef>
              <a:defRPr/>
            </a:pPr>
            <a:r>
              <a:rPr lang="en-US" sz="2200" dirty="0" smtClean="0"/>
              <a:t>movies, animations</a:t>
            </a:r>
          </a:p>
          <a:p>
            <a:pPr eaLnBrk="1" hangingPunct="1">
              <a:spcBef>
                <a:spcPts val="1800"/>
              </a:spcBef>
              <a:defRPr/>
            </a:pPr>
            <a:r>
              <a:rPr lang="en-US" sz="2500" dirty="0" smtClean="0"/>
              <a:t>Since few people go to the library anymore, this is a way of extending the presentation of your results</a:t>
            </a:r>
          </a:p>
          <a:p>
            <a:pPr eaLnBrk="1" hangingPunct="1">
              <a:spcBef>
                <a:spcPts val="1800"/>
              </a:spcBef>
              <a:defRPr/>
            </a:pPr>
            <a:r>
              <a:rPr lang="en-US" sz="2500" dirty="0" smtClean="0"/>
              <a:t>Remember, all except the most interested readers will ignore the supplementary material, except the movies</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de-DE" sz="3600" dirty="0" smtClean="0"/>
              <a:t>After </a:t>
            </a:r>
            <a:r>
              <a:rPr lang="de-DE" sz="3600" dirty="0" err="1" smtClean="0"/>
              <a:t>finishing</a:t>
            </a:r>
            <a:r>
              <a:rPr lang="de-DE" sz="3600" dirty="0" smtClean="0"/>
              <a:t> </a:t>
            </a:r>
            <a:r>
              <a:rPr lang="de-DE" sz="3600" dirty="0" err="1" smtClean="0"/>
              <a:t>to</a:t>
            </a:r>
            <a:r>
              <a:rPr lang="de-DE" sz="3600" dirty="0" smtClean="0"/>
              <a:t> </a:t>
            </a:r>
            <a:r>
              <a:rPr lang="de-DE" sz="3600" dirty="0" err="1" smtClean="0"/>
              <a:t>write</a:t>
            </a:r>
            <a:endParaRPr lang="de-DE" sz="3600" dirty="0" smtClean="0"/>
          </a:p>
        </p:txBody>
      </p:sp>
      <p:sp>
        <p:nvSpPr>
          <p:cNvPr id="256003" name="Rectangle 3"/>
          <p:cNvSpPr>
            <a:spLocks noGrp="1" noChangeArrowheads="1"/>
          </p:cNvSpPr>
          <p:nvPr>
            <p:ph type="body" idx="1"/>
          </p:nvPr>
        </p:nvSpPr>
        <p:spPr>
          <a:xfrm>
            <a:off x="179388" y="1700213"/>
            <a:ext cx="8785225" cy="4968875"/>
          </a:xfrm>
        </p:spPr>
        <p:txBody>
          <a:bodyPr/>
          <a:lstStyle/>
          <a:p>
            <a:pPr eaLnBrk="1" hangingPunct="1">
              <a:spcBef>
                <a:spcPct val="60000"/>
              </a:spcBef>
              <a:defRPr/>
            </a:pPr>
            <a:r>
              <a:rPr lang="en-GB" sz="2800" b="1" dirty="0" smtClean="0">
                <a:solidFill>
                  <a:srgbClr val="99FF99"/>
                </a:solidFill>
              </a:rPr>
              <a:t>First revise what you have written</a:t>
            </a:r>
          </a:p>
          <a:p>
            <a:pPr eaLnBrk="1" hangingPunct="1">
              <a:spcBef>
                <a:spcPct val="60000"/>
              </a:spcBef>
              <a:defRPr/>
            </a:pPr>
            <a:r>
              <a:rPr lang="en-GB" sz="2800" dirty="0" smtClean="0">
                <a:solidFill>
                  <a:srgbClr val="99FF99"/>
                </a:solidFill>
              </a:rPr>
              <a:t>Important: </a:t>
            </a:r>
            <a:r>
              <a:rPr lang="en-GB" sz="2800" dirty="0">
                <a:solidFill>
                  <a:srgbClr val="99FF99"/>
                </a:solidFill>
              </a:rPr>
              <a:t>C</a:t>
            </a:r>
            <a:r>
              <a:rPr lang="en-GB" sz="2800" dirty="0" smtClean="0">
                <a:solidFill>
                  <a:srgbClr val="99FF99"/>
                </a:solidFill>
              </a:rPr>
              <a:t>heck for consistency. </a:t>
            </a:r>
            <a:r>
              <a:rPr lang="en-GB" sz="2800" dirty="0" smtClean="0"/>
              <a:t>Make sure that you say the same thing everywhere in the paper. Inconsistencies can easily creep in during the weeks spent writing different parts of a paper, but they are noticed when reading it in one go </a:t>
            </a:r>
          </a:p>
          <a:p>
            <a:pPr eaLnBrk="1" hangingPunct="1">
              <a:spcBef>
                <a:spcPct val="60000"/>
              </a:spcBef>
              <a:defRPr/>
            </a:pPr>
            <a:r>
              <a:rPr lang="en-GB" sz="2800" dirty="0" smtClean="0">
                <a:solidFill>
                  <a:srgbClr val="99FF99"/>
                </a:solidFill>
              </a:rPr>
              <a:t>Then: Revise again!</a:t>
            </a:r>
          </a:p>
          <a:p>
            <a:pPr eaLnBrk="1" hangingPunct="1">
              <a:spcBef>
                <a:spcPct val="60000"/>
              </a:spcBef>
              <a:defRPr/>
            </a:pPr>
            <a:r>
              <a:rPr lang="en-GB" sz="2800" dirty="0" smtClean="0"/>
              <a:t>Only then: Show the paper to your supervisor and/or co-authors</a:t>
            </a:r>
          </a:p>
        </p:txBody>
      </p:sp>
    </p:spTree>
    <p:extLst>
      <p:ext uri="{BB962C8B-B14F-4D97-AF65-F5344CB8AC3E}">
        <p14:creationId xmlns:p14="http://schemas.microsoft.com/office/powerpoint/2010/main" val="393942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115888"/>
            <a:ext cx="8229600" cy="1009650"/>
          </a:xfrm>
        </p:spPr>
        <p:txBody>
          <a:bodyPr/>
          <a:lstStyle/>
          <a:p>
            <a:pPr eaLnBrk="1" hangingPunct="1"/>
            <a:r>
              <a:rPr lang="en-GB" sz="3600" dirty="0" smtClean="0"/>
              <a:t>Style</a:t>
            </a:r>
          </a:p>
        </p:txBody>
      </p:sp>
      <p:sp>
        <p:nvSpPr>
          <p:cNvPr id="32771" name="Rectangle 3"/>
          <p:cNvSpPr>
            <a:spLocks noGrp="1" noChangeArrowheads="1"/>
          </p:cNvSpPr>
          <p:nvPr>
            <p:ph type="body" idx="1"/>
          </p:nvPr>
        </p:nvSpPr>
        <p:spPr>
          <a:xfrm>
            <a:off x="179388" y="1340768"/>
            <a:ext cx="8785225" cy="5256313"/>
          </a:xfrm>
        </p:spPr>
        <p:txBody>
          <a:bodyPr/>
          <a:lstStyle/>
          <a:p>
            <a:pPr eaLnBrk="1" hangingPunct="1">
              <a:lnSpc>
                <a:spcPct val="95000"/>
              </a:lnSpc>
              <a:spcBef>
                <a:spcPct val="40000"/>
              </a:spcBef>
              <a:defRPr/>
            </a:pPr>
            <a:r>
              <a:rPr lang="en-GB" sz="2400" dirty="0" smtClean="0"/>
              <a:t>Scientific publications have their own style, different from the spoken work, different from the style of newspapers, or most literature</a:t>
            </a:r>
          </a:p>
          <a:p>
            <a:pPr eaLnBrk="1" hangingPunct="1">
              <a:lnSpc>
                <a:spcPct val="95000"/>
              </a:lnSpc>
              <a:spcBef>
                <a:spcPts val="3000"/>
              </a:spcBef>
              <a:defRPr/>
            </a:pPr>
            <a:r>
              <a:rPr lang="en-GB" sz="2400" dirty="0" smtClean="0"/>
              <a:t>The aim of a scientific paper is to transmit to the reader what you have done and the results you have found. </a:t>
            </a:r>
          </a:p>
          <a:p>
            <a:pPr lvl="1" eaLnBrk="1" hangingPunct="1">
              <a:lnSpc>
                <a:spcPct val="95000"/>
              </a:lnSpc>
              <a:spcBef>
                <a:spcPts val="600"/>
              </a:spcBef>
              <a:defRPr/>
            </a:pPr>
            <a:r>
              <a:rPr lang="en-GB" sz="2100" dirty="0" smtClean="0"/>
              <a:t>Remove everything not needed for this</a:t>
            </a:r>
          </a:p>
          <a:p>
            <a:pPr lvl="1" eaLnBrk="1" hangingPunct="1">
              <a:lnSpc>
                <a:spcPct val="95000"/>
              </a:lnSpc>
              <a:spcBef>
                <a:spcPts val="600"/>
              </a:spcBef>
              <a:defRPr/>
            </a:pPr>
            <a:r>
              <a:rPr lang="en-GB" sz="2100" dirty="0"/>
              <a:t>K</a:t>
            </a:r>
            <a:r>
              <a:rPr lang="en-GB" sz="2100" dirty="0" smtClean="0"/>
              <a:t>eep everything needed for this</a:t>
            </a:r>
          </a:p>
          <a:p>
            <a:pPr eaLnBrk="1" hangingPunct="1">
              <a:lnSpc>
                <a:spcPct val="95000"/>
              </a:lnSpc>
              <a:spcBef>
                <a:spcPts val="3000"/>
              </a:spcBef>
              <a:buFont typeface="Wingdings" pitchFamily="2" charset="2"/>
              <a:buNone/>
              <a:defRPr/>
            </a:pPr>
            <a:r>
              <a:rPr lang="en-GB" sz="2400" dirty="0" smtClean="0">
                <a:solidFill>
                  <a:srgbClr val="FF6600"/>
                </a:solidFill>
                <a:sym typeface="Wingdings" pitchFamily="2" charset="2"/>
              </a:rPr>
              <a:t></a:t>
            </a:r>
            <a:r>
              <a:rPr lang="en-GB" sz="2400" dirty="0" smtClean="0"/>
              <a:t>The style should be </a:t>
            </a:r>
            <a:r>
              <a:rPr lang="en-GB" sz="2400" dirty="0" smtClean="0">
                <a:solidFill>
                  <a:srgbClr val="99FF33"/>
                </a:solidFill>
              </a:rPr>
              <a:t>precise, clear, simple and concise </a:t>
            </a:r>
            <a:r>
              <a:rPr lang="en-GB" sz="2400" dirty="0" smtClean="0"/>
              <a:t>(i.e. short) </a:t>
            </a:r>
          </a:p>
          <a:p>
            <a:pPr eaLnBrk="1" hangingPunct="1">
              <a:lnSpc>
                <a:spcPct val="95000"/>
              </a:lnSpc>
              <a:spcBef>
                <a:spcPts val="3000"/>
              </a:spcBef>
              <a:defRPr/>
            </a:pPr>
            <a:r>
              <a:rPr lang="en-GB" sz="2400" dirty="0" smtClean="0"/>
              <a:t>Golden rule of paper writing style: </a:t>
            </a:r>
            <a:r>
              <a:rPr lang="en-GB" sz="2400" dirty="0" smtClean="0">
                <a:solidFill>
                  <a:srgbClr val="99FF33"/>
                </a:solidFill>
              </a:rPr>
              <a:t>KISS </a:t>
            </a:r>
            <a:r>
              <a:rPr lang="en-GB" sz="2400" dirty="0" smtClean="0"/>
              <a:t>                         </a:t>
            </a:r>
          </a:p>
          <a:p>
            <a:pPr eaLnBrk="1" hangingPunct="1">
              <a:lnSpc>
                <a:spcPct val="95000"/>
              </a:lnSpc>
              <a:spcBef>
                <a:spcPts val="600"/>
              </a:spcBef>
              <a:buFont typeface="Wingdings" pitchFamily="2" charset="2"/>
              <a:buNone/>
              <a:defRPr/>
            </a:pPr>
            <a:r>
              <a:rPr lang="en-GB" sz="2400" dirty="0" smtClean="0">
                <a:solidFill>
                  <a:srgbClr val="CCFF66"/>
                </a:solidFill>
              </a:rPr>
              <a:t>    </a:t>
            </a:r>
            <a:r>
              <a:rPr lang="en-GB" sz="2400" dirty="0" smtClean="0">
                <a:solidFill>
                  <a:srgbClr val="99FF33"/>
                </a:solidFill>
              </a:rPr>
              <a:t>K</a:t>
            </a:r>
            <a:r>
              <a:rPr lang="en-GB" sz="2400" dirty="0" smtClean="0"/>
              <a:t>eep </a:t>
            </a:r>
            <a:r>
              <a:rPr lang="en-GB" sz="2400" dirty="0" smtClean="0">
                <a:solidFill>
                  <a:srgbClr val="99FF33"/>
                </a:solidFill>
              </a:rPr>
              <a:t>I</a:t>
            </a:r>
            <a:r>
              <a:rPr lang="en-GB" sz="2400" dirty="0" smtClean="0"/>
              <a:t>t </a:t>
            </a:r>
            <a:r>
              <a:rPr lang="en-GB" sz="2400" dirty="0" smtClean="0">
                <a:solidFill>
                  <a:srgbClr val="99FF33"/>
                </a:solidFill>
              </a:rPr>
              <a:t>S</a:t>
            </a:r>
            <a:r>
              <a:rPr lang="en-GB" sz="2400" dirty="0" smtClean="0"/>
              <a:t>hort &amp; </a:t>
            </a:r>
            <a:r>
              <a:rPr lang="en-GB" sz="2400" dirty="0" smtClean="0">
                <a:solidFill>
                  <a:srgbClr val="99FF33"/>
                </a:solidFill>
              </a:rPr>
              <a:t>S</a:t>
            </a:r>
            <a:r>
              <a:rPr lang="en-GB" sz="2400" dirty="0" smtClean="0"/>
              <a:t>imple</a:t>
            </a:r>
          </a:p>
          <a:p>
            <a:pPr eaLnBrk="1" hangingPunct="1">
              <a:lnSpc>
                <a:spcPct val="65000"/>
              </a:lnSpc>
              <a:spcBef>
                <a:spcPct val="40000"/>
              </a:spcBef>
              <a:buFont typeface="Wingdings" pitchFamily="2" charset="2"/>
              <a:buNone/>
              <a:defRPr/>
            </a:pPr>
            <a:endParaRPr lang="en-GB" sz="2800" dirty="0" smtClean="0"/>
          </a:p>
        </p:txBody>
      </p:sp>
    </p:spTree>
    <p:extLst>
      <p:ext uri="{BB962C8B-B14F-4D97-AF65-F5344CB8AC3E}">
        <p14:creationId xmlns:p14="http://schemas.microsoft.com/office/powerpoint/2010/main" val="2959800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7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7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sz="3600" dirty="0" smtClean="0"/>
              <a:t>Before starting to write: Journal</a:t>
            </a:r>
          </a:p>
        </p:txBody>
      </p:sp>
      <p:sp>
        <p:nvSpPr>
          <p:cNvPr id="82947" name="Rectangle 3"/>
          <p:cNvSpPr>
            <a:spLocks noGrp="1" noChangeArrowheads="1"/>
          </p:cNvSpPr>
          <p:nvPr>
            <p:ph type="body" idx="1"/>
          </p:nvPr>
        </p:nvSpPr>
        <p:spPr>
          <a:xfrm>
            <a:off x="179388" y="1412875"/>
            <a:ext cx="8785225" cy="5256213"/>
          </a:xfrm>
        </p:spPr>
        <p:txBody>
          <a:bodyPr/>
          <a:lstStyle/>
          <a:p>
            <a:pPr eaLnBrk="1" hangingPunct="1">
              <a:spcBef>
                <a:spcPct val="55000"/>
              </a:spcBef>
              <a:defRPr/>
            </a:pPr>
            <a:r>
              <a:rPr lang="en-GB" sz="2400" b="1" dirty="0" smtClean="0">
                <a:solidFill>
                  <a:srgbClr val="99FF99"/>
                </a:solidFill>
              </a:rPr>
              <a:t>Choosing a journal early: tips are provided towards end of lecture</a:t>
            </a:r>
          </a:p>
          <a:p>
            <a:pPr eaLnBrk="1" hangingPunct="1">
              <a:spcBef>
                <a:spcPct val="55000"/>
              </a:spcBef>
              <a:defRPr/>
            </a:pPr>
            <a:r>
              <a:rPr lang="en-GB" sz="2400" dirty="0" smtClean="0"/>
              <a:t>After choosing a journal, carefully read its</a:t>
            </a:r>
            <a:r>
              <a:rPr lang="en-GB" sz="2400" dirty="0" smtClean="0">
                <a:solidFill>
                  <a:srgbClr val="99FF99"/>
                </a:solidFill>
              </a:rPr>
              <a:t> </a:t>
            </a:r>
            <a:r>
              <a:rPr lang="en-GB" sz="2400" b="1" dirty="0" smtClean="0">
                <a:solidFill>
                  <a:srgbClr val="99FF99"/>
                </a:solidFill>
              </a:rPr>
              <a:t>instructions to authors</a:t>
            </a:r>
            <a:r>
              <a:rPr lang="en-GB" sz="2400" b="1" dirty="0" smtClean="0"/>
              <a:t> </a:t>
            </a:r>
            <a:r>
              <a:rPr lang="en-GB" sz="2400" dirty="0" smtClean="0"/>
              <a:t>and follow them closely when writing! This will save you trouble later on </a:t>
            </a:r>
          </a:p>
          <a:p>
            <a:pPr eaLnBrk="1" hangingPunct="1">
              <a:spcBef>
                <a:spcPct val="55000"/>
              </a:spcBef>
              <a:defRPr/>
            </a:pPr>
            <a:r>
              <a:rPr lang="en-GB" sz="2400" dirty="0"/>
              <a:t>F</a:t>
            </a:r>
            <a:r>
              <a:rPr lang="en-GB" sz="2400" dirty="0" smtClean="0"/>
              <a:t>ollow the links on the following slide to find the author instructions to some popular journals – for other journals search for:          &lt;journal name&gt; “author instructions” </a:t>
            </a:r>
          </a:p>
          <a:p>
            <a:pPr eaLnBrk="1" hangingPunct="1">
              <a:spcBef>
                <a:spcPts val="2400"/>
              </a:spcBef>
              <a:defRPr/>
            </a:pPr>
            <a:r>
              <a:rPr lang="en-GB" sz="2400" dirty="0" smtClean="0"/>
              <a:t>You may even want to use the journal’s style file for your notes (or your reports to your supervisor). This will help you to learn and practice </a:t>
            </a:r>
            <a:r>
              <a:rPr lang="en-GB" sz="2400" dirty="0" err="1" smtClean="0"/>
              <a:t>LaTeX</a:t>
            </a:r>
            <a:r>
              <a:rPr lang="en-GB" sz="2400" dirty="0" smtClean="0"/>
              <a:t> (or other word editing program) as well as getting used to the style of the journal</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Style: simplicity &amp; clarity</a:t>
            </a:r>
            <a:endParaRPr lang="en-US" sz="3600" dirty="0"/>
          </a:p>
        </p:txBody>
      </p:sp>
      <p:sp>
        <p:nvSpPr>
          <p:cNvPr id="3" name="Content Placeholder 2"/>
          <p:cNvSpPr>
            <a:spLocks noGrp="1"/>
          </p:cNvSpPr>
          <p:nvPr>
            <p:ph idx="1"/>
          </p:nvPr>
        </p:nvSpPr>
        <p:spPr>
          <a:xfrm>
            <a:off x="179388" y="1196752"/>
            <a:ext cx="8785225" cy="5328320"/>
          </a:xfrm>
        </p:spPr>
        <p:txBody>
          <a:bodyPr/>
          <a:lstStyle/>
          <a:p>
            <a:pPr>
              <a:lnSpc>
                <a:spcPct val="95000"/>
              </a:lnSpc>
            </a:pPr>
            <a:r>
              <a:rPr lang="en-US" sz="2400" dirty="0" smtClean="0">
                <a:solidFill>
                  <a:srgbClr val="99FF33"/>
                </a:solidFill>
                <a:effectLst/>
              </a:rPr>
              <a:t>Write complete, short and </a:t>
            </a:r>
            <a:r>
              <a:rPr lang="en-US" sz="2400" dirty="0">
                <a:solidFill>
                  <a:srgbClr val="99FF33"/>
                </a:solidFill>
                <a:effectLst/>
              </a:rPr>
              <a:t>simple </a:t>
            </a:r>
            <a:r>
              <a:rPr lang="en-US" sz="2400" dirty="0" smtClean="0">
                <a:solidFill>
                  <a:srgbClr val="99FF33"/>
                </a:solidFill>
                <a:effectLst/>
              </a:rPr>
              <a:t>sentences</a:t>
            </a:r>
            <a:endParaRPr lang="en-US" sz="2400" dirty="0" smtClean="0">
              <a:effectLst/>
            </a:endParaRPr>
          </a:p>
          <a:p>
            <a:pPr>
              <a:lnSpc>
                <a:spcPct val="95000"/>
              </a:lnSpc>
              <a:spcBef>
                <a:spcPts val="1800"/>
              </a:spcBef>
            </a:pPr>
            <a:r>
              <a:rPr lang="en-US" sz="2400" dirty="0" smtClean="0">
                <a:effectLst/>
              </a:rPr>
              <a:t>An example of a sentence that is perfectly correct, both in language and content, but does make heavy reading:</a:t>
            </a:r>
          </a:p>
          <a:p>
            <a:pPr lvl="1">
              <a:lnSpc>
                <a:spcPct val="95000"/>
              </a:lnSpc>
              <a:spcBef>
                <a:spcPts val="900"/>
              </a:spcBef>
            </a:pPr>
            <a:r>
              <a:rPr lang="en-US" sz="2000" dirty="0" smtClean="0">
                <a:effectLst/>
              </a:rPr>
              <a:t>“The </a:t>
            </a:r>
            <a:r>
              <a:rPr lang="en-US" sz="2000" dirty="0">
                <a:effectLst/>
              </a:rPr>
              <a:t>apparent </a:t>
            </a:r>
            <a:r>
              <a:rPr lang="en-US" sz="2000" dirty="0" smtClean="0">
                <a:effectLst/>
              </a:rPr>
              <a:t>galactic contrast</a:t>
            </a:r>
            <a:r>
              <a:rPr lang="en-US" sz="2000" dirty="0">
                <a:effectLst/>
              </a:rPr>
              <a:t>, given here by the RMS intensity contrast of </a:t>
            </a:r>
            <a:r>
              <a:rPr lang="en-US" sz="2000" dirty="0" smtClean="0">
                <a:effectLst/>
              </a:rPr>
              <a:t>NGC 1048, </a:t>
            </a:r>
            <a:r>
              <a:rPr lang="en-US" sz="2000" dirty="0">
                <a:effectLst/>
              </a:rPr>
              <a:t>in </a:t>
            </a:r>
            <a:r>
              <a:rPr lang="en-US" sz="2000" dirty="0" smtClean="0">
                <a:effectLst/>
              </a:rPr>
              <a:t>Hubble filter observations</a:t>
            </a:r>
            <a:r>
              <a:rPr lang="en-US" sz="2000" dirty="0">
                <a:effectLst/>
              </a:rPr>
              <a:t>, restored by the </a:t>
            </a:r>
            <a:r>
              <a:rPr lang="en-US" sz="2000" dirty="0" err="1">
                <a:effectLst/>
              </a:rPr>
              <a:t>deconvolution</a:t>
            </a:r>
            <a:r>
              <a:rPr lang="en-US" sz="2000" dirty="0">
                <a:effectLst/>
              </a:rPr>
              <a:t> with the PSF, exhibit reasonable agreement with that </a:t>
            </a:r>
            <a:r>
              <a:rPr lang="en-US" sz="2000" dirty="0" smtClean="0">
                <a:effectLst/>
              </a:rPr>
              <a:t>in numerically </a:t>
            </a:r>
            <a:r>
              <a:rPr lang="en-US" sz="2000" dirty="0">
                <a:effectLst/>
              </a:rPr>
              <a:t>synthesized intensity maps, demonstrating that the PSF, though inexact, returns a </a:t>
            </a:r>
            <a:r>
              <a:rPr lang="en-US" sz="2000" dirty="0" smtClean="0">
                <a:effectLst/>
              </a:rPr>
              <a:t>competent estimate </a:t>
            </a:r>
            <a:r>
              <a:rPr lang="en-US" sz="2000" dirty="0">
                <a:effectLst/>
              </a:rPr>
              <a:t>of the aperture diffraction and stray </a:t>
            </a:r>
            <a:r>
              <a:rPr lang="en-US" sz="2000" dirty="0" smtClean="0">
                <a:effectLst/>
              </a:rPr>
              <a:t>light-free </a:t>
            </a:r>
            <a:r>
              <a:rPr lang="en-US" sz="2000" dirty="0">
                <a:effectLst/>
              </a:rPr>
              <a:t>contrast</a:t>
            </a:r>
            <a:r>
              <a:rPr lang="en-US" sz="2000" dirty="0" smtClean="0">
                <a:effectLst/>
              </a:rPr>
              <a:t>.”</a:t>
            </a:r>
            <a:endParaRPr lang="en-US" sz="2000" dirty="0">
              <a:effectLst/>
            </a:endParaRPr>
          </a:p>
          <a:p>
            <a:pPr lvl="1">
              <a:lnSpc>
                <a:spcPct val="95000"/>
              </a:lnSpc>
              <a:spcBef>
                <a:spcPts val="900"/>
              </a:spcBef>
            </a:pPr>
            <a:r>
              <a:rPr lang="en-US" sz="2000" dirty="0" smtClean="0">
                <a:effectLst/>
              </a:rPr>
              <a:t>7 </a:t>
            </a:r>
            <a:r>
              <a:rPr lang="en-US" sz="2000" dirty="0">
                <a:effectLst/>
              </a:rPr>
              <a:t>commas in </a:t>
            </a:r>
            <a:r>
              <a:rPr lang="en-US" sz="2000" dirty="0" smtClean="0">
                <a:effectLst/>
              </a:rPr>
              <a:t>this one sentence </a:t>
            </a:r>
            <a:r>
              <a:rPr lang="en-US" sz="2000" dirty="0">
                <a:effectLst/>
              </a:rPr>
              <a:t>--&gt; break into multiple sentences</a:t>
            </a:r>
            <a:r>
              <a:rPr lang="en-US" sz="2000" dirty="0" smtClean="0">
                <a:effectLst/>
              </a:rPr>
              <a:t>...</a:t>
            </a:r>
          </a:p>
          <a:p>
            <a:pPr>
              <a:lnSpc>
                <a:spcPct val="95000"/>
              </a:lnSpc>
              <a:spcBef>
                <a:spcPts val="1800"/>
              </a:spcBef>
            </a:pPr>
            <a:r>
              <a:rPr lang="en-US" sz="2400" dirty="0" smtClean="0">
                <a:effectLst/>
              </a:rPr>
              <a:t>Referees often complain that a paper is too difficult to read or </a:t>
            </a:r>
            <a:r>
              <a:rPr lang="en-US" sz="2400" dirty="0" err="1" smtClean="0">
                <a:effectLst/>
              </a:rPr>
              <a:t>obstruse</a:t>
            </a:r>
            <a:r>
              <a:rPr lang="en-US" sz="2400" dirty="0" smtClean="0">
                <a:effectLst/>
              </a:rPr>
              <a:t>, but no referee ever complained that a paper is too easy or too clear to read… (experience of Maria Cruz, at that time Astronomy Editor of Science Magazine)</a:t>
            </a:r>
          </a:p>
        </p:txBody>
      </p:sp>
    </p:spTree>
    <p:extLst>
      <p:ext uri="{BB962C8B-B14F-4D97-AF65-F5344CB8AC3E}">
        <p14:creationId xmlns:p14="http://schemas.microsoft.com/office/powerpoint/2010/main" val="3540435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Precision</a:t>
            </a:r>
            <a:endParaRPr lang="en-US" sz="4000" dirty="0" smtClean="0"/>
          </a:p>
        </p:txBody>
      </p:sp>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600" b="1" dirty="0" smtClean="0">
                <a:solidFill>
                  <a:srgbClr val="99FF33"/>
                </a:solidFill>
              </a:rPr>
              <a:t>Be precise!   </a:t>
            </a:r>
          </a:p>
          <a:p>
            <a:pPr>
              <a:spcBef>
                <a:spcPts val="3000"/>
              </a:spcBef>
              <a:defRPr/>
            </a:pPr>
            <a:r>
              <a:rPr lang="de-DE" sz="2500" dirty="0">
                <a:effectLst/>
              </a:rPr>
              <a:t>Andreas </a:t>
            </a:r>
            <a:r>
              <a:rPr lang="de-DE" sz="2500" dirty="0" err="1" smtClean="0">
                <a:effectLst/>
              </a:rPr>
              <a:t>Johannson</a:t>
            </a:r>
            <a:r>
              <a:rPr lang="de-DE" sz="2500" dirty="0" smtClean="0">
                <a:effectLst/>
              </a:rPr>
              <a:t>: </a:t>
            </a:r>
            <a:r>
              <a:rPr lang="en-US" sz="2500" dirty="0" smtClean="0"/>
              <a:t>“Fuzzy language is a reflection of fuzzy thinking”</a:t>
            </a:r>
            <a:r>
              <a:rPr lang="de-DE" sz="2500" dirty="0" smtClean="0">
                <a:effectLst/>
              </a:rPr>
              <a:t> </a:t>
            </a:r>
            <a:r>
              <a:rPr lang="en-US" sz="2500" dirty="0" smtClean="0">
                <a:sym typeface="Wingdings" pitchFamily="2" charset="2"/>
              </a:rPr>
              <a:t> show that your thinking is not fuzzy</a:t>
            </a:r>
            <a:endParaRPr lang="en-US" sz="2500" dirty="0">
              <a:sym typeface="Wingdings" pitchFamily="2" charset="2"/>
            </a:endParaRPr>
          </a:p>
          <a:p>
            <a:pPr lvl="1">
              <a:spcBef>
                <a:spcPts val="1200"/>
              </a:spcBef>
              <a:defRPr/>
            </a:pPr>
            <a:r>
              <a:rPr lang="en-US" sz="2200" dirty="0" smtClean="0">
                <a:sym typeface="Wingdings" pitchFamily="2" charset="2"/>
              </a:rPr>
              <a:t>Choose your words carefully to say precisely what you need to </a:t>
            </a:r>
            <a:r>
              <a:rPr lang="en-US" sz="2200" dirty="0">
                <a:sym typeface="Wingdings" pitchFamily="2" charset="2"/>
              </a:rPr>
              <a:t>say: </a:t>
            </a:r>
            <a:r>
              <a:rPr lang="en-US" sz="2200" dirty="0" smtClean="0">
                <a:sym typeface="Wingdings" pitchFamily="2" charset="2"/>
              </a:rPr>
              <a:t>define </a:t>
            </a:r>
            <a:r>
              <a:rPr lang="en-US" sz="2200" dirty="0">
                <a:sym typeface="Wingdings" pitchFamily="2" charset="2"/>
              </a:rPr>
              <a:t>terms, </a:t>
            </a:r>
            <a:r>
              <a:rPr lang="en-US" sz="2200" dirty="0" smtClean="0">
                <a:sym typeface="Wingdings" pitchFamily="2" charset="2"/>
              </a:rPr>
              <a:t>use </a:t>
            </a:r>
            <a:r>
              <a:rPr lang="en-US" sz="2200" dirty="0">
                <a:sym typeface="Wingdings" pitchFamily="2" charset="2"/>
              </a:rPr>
              <a:t>correct </a:t>
            </a:r>
            <a:r>
              <a:rPr lang="en-US" sz="2200" dirty="0" smtClean="0">
                <a:sym typeface="Wingdings" pitchFamily="2" charset="2"/>
              </a:rPr>
              <a:t>names, and universal </a:t>
            </a:r>
            <a:r>
              <a:rPr lang="en-US" sz="2200" dirty="0">
                <a:sym typeface="Wingdings" pitchFamily="2" charset="2"/>
              </a:rPr>
              <a:t>labels and analogies</a:t>
            </a:r>
          </a:p>
          <a:p>
            <a:pPr lvl="1">
              <a:spcBef>
                <a:spcPts val="1200"/>
              </a:spcBef>
              <a:defRPr/>
            </a:pPr>
            <a:r>
              <a:rPr lang="en-US" sz="2200" dirty="0" smtClean="0"/>
              <a:t>Provide numbers whenever it makes sense</a:t>
            </a:r>
          </a:p>
          <a:p>
            <a:pPr lvl="0">
              <a:spcBef>
                <a:spcPts val="3000"/>
              </a:spcBef>
              <a:defRPr/>
            </a:pPr>
            <a:r>
              <a:rPr lang="de-CH" sz="2500" dirty="0" err="1" smtClean="0">
                <a:solidFill>
                  <a:srgbClr val="FFCC66"/>
                </a:solidFill>
              </a:rPr>
              <a:t>Choose</a:t>
            </a:r>
            <a:r>
              <a:rPr lang="de-CH" sz="2500" dirty="0" smtClean="0">
                <a:solidFill>
                  <a:srgbClr val="FFCC66"/>
                </a:solidFill>
              </a:rPr>
              <a:t> </a:t>
            </a:r>
            <a:r>
              <a:rPr lang="de-CH" sz="2500" dirty="0" err="1" smtClean="0">
                <a:solidFill>
                  <a:srgbClr val="FFCC66"/>
                </a:solidFill>
              </a:rPr>
              <a:t>your</a:t>
            </a:r>
            <a:r>
              <a:rPr lang="de-CH" sz="2500" dirty="0" smtClean="0">
                <a:solidFill>
                  <a:srgbClr val="FFCC66"/>
                </a:solidFill>
              </a:rPr>
              <a:t> </a:t>
            </a:r>
            <a:r>
              <a:rPr lang="de-CH" sz="2500" dirty="0" err="1" smtClean="0">
                <a:solidFill>
                  <a:srgbClr val="FFCC66"/>
                </a:solidFill>
              </a:rPr>
              <a:t>words</a:t>
            </a:r>
            <a:r>
              <a:rPr lang="de-CH" sz="2500" dirty="0" smtClean="0">
                <a:solidFill>
                  <a:srgbClr val="FFCC66"/>
                </a:solidFill>
              </a:rPr>
              <a:t> </a:t>
            </a:r>
            <a:r>
              <a:rPr lang="de-CH" sz="2500" dirty="0" err="1" smtClean="0">
                <a:solidFill>
                  <a:srgbClr val="FFCC66"/>
                </a:solidFill>
              </a:rPr>
              <a:t>carefully</a:t>
            </a:r>
            <a:r>
              <a:rPr lang="de-CH" sz="2500" dirty="0" smtClean="0">
                <a:solidFill>
                  <a:srgbClr val="FFCC66"/>
                </a:solidFill>
              </a:rPr>
              <a:t>: </a:t>
            </a:r>
            <a:r>
              <a:rPr lang="de-CH" sz="2500" dirty="0" smtClean="0">
                <a:solidFill>
                  <a:srgbClr val="FFFFFF"/>
                </a:solidFill>
              </a:rPr>
              <a:t>Try </a:t>
            </a:r>
            <a:r>
              <a:rPr lang="de-CH" sz="2500" dirty="0" err="1">
                <a:solidFill>
                  <a:srgbClr val="FFFFFF"/>
                </a:solidFill>
              </a:rPr>
              <a:t>to</a:t>
            </a:r>
            <a:r>
              <a:rPr lang="de-CH" sz="2500" dirty="0">
                <a:solidFill>
                  <a:srgbClr val="FFFFFF"/>
                </a:solidFill>
              </a:rPr>
              <a:t> </a:t>
            </a:r>
            <a:r>
              <a:rPr lang="de-CH" sz="2500" dirty="0" err="1">
                <a:solidFill>
                  <a:srgbClr val="FFFFFF"/>
                </a:solidFill>
              </a:rPr>
              <a:t>avoid</a:t>
            </a:r>
            <a:r>
              <a:rPr lang="de-CH" sz="2500" dirty="0">
                <a:solidFill>
                  <a:srgbClr val="FFFFFF"/>
                </a:solidFill>
              </a:rPr>
              <a:t> </a:t>
            </a:r>
            <a:r>
              <a:rPr lang="de-CH" sz="2500" dirty="0" err="1">
                <a:solidFill>
                  <a:srgbClr val="FFFFFF"/>
                </a:solidFill>
              </a:rPr>
              <a:t>writing</a:t>
            </a:r>
            <a:r>
              <a:rPr lang="de-CH" sz="2500" dirty="0">
                <a:solidFill>
                  <a:srgbClr val="FFFFFF"/>
                </a:solidFill>
              </a:rPr>
              <a:t> </a:t>
            </a:r>
            <a:r>
              <a:rPr lang="de-CH" sz="2500" dirty="0" err="1">
                <a:solidFill>
                  <a:srgbClr val="FFFFFF"/>
                </a:solidFill>
              </a:rPr>
              <a:t>things</a:t>
            </a:r>
            <a:r>
              <a:rPr lang="de-CH" sz="2500" dirty="0">
                <a:solidFill>
                  <a:srgbClr val="FFFFFF"/>
                </a:solidFill>
              </a:rPr>
              <a:t> in a </a:t>
            </a:r>
            <a:r>
              <a:rPr lang="de-CH" sz="2500" dirty="0" err="1">
                <a:solidFill>
                  <a:srgbClr val="FFFFFF"/>
                </a:solidFill>
              </a:rPr>
              <a:t>way</a:t>
            </a:r>
            <a:r>
              <a:rPr lang="de-CH" sz="2500" dirty="0">
                <a:solidFill>
                  <a:srgbClr val="FFFFFF"/>
                </a:solidFill>
              </a:rPr>
              <a:t> </a:t>
            </a:r>
            <a:r>
              <a:rPr lang="de-CH" sz="2500" dirty="0" err="1">
                <a:solidFill>
                  <a:srgbClr val="FFFFFF"/>
                </a:solidFill>
              </a:rPr>
              <a:t>that</a:t>
            </a:r>
            <a:r>
              <a:rPr lang="de-CH" sz="2500" dirty="0">
                <a:solidFill>
                  <a:srgbClr val="FFFFFF"/>
                </a:solidFill>
              </a:rPr>
              <a:t> </a:t>
            </a:r>
            <a:r>
              <a:rPr lang="de-CH" sz="2500" dirty="0" err="1">
                <a:solidFill>
                  <a:srgbClr val="FFFFFF"/>
                </a:solidFill>
              </a:rPr>
              <a:t>can</a:t>
            </a:r>
            <a:r>
              <a:rPr lang="de-CH" sz="2500" dirty="0">
                <a:solidFill>
                  <a:srgbClr val="FFFFFF"/>
                </a:solidFill>
              </a:rPr>
              <a:t> </a:t>
            </a:r>
            <a:r>
              <a:rPr lang="de-CH" sz="2500" dirty="0" err="1">
                <a:solidFill>
                  <a:srgbClr val="FFFFFF"/>
                </a:solidFill>
              </a:rPr>
              <a:t>be</a:t>
            </a:r>
            <a:r>
              <a:rPr lang="de-CH" sz="2500" dirty="0">
                <a:solidFill>
                  <a:srgbClr val="FFFFFF"/>
                </a:solidFill>
              </a:rPr>
              <a:t> </a:t>
            </a:r>
            <a:r>
              <a:rPr lang="de-CH" sz="2500" dirty="0" err="1" smtClean="0">
                <a:solidFill>
                  <a:srgbClr val="FFFFFF"/>
                </a:solidFill>
              </a:rPr>
              <a:t>misunderstood</a:t>
            </a:r>
            <a:r>
              <a:rPr lang="de-CH" sz="2500" dirty="0" smtClean="0">
                <a:solidFill>
                  <a:srgbClr val="FFFFFF"/>
                </a:solidFill>
              </a:rPr>
              <a:t>. This </a:t>
            </a:r>
            <a:r>
              <a:rPr lang="de-CH" sz="2500" dirty="0" err="1">
                <a:solidFill>
                  <a:srgbClr val="FFFFFF"/>
                </a:solidFill>
              </a:rPr>
              <a:t>is</a:t>
            </a:r>
            <a:r>
              <a:rPr lang="de-CH" sz="2500" dirty="0">
                <a:solidFill>
                  <a:srgbClr val="FFFFFF"/>
                </a:solidFill>
              </a:rPr>
              <a:t> not </a:t>
            </a:r>
            <a:r>
              <a:rPr lang="de-CH" sz="2500" dirty="0" smtClean="0">
                <a:solidFill>
                  <a:srgbClr val="FFFFFF"/>
                </a:solidFill>
              </a:rPr>
              <a:t>easy </a:t>
            </a:r>
            <a:r>
              <a:rPr lang="de-CH" sz="2500" dirty="0" err="1" smtClean="0">
                <a:solidFill>
                  <a:srgbClr val="FFFFFF"/>
                </a:solidFill>
              </a:rPr>
              <a:t>and</a:t>
            </a:r>
            <a:r>
              <a:rPr lang="de-CH" sz="2500" dirty="0" smtClean="0">
                <a:solidFill>
                  <a:srgbClr val="FFFFFF"/>
                </a:solidFill>
              </a:rPr>
              <a:t> </a:t>
            </a:r>
            <a:r>
              <a:rPr lang="de-CH" sz="2500" dirty="0" err="1">
                <a:solidFill>
                  <a:srgbClr val="FFFFFF"/>
                </a:solidFill>
              </a:rPr>
              <a:t>requires</a:t>
            </a:r>
            <a:r>
              <a:rPr lang="de-CH" sz="2500" dirty="0">
                <a:solidFill>
                  <a:srgbClr val="FFFFFF"/>
                </a:solidFill>
              </a:rPr>
              <a:t> </a:t>
            </a:r>
            <a:r>
              <a:rPr lang="de-CH" sz="2500" dirty="0" err="1" smtClean="0">
                <a:solidFill>
                  <a:srgbClr val="FFFFFF"/>
                </a:solidFill>
              </a:rPr>
              <a:t>practice</a:t>
            </a:r>
            <a:r>
              <a:rPr lang="de-CH" sz="2500" dirty="0" smtClean="0">
                <a:solidFill>
                  <a:srgbClr val="FFFFFF"/>
                </a:solidFill>
              </a:rPr>
              <a:t>. </a:t>
            </a:r>
            <a:r>
              <a:rPr lang="de-CH" sz="2500" dirty="0" err="1" smtClean="0">
                <a:solidFill>
                  <a:srgbClr val="FFFFFF"/>
                </a:solidFill>
              </a:rPr>
              <a:t>It</a:t>
            </a:r>
            <a:r>
              <a:rPr lang="de-CH" sz="2500" dirty="0" smtClean="0">
                <a:solidFill>
                  <a:srgbClr val="FFFFFF"/>
                </a:solidFill>
              </a:rPr>
              <a:t> </a:t>
            </a:r>
            <a:r>
              <a:rPr lang="de-CH" sz="2500" dirty="0" err="1">
                <a:solidFill>
                  <a:srgbClr val="FFFFFF"/>
                </a:solidFill>
              </a:rPr>
              <a:t>leads</a:t>
            </a:r>
            <a:r>
              <a:rPr lang="de-CH" sz="2500" dirty="0">
                <a:solidFill>
                  <a:srgbClr val="FFFFFF"/>
                </a:solidFill>
              </a:rPr>
              <a:t> </a:t>
            </a:r>
            <a:r>
              <a:rPr lang="de-CH" sz="2500" dirty="0" err="1">
                <a:solidFill>
                  <a:srgbClr val="FFFFFF"/>
                </a:solidFill>
              </a:rPr>
              <a:t>to</a:t>
            </a:r>
            <a:r>
              <a:rPr lang="de-CH" sz="2500" dirty="0">
                <a:solidFill>
                  <a:srgbClr val="FFFFFF"/>
                </a:solidFill>
              </a:rPr>
              <a:t> </a:t>
            </a:r>
            <a:r>
              <a:rPr lang="de-CH" sz="2500" dirty="0" err="1">
                <a:solidFill>
                  <a:srgbClr val="FFFFFF"/>
                </a:solidFill>
              </a:rPr>
              <a:t>language</a:t>
            </a:r>
            <a:r>
              <a:rPr lang="de-CH" sz="2500" dirty="0">
                <a:solidFill>
                  <a:srgbClr val="FFFFFF"/>
                </a:solidFill>
              </a:rPr>
              <a:t> </a:t>
            </a:r>
            <a:r>
              <a:rPr lang="de-CH" sz="2500" dirty="0" err="1">
                <a:solidFill>
                  <a:srgbClr val="FFFFFF"/>
                </a:solidFill>
              </a:rPr>
              <a:t>that</a:t>
            </a:r>
            <a:r>
              <a:rPr lang="de-CH" sz="2500" dirty="0">
                <a:solidFill>
                  <a:srgbClr val="FFFFFF"/>
                </a:solidFill>
              </a:rPr>
              <a:t> </a:t>
            </a:r>
            <a:r>
              <a:rPr lang="de-CH" sz="2500" dirty="0" err="1">
                <a:solidFill>
                  <a:srgbClr val="FFFFFF"/>
                </a:solidFill>
              </a:rPr>
              <a:t>is</a:t>
            </a:r>
            <a:r>
              <a:rPr lang="de-CH" sz="2500" dirty="0">
                <a:solidFill>
                  <a:srgbClr val="FFFFFF"/>
                </a:solidFill>
              </a:rPr>
              <a:t> different </a:t>
            </a:r>
            <a:r>
              <a:rPr lang="de-CH" sz="2500" dirty="0" err="1">
                <a:solidFill>
                  <a:srgbClr val="FFFFFF"/>
                </a:solidFill>
              </a:rPr>
              <a:t>from</a:t>
            </a:r>
            <a:r>
              <a:rPr lang="de-CH" sz="2500" dirty="0">
                <a:solidFill>
                  <a:srgbClr val="FFFFFF"/>
                </a:solidFill>
              </a:rPr>
              <a:t> </a:t>
            </a:r>
            <a:r>
              <a:rPr lang="de-CH" sz="2500" dirty="0" err="1">
                <a:solidFill>
                  <a:srgbClr val="FFFFFF"/>
                </a:solidFill>
              </a:rPr>
              <a:t>everyday</a:t>
            </a:r>
            <a:r>
              <a:rPr lang="de-CH" sz="2500" dirty="0">
                <a:solidFill>
                  <a:srgbClr val="FFFFFF"/>
                </a:solidFill>
              </a:rPr>
              <a:t> </a:t>
            </a:r>
            <a:r>
              <a:rPr lang="de-CH" sz="2500" dirty="0" err="1" smtClean="0">
                <a:solidFill>
                  <a:srgbClr val="FFFFFF"/>
                </a:solidFill>
              </a:rPr>
              <a:t>english</a:t>
            </a:r>
            <a:r>
              <a:rPr lang="de-CH" sz="2500" dirty="0" smtClean="0">
                <a:solidFill>
                  <a:srgbClr val="FFFFFF"/>
                </a:solidFill>
              </a:rPr>
              <a:t> </a:t>
            </a:r>
            <a:r>
              <a:rPr lang="de-CH" sz="2500" dirty="0" smtClean="0">
                <a:solidFill>
                  <a:srgbClr val="FFFFFF"/>
                </a:solidFill>
                <a:sym typeface="Wingdings" pitchFamily="2" charset="2"/>
              </a:rPr>
              <a:t> </a:t>
            </a:r>
            <a:r>
              <a:rPr lang="de-CH" sz="2500" dirty="0" err="1" smtClean="0">
                <a:solidFill>
                  <a:srgbClr val="FFFFFF"/>
                </a:solidFill>
                <a:sym typeface="Wingdings" pitchFamily="2" charset="2"/>
              </a:rPr>
              <a:t>scientific</a:t>
            </a:r>
            <a:r>
              <a:rPr lang="de-CH" sz="2500" dirty="0" smtClean="0">
                <a:solidFill>
                  <a:srgbClr val="FFFFFF"/>
                </a:solidFill>
                <a:sym typeface="Wingdings" pitchFamily="2" charset="2"/>
              </a:rPr>
              <a:t> </a:t>
            </a:r>
            <a:r>
              <a:rPr lang="de-CH" sz="2500" dirty="0" err="1" smtClean="0">
                <a:solidFill>
                  <a:srgbClr val="FFFFFF"/>
                </a:solidFill>
                <a:sym typeface="Wingdings" pitchFamily="2" charset="2"/>
              </a:rPr>
              <a:t>english</a:t>
            </a:r>
            <a:endParaRPr lang="en-US" sz="2500" dirty="0" smtClean="0"/>
          </a:p>
        </p:txBody>
      </p:sp>
    </p:spTree>
    <p:extLst>
      <p:ext uri="{BB962C8B-B14F-4D97-AF65-F5344CB8AC3E}">
        <p14:creationId xmlns:p14="http://schemas.microsoft.com/office/powerpoint/2010/main" val="22110901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Precision</a:t>
            </a:r>
            <a:endParaRPr lang="en-US" sz="4000" dirty="0" smtClean="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400" b="1" dirty="0" smtClean="0">
                    <a:solidFill>
                      <a:srgbClr val="FFCC00"/>
                    </a:solidFill>
                  </a:rPr>
                  <a:t>Provide numbers whenever it makes sense</a:t>
                </a:r>
              </a:p>
              <a:p>
                <a:pPr lvl="0">
                  <a:spcBef>
                    <a:spcPts val="1800"/>
                  </a:spcBef>
                  <a:buFont typeface="Wingdings"/>
                  <a:buChar char="è"/>
                  <a:defRPr/>
                </a:pPr>
                <a:r>
                  <a:rPr lang="en-US" sz="2400" dirty="0">
                    <a:solidFill>
                      <a:srgbClr val="FFFFFF"/>
                    </a:solidFill>
                  </a:rPr>
                  <a:t>E.g. instead of saying “wave </a:t>
                </a:r>
                <a14:m>
                  <m:oMath xmlns:m="http://schemas.openxmlformats.org/officeDocument/2006/math">
                    <m:r>
                      <a:rPr lang="en-US" sz="2400" i="1" dirty="0">
                        <a:solidFill>
                          <a:srgbClr val="FFFFFF"/>
                        </a:solidFill>
                        <a:latin typeface="Cambria Math"/>
                      </a:rPr>
                      <m:t>𝑎</m:t>
                    </m:r>
                  </m:oMath>
                </a14:m>
                <a:r>
                  <a:rPr lang="en-US" sz="2400" dirty="0">
                    <a:solidFill>
                      <a:srgbClr val="FFFFFF"/>
                    </a:solidFill>
                  </a:rPr>
                  <a:t> is </a:t>
                </a:r>
                <a:r>
                  <a:rPr lang="en-US" sz="2400" dirty="0" smtClean="0">
                    <a:solidFill>
                      <a:srgbClr val="FFFFFF"/>
                    </a:solidFill>
                  </a:rPr>
                  <a:t>much stronger </a:t>
                </a:r>
                <a:r>
                  <a:rPr lang="en-US" sz="2400" dirty="0">
                    <a:solidFill>
                      <a:srgbClr val="FFFFFF"/>
                    </a:solidFill>
                  </a:rPr>
                  <a:t>than </a:t>
                </a:r>
                <a14:m>
                  <m:oMath xmlns:m="http://schemas.openxmlformats.org/officeDocument/2006/math">
                    <m:r>
                      <a:rPr lang="en-US" sz="2400" i="1" dirty="0">
                        <a:solidFill>
                          <a:srgbClr val="FFFFFF"/>
                        </a:solidFill>
                        <a:latin typeface="Cambria Math"/>
                      </a:rPr>
                      <m:t>𝑏</m:t>
                    </m:r>
                  </m:oMath>
                </a14:m>
                <a:r>
                  <a:rPr lang="en-US" sz="2400" dirty="0">
                    <a:solidFill>
                      <a:srgbClr val="FFFFFF"/>
                    </a:solidFill>
                  </a:rPr>
                  <a:t>”, give a number: </a:t>
                </a:r>
                <a:r>
                  <a:rPr lang="en-US" sz="2400" dirty="0" smtClean="0">
                    <a:solidFill>
                      <a:srgbClr val="FFFFFF"/>
                    </a:solidFill>
                  </a:rPr>
                  <a:t>“wave </a:t>
                </a:r>
                <a14:m>
                  <m:oMath xmlns:m="http://schemas.openxmlformats.org/officeDocument/2006/math">
                    <m:r>
                      <a:rPr lang="en-US" sz="2400" i="1" dirty="0">
                        <a:solidFill>
                          <a:srgbClr val="FFFFFF"/>
                        </a:solidFill>
                        <a:latin typeface="Cambria Math"/>
                      </a:rPr>
                      <m:t>𝑎</m:t>
                    </m:r>
                  </m:oMath>
                </a14:m>
                <a:r>
                  <a:rPr lang="en-US" sz="2400" dirty="0">
                    <a:solidFill>
                      <a:srgbClr val="FFFFFF"/>
                    </a:solidFill>
                  </a:rPr>
                  <a:t> </a:t>
                </a:r>
                <a:r>
                  <a:rPr lang="en-US" sz="2400" dirty="0" smtClean="0">
                    <a:solidFill>
                      <a:srgbClr val="FFFFFF"/>
                    </a:solidFill>
                  </a:rPr>
                  <a:t>has </a:t>
                </a:r>
                <a:r>
                  <a:rPr lang="en-US" sz="2400" dirty="0">
                    <a:solidFill>
                      <a:srgbClr val="FFFFFF"/>
                    </a:solidFill>
                  </a:rPr>
                  <a:t>3 times </a:t>
                </a:r>
                <a:r>
                  <a:rPr lang="en-US" sz="2400" dirty="0" smtClean="0">
                    <a:solidFill>
                      <a:srgbClr val="FFFFFF"/>
                    </a:solidFill>
                  </a:rPr>
                  <a:t>the amplitude of </a:t>
                </a:r>
                <a:r>
                  <a:rPr lang="en-US" sz="2400" dirty="0">
                    <a:solidFill>
                      <a:srgbClr val="FFFFFF"/>
                    </a:solidFill>
                  </a:rPr>
                  <a:t>wave </a:t>
                </a:r>
                <a14:m>
                  <m:oMath xmlns:m="http://schemas.openxmlformats.org/officeDocument/2006/math">
                    <m:r>
                      <a:rPr lang="en-US" sz="2400" i="1" dirty="0">
                        <a:solidFill>
                          <a:srgbClr val="FFFFFF"/>
                        </a:solidFill>
                        <a:latin typeface="Cambria Math"/>
                      </a:rPr>
                      <m:t>𝑏</m:t>
                    </m:r>
                  </m:oMath>
                </a14:m>
                <a:r>
                  <a:rPr lang="en-US" sz="2400" dirty="0">
                    <a:solidFill>
                      <a:srgbClr val="FFFFFF"/>
                    </a:solidFill>
                  </a:rPr>
                  <a:t>” </a:t>
                </a:r>
              </a:p>
              <a:p>
                <a:pPr>
                  <a:spcBef>
                    <a:spcPts val="1800"/>
                  </a:spcBef>
                  <a:defRPr/>
                </a:pPr>
                <a:r>
                  <a:rPr lang="en-US" sz="2400" dirty="0" smtClean="0"/>
                  <a:t>But do not make the number more precise than it is. Computers will give you results with a certain numerical precision. This need not have any relation with the true precision of your results </a:t>
                </a:r>
              </a:p>
              <a:p>
                <a:pPr>
                  <a:spcBef>
                    <a:spcPts val="1800"/>
                  </a:spcBef>
                  <a:defRPr/>
                </a:pPr>
                <a:r>
                  <a:rPr lang="en-US" sz="2400" dirty="0" smtClean="0"/>
                  <a:t>Try to determine how many digits are reasonable to give</a:t>
                </a:r>
              </a:p>
              <a:p>
                <a:pPr>
                  <a:spcBef>
                    <a:spcPts val="1800"/>
                  </a:spcBef>
                  <a:defRPr/>
                </a:pPr>
                <a:r>
                  <a:rPr lang="en-US" sz="2400" dirty="0" smtClean="0"/>
                  <a:t>Whenever possible, give </a:t>
                </a:r>
                <a:r>
                  <a:rPr lang="en-US" sz="2400" b="1" dirty="0" smtClean="0">
                    <a:solidFill>
                      <a:srgbClr val="99FF33"/>
                    </a:solidFill>
                  </a:rPr>
                  <a:t>error bars</a:t>
                </a:r>
                <a:r>
                  <a:rPr lang="en-US" sz="2400" dirty="0" smtClean="0"/>
                  <a:t> for measurements &amp; derived quantities. They also help to fix the number of digits to show: E.g. should you write 0.123456 or 0.1, or 0.12, or.,.? If the error bar is </a:t>
                </a:r>
                <a:r>
                  <a:rPr lang="en-US" sz="2400" dirty="0" smtClean="0">
                    <a:sym typeface="Symbol"/>
                  </a:rPr>
                  <a:t></a:t>
                </a:r>
                <a:r>
                  <a:rPr lang="en-US" sz="2400" dirty="0" smtClean="0"/>
                  <a:t>0.3, then</a:t>
                </a:r>
                <a:r>
                  <a:rPr lang="en-US" sz="2400" dirty="0" smtClean="0">
                    <a:sym typeface="Symbol"/>
                  </a:rPr>
                  <a:t> 0.1 </a:t>
                </a:r>
                <a:r>
                  <a:rPr lang="en-US" sz="2400" dirty="0">
                    <a:sym typeface="Symbol"/>
                  </a:rPr>
                  <a:t> 0.3 </a:t>
                </a:r>
                <a:r>
                  <a:rPr lang="en-US" sz="2400" dirty="0" smtClean="0">
                    <a:sym typeface="Symbol"/>
                  </a:rPr>
                  <a:t> is obviously best</a:t>
                </a:r>
                <a:endParaRPr lang="en-US" sz="24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388" y="1196975"/>
                <a:ext cx="8785225" cy="5400675"/>
              </a:xfrm>
              <a:blipFill>
                <a:blip r:embed="rId2"/>
                <a:stretch>
                  <a:fillRect l="-555" t="-903" r="-2219" b="-3273"/>
                </a:stretch>
              </a:blipFill>
            </p:spPr>
            <p:txBody>
              <a:bodyPr/>
              <a:lstStyle/>
              <a:p>
                <a:r>
                  <a:rPr lang="en-US">
                    <a:noFill/>
                  </a:rPr>
                  <a:t> </a:t>
                </a:r>
              </a:p>
            </p:txBody>
          </p:sp>
        </mc:Fallback>
      </mc:AlternateContent>
    </p:spTree>
    <p:extLst>
      <p:ext uri="{BB962C8B-B14F-4D97-AF65-F5344CB8AC3E}">
        <p14:creationId xmlns:p14="http://schemas.microsoft.com/office/powerpoint/2010/main" val="40040458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82290"/>
          </a:xfrm>
        </p:spPr>
        <p:txBody>
          <a:bodyPr/>
          <a:lstStyle/>
          <a:p>
            <a:r>
              <a:rPr lang="en-US" sz="3600" dirty="0" smtClean="0"/>
              <a:t>Style: Units</a:t>
            </a:r>
            <a:endParaRPr lang="en-US" sz="4000" dirty="0"/>
          </a:p>
        </p:txBody>
      </p:sp>
      <p:sp>
        <p:nvSpPr>
          <p:cNvPr id="3" name="Content Placeholder 2"/>
          <p:cNvSpPr>
            <a:spLocks noGrp="1"/>
          </p:cNvSpPr>
          <p:nvPr>
            <p:ph idx="1"/>
          </p:nvPr>
        </p:nvSpPr>
        <p:spPr>
          <a:xfrm>
            <a:off x="179388" y="1340769"/>
            <a:ext cx="8785225" cy="5328320"/>
          </a:xfrm>
        </p:spPr>
        <p:txBody>
          <a:bodyPr/>
          <a:lstStyle/>
          <a:p>
            <a:r>
              <a:rPr lang="en-US" sz="2600" dirty="0" smtClean="0"/>
              <a:t>If a number is not dimensionless, give its units</a:t>
            </a:r>
          </a:p>
          <a:p>
            <a:r>
              <a:rPr lang="en-US" sz="2600" dirty="0" smtClean="0"/>
              <a:t>Use the SI system if possible</a:t>
            </a:r>
          </a:p>
          <a:p>
            <a:r>
              <a:rPr lang="en-US" sz="2600" dirty="0" smtClean="0"/>
              <a:t>Some exceptions</a:t>
            </a:r>
            <a:r>
              <a:rPr lang="en-US" sz="2600" dirty="0"/>
              <a:t>:</a:t>
            </a:r>
            <a:r>
              <a:rPr lang="en-US" sz="2600" dirty="0" smtClean="0"/>
              <a:t> </a:t>
            </a:r>
          </a:p>
          <a:p>
            <a:pPr lvl="1"/>
            <a:r>
              <a:rPr lang="en-US" sz="2200" dirty="0" smtClean="0"/>
              <a:t>In papers with electrodynamics often </a:t>
            </a:r>
            <a:r>
              <a:rPr lang="en-US" sz="2200" dirty="0" err="1" smtClean="0"/>
              <a:t>cgs</a:t>
            </a:r>
            <a:r>
              <a:rPr lang="en-US" sz="2200" dirty="0" smtClean="0"/>
              <a:t> units are used, since equations are simpler</a:t>
            </a:r>
          </a:p>
          <a:p>
            <a:pPr lvl="1"/>
            <a:r>
              <a:rPr lang="en-US" sz="2200" dirty="0" err="1" smtClean="0"/>
              <a:t>Ångstrom</a:t>
            </a:r>
            <a:r>
              <a:rPr lang="en-US" sz="2200" dirty="0" smtClean="0"/>
              <a:t>, Å, is an officially accepted unit for length in astronomy (especially for wavelengths) also in SI units</a:t>
            </a:r>
          </a:p>
          <a:p>
            <a:pPr lvl="1"/>
            <a:r>
              <a:rPr lang="en-US" sz="2200" dirty="0" smtClean="0"/>
              <a:t>Many authors prefer to use Gauss instead of Tesla</a:t>
            </a:r>
          </a:p>
          <a:p>
            <a:r>
              <a:rPr lang="en-US" sz="2600" dirty="0" smtClean="0"/>
              <a:t>Unit is given after a number: use the abbreviation. E.g. “The Fe I line at 525.02 nm is sensitive to …”</a:t>
            </a:r>
          </a:p>
          <a:p>
            <a:r>
              <a:rPr lang="en-US" sz="2600" dirty="0" smtClean="0"/>
              <a:t>In the text write out the complete unit. E.g. “All wavelengths are given in nanometers.”</a:t>
            </a:r>
          </a:p>
        </p:txBody>
      </p:sp>
    </p:spTree>
    <p:extLst>
      <p:ext uri="{BB962C8B-B14F-4D97-AF65-F5344CB8AC3E}">
        <p14:creationId xmlns:p14="http://schemas.microsoft.com/office/powerpoint/2010/main" val="3346775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57200" y="198438"/>
            <a:ext cx="8229600" cy="927100"/>
          </a:xfrm>
        </p:spPr>
        <p:txBody>
          <a:bodyPr/>
          <a:lstStyle/>
          <a:p>
            <a:r>
              <a:rPr lang="en-US" sz="3600" dirty="0" smtClean="0"/>
              <a:t>Style: Symbols and acronyms</a:t>
            </a:r>
            <a:endParaRPr lang="en-US" sz="4000" dirty="0" smtClean="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79388" y="1196975"/>
                <a:ext cx="8785225" cy="5400675"/>
              </a:xfrm>
            </p:spPr>
            <p:txBody>
              <a:bodyPr/>
              <a:lstStyle/>
              <a:p>
                <a:pPr>
                  <a:spcBef>
                    <a:spcPts val="1200"/>
                  </a:spcBef>
                  <a:defRPr/>
                </a:pPr>
                <a:r>
                  <a:rPr lang="en-US" sz="2600" dirty="0" smtClean="0"/>
                  <a:t>Use a given symbol only for one quantity throughout paper. E.g. if you have both </a:t>
                </a:r>
                <a:r>
                  <a:rPr lang="en-US" sz="2600" dirty="0" smtClean="0">
                    <a:solidFill>
                      <a:srgbClr val="FFCC99"/>
                    </a:solidFill>
                  </a:rPr>
                  <a:t>velocity</a:t>
                </a:r>
                <a:r>
                  <a:rPr lang="en-US" sz="2600" dirty="0" smtClean="0"/>
                  <a:t> and </a:t>
                </a:r>
                <a:r>
                  <a:rPr lang="en-US" sz="2600" dirty="0" smtClean="0">
                    <a:solidFill>
                      <a:srgbClr val="99FF99"/>
                    </a:solidFill>
                  </a:rPr>
                  <a:t>volume</a:t>
                </a:r>
                <a:r>
                  <a:rPr lang="en-US" sz="2600" dirty="0" smtClean="0"/>
                  <a:t>, use lower and upper case symbols, </a:t>
                </a:r>
                <a14:m>
                  <m:oMath xmlns:m="http://schemas.openxmlformats.org/officeDocument/2006/math">
                    <m:r>
                      <a:rPr lang="en-US" sz="2600" b="0" i="1" smtClean="0">
                        <a:solidFill>
                          <a:srgbClr val="FFCC99"/>
                        </a:solidFill>
                        <a:latin typeface="Cambria Math" panose="02040503050406030204" pitchFamily="18" charset="0"/>
                      </a:rPr>
                      <m:t>𝑣</m:t>
                    </m:r>
                  </m:oMath>
                </a14:m>
                <a:r>
                  <a:rPr lang="en-US" sz="2600" dirty="0" smtClean="0"/>
                  <a:t> and</a:t>
                </a:r>
                <a:r>
                  <a:rPr lang="en-US" sz="2600" dirty="0" smtClean="0">
                    <a:solidFill>
                      <a:srgbClr val="99FF99"/>
                    </a:solidFill>
                  </a:rPr>
                  <a:t> </a:t>
                </a:r>
                <a14:m>
                  <m:oMath xmlns:m="http://schemas.openxmlformats.org/officeDocument/2006/math">
                    <m:r>
                      <a:rPr lang="en-US" sz="2600" b="0" i="1" smtClean="0">
                        <a:solidFill>
                          <a:srgbClr val="99FF99"/>
                        </a:solidFill>
                        <a:latin typeface="Cambria Math" panose="02040503050406030204" pitchFamily="18" charset="0"/>
                      </a:rPr>
                      <m:t>𝑉</m:t>
                    </m:r>
                  </m:oMath>
                </a14:m>
                <a:r>
                  <a:rPr lang="en-US" sz="2600" dirty="0" smtClean="0"/>
                  <a:t> (if you really want to use the same letter for both)</a:t>
                </a:r>
              </a:p>
              <a:p>
                <a:pPr>
                  <a:spcBef>
                    <a:spcPts val="3000"/>
                  </a:spcBef>
                  <a:defRPr/>
                </a:pPr>
                <a:r>
                  <a:rPr lang="en-US" sz="2600" dirty="0" smtClean="0"/>
                  <a:t>Define every variable, symbol and acronym the first time it appears</a:t>
                </a:r>
              </a:p>
              <a:p>
                <a:pPr lvl="1">
                  <a:spcBef>
                    <a:spcPts val="1200"/>
                  </a:spcBef>
                  <a:defRPr/>
                </a:pPr>
                <a:r>
                  <a:rPr lang="en-GB" sz="2200" dirty="0" smtClean="0"/>
                  <a:t>E.g</a:t>
                </a:r>
                <a:r>
                  <a:rPr lang="en-GB" sz="2200" dirty="0"/>
                  <a:t>.: “Another name for Father Christmas (FC) is Santa Claus (SC). FC does most of his work in the </a:t>
                </a:r>
                <a:r>
                  <a:rPr lang="en-GB" sz="2200" dirty="0" smtClean="0"/>
                  <a:t>run-up </a:t>
                </a:r>
                <a:r>
                  <a:rPr lang="en-GB" sz="2200" dirty="0"/>
                  <a:t>to Christmas and so does SC, of course</a:t>
                </a:r>
                <a:r>
                  <a:rPr lang="en-GB" sz="2200" dirty="0" smtClean="0"/>
                  <a:t>.” </a:t>
                </a:r>
                <a:r>
                  <a:rPr lang="en-GB" sz="2000" dirty="0" smtClean="0"/>
                  <a:t> </a:t>
                </a:r>
              </a:p>
              <a:p>
                <a:pPr>
                  <a:spcBef>
                    <a:spcPts val="3000"/>
                  </a:spcBef>
                  <a:defRPr/>
                </a:pPr>
                <a:r>
                  <a:rPr lang="en-GB" sz="2600" dirty="0" smtClean="0"/>
                  <a:t>Avoid </a:t>
                </a:r>
                <a:r>
                  <a:rPr lang="en-GB" sz="2600" dirty="0"/>
                  <a:t>using too many </a:t>
                </a:r>
                <a:r>
                  <a:rPr lang="en-GB" sz="2600" dirty="0" err="1" smtClean="0"/>
                  <a:t>acr</a:t>
                </a:r>
                <a:r>
                  <a:rPr lang="en-GB" sz="2600" dirty="0" smtClean="0"/>
                  <a:t>. and abbr. (i.e. acronyms </a:t>
                </a:r>
                <a:r>
                  <a:rPr lang="en-GB" sz="2600" dirty="0"/>
                  <a:t>and </a:t>
                </a:r>
                <a:r>
                  <a:rPr lang="en-GB" sz="2600" dirty="0" smtClean="0"/>
                  <a:t>abbreviations)</a:t>
                </a:r>
                <a:endParaRPr lang="en-US" sz="2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79388" y="1196975"/>
                <a:ext cx="8785225" cy="5400675"/>
              </a:xfrm>
              <a:blipFill>
                <a:blip r:embed="rId2"/>
                <a:stretch>
                  <a:fillRect l="-693" t="-1129" r="-2288"/>
                </a:stretch>
              </a:blipFill>
            </p:spPr>
            <p:txBody>
              <a:bodyPr/>
              <a:lstStyle/>
              <a:p>
                <a:r>
                  <a:rPr lang="de-DE">
                    <a:noFill/>
                  </a:rPr>
                  <a:t> </a:t>
                </a:r>
              </a:p>
            </p:txBody>
          </p:sp>
        </mc:Fallback>
      </mc:AlternateContent>
    </p:spTree>
    <p:extLst>
      <p:ext uri="{BB962C8B-B14F-4D97-AF65-F5344CB8AC3E}">
        <p14:creationId xmlns:p14="http://schemas.microsoft.com/office/powerpoint/2010/main" val="18891014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Style: Equations</a:t>
            </a:r>
            <a:endParaRPr lang="en-US" sz="40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t>Make equations part of the main text, even if they are written separately, e.g. </a:t>
                </a:r>
                <a:r>
                  <a:rPr lang="en-US" sz="2400" dirty="0"/>
                  <a:t>in </a:t>
                </a:r>
                <a:r>
                  <a:rPr lang="en-US" sz="2400" dirty="0" err="1"/>
                  <a:t>LaTeX</a:t>
                </a:r>
                <a:r>
                  <a:rPr lang="en-US" sz="2400" dirty="0"/>
                  <a:t> display </a:t>
                </a:r>
                <a:r>
                  <a:rPr lang="en-US" sz="2400" dirty="0" smtClean="0"/>
                  <a:t>mode. Use normal punctuation (commas, full stops) after equations</a:t>
                </a:r>
              </a:p>
              <a:p>
                <a:pPr>
                  <a:spcBef>
                    <a:spcPts val="1800"/>
                  </a:spcBef>
                </a:pPr>
                <a:r>
                  <a:rPr lang="en-US" sz="2400" dirty="0" smtClean="0"/>
                  <a:t>Equations generally do not form new paragraphs</a:t>
                </a:r>
              </a:p>
              <a:p>
                <a:pPr>
                  <a:spcBef>
                    <a:spcPts val="1800"/>
                  </a:spcBef>
                </a:pPr>
                <a:r>
                  <a:rPr lang="en-US" sz="2400" dirty="0" smtClean="0"/>
                  <a:t>Example: “After lengthy calculations </a:t>
                </a:r>
                <a:r>
                  <a:rPr lang="en-US" sz="2400" dirty="0" err="1" smtClean="0"/>
                  <a:t>Eqs</a:t>
                </a:r>
                <a:r>
                  <a:rPr lang="en-US" sz="2400" dirty="0" smtClean="0"/>
                  <a:t>. (3) and (4) can be reduced </a:t>
                </a:r>
                <a:r>
                  <a:rPr lang="en-US" sz="2400" dirty="0" smtClean="0">
                    <a:solidFill>
                      <a:srgbClr val="FFC000"/>
                    </a:solidFill>
                  </a:rPr>
                  <a:t>to</a:t>
                </a:r>
                <a:r>
                  <a:rPr lang="en-US" sz="2400" dirty="0" smtClean="0"/>
                  <a:t> </a:t>
                </a:r>
                <a:endParaRPr lang="en-US" sz="2400" i="1" dirty="0" smtClean="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400" b="0" i="1" smtClean="0">
                          <a:latin typeface="Cambria Math"/>
                        </a:rPr>
                        <m:t>𝑦</m:t>
                      </m:r>
                      <m:d>
                        <m:dPr>
                          <m:ctrlPr>
                            <a:rPr lang="en-US" sz="2400" b="0" i="1" smtClean="0">
                              <a:latin typeface="Cambria Math" panose="02040503050406030204" pitchFamily="18" charset="0"/>
                            </a:rPr>
                          </m:ctrlPr>
                        </m:dPr>
                        <m:e>
                          <m:r>
                            <a:rPr lang="en-US" sz="2400" b="0" i="1" smtClean="0">
                              <a:latin typeface="Cambria Math"/>
                            </a:rPr>
                            <m:t>𝑡</m:t>
                          </m:r>
                        </m:e>
                      </m:d>
                      <m:r>
                        <a:rPr lang="en-US" sz="2400" b="0" i="1" smtClean="0">
                          <a:latin typeface="Cambria Math"/>
                        </a:rPr>
                        <m:t>=</m:t>
                      </m:r>
                      <m:nary>
                        <m:naryPr>
                          <m:ctrlPr>
                            <a:rPr lang="en-US" sz="2400" b="0" i="1" smtClean="0">
                              <a:latin typeface="Cambria Math" panose="02040503050406030204" pitchFamily="18" charset="0"/>
                            </a:rPr>
                          </m:ctrlPr>
                        </m:naryPr>
                        <m:sub>
                          <m:r>
                            <m:rPr>
                              <m:brk m:alnAt="23"/>
                            </m:rPr>
                            <a:rPr lang="en-US" sz="2400" b="0" i="1" smtClean="0">
                              <a:latin typeface="Cambria Math"/>
                            </a:rPr>
                            <m:t>0</m:t>
                          </m:r>
                        </m:sub>
                        <m:sup>
                          <m:r>
                            <a:rPr lang="en-US" sz="2400" b="0" i="1" smtClean="0">
                              <a:latin typeface="Cambria Math"/>
                            </a:rPr>
                            <m:t>2</m:t>
                          </m:r>
                          <m:r>
                            <a:rPr lang="en-US" sz="2400" b="0" i="1" smtClean="0">
                              <a:latin typeface="Cambria Math"/>
                              <a:ea typeface="Cambria Math"/>
                            </a:rPr>
                            <m:t>𝜋</m:t>
                          </m:r>
                        </m:sup>
                        <m:e>
                          <m:rad>
                            <m:radPr>
                              <m:degHide m:val="on"/>
                              <m:ctrlPr>
                                <a:rPr lang="en-US" sz="2400" b="0" i="1" smtClean="0">
                                  <a:latin typeface="Cambria Math" panose="02040503050406030204" pitchFamily="18" charset="0"/>
                                  <a:ea typeface="Cambria Math"/>
                                </a:rPr>
                              </m:ctrlPr>
                            </m:radPr>
                            <m:deg/>
                            <m:e>
                              <m:sSup>
                                <m:sSupPr>
                                  <m:ctrlPr>
                                    <a:rPr lang="en-US" sz="2400" b="0" i="1" smtClean="0">
                                      <a:latin typeface="Cambria Math" panose="02040503050406030204" pitchFamily="18" charset="0"/>
                                      <a:ea typeface="Cambria Math"/>
                                    </a:rPr>
                                  </m:ctrlPr>
                                </m:sSupPr>
                                <m:e>
                                  <m:r>
                                    <a:rPr lang="en-US" sz="2400" b="0" i="1" smtClean="0">
                                      <a:latin typeface="Cambria Math"/>
                                    </a:rPr>
                                    <m:t>𝑡</m:t>
                                  </m:r>
                                </m:e>
                                <m:sup>
                                  <m:r>
                                    <a:rPr lang="en-US" sz="2400" b="0" i="1" smtClean="0">
                                      <a:latin typeface="Cambria Math"/>
                                    </a:rPr>
                                    <m:t>𝑛</m:t>
                                  </m:r>
                                </m:sup>
                              </m:sSup>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latin typeface="Cambria Math"/>
                                </a:rPr>
                                <m:t> +</m:t>
                              </m:r>
                              <m:func>
                                <m:funcPr>
                                  <m:ctrlPr>
                                    <a:rPr lang="en-US" sz="2400" b="0" i="1" smtClean="0">
                                      <a:latin typeface="Cambria Math" panose="02040503050406030204" pitchFamily="18" charset="0"/>
                                    </a:rPr>
                                  </m:ctrlPr>
                                </m:funcPr>
                                <m:fName>
                                  <m:r>
                                    <m:rPr>
                                      <m:sty m:val="p"/>
                                    </m:rPr>
                                    <a:rPr lang="en-US" sz="2400" b="0" i="0" smtClean="0">
                                      <a:latin typeface="Cambria Math"/>
                                    </a:rPr>
                                    <m:t>sin</m:t>
                                  </m:r>
                                </m:fName>
                                <m:e>
                                  <m:r>
                                    <a:rPr lang="en-US" sz="2400" b="0" i="1" smtClean="0">
                                      <a:latin typeface="Cambria Math"/>
                                    </a:rPr>
                                    <m:t>𝑡</m:t>
                                  </m:r>
                                  <m:r>
                                    <a:rPr lang="en-US" sz="2400" b="0" i="1" smtClean="0">
                                      <a:latin typeface="Cambria Math"/>
                                    </a:rPr>
                                    <m:t>(</m:t>
                                  </m:r>
                                  <m:r>
                                    <a:rPr lang="en-US" sz="2400" b="0" i="1" smtClean="0">
                                      <a:latin typeface="Cambria Math"/>
                                    </a:rPr>
                                    <m:t>𝑥</m:t>
                                  </m:r>
                                  <m:r>
                                    <a:rPr lang="en-US" sz="2400" b="0" i="1" smtClean="0">
                                      <a:latin typeface="Cambria Math"/>
                                    </a:rPr>
                                    <m:t>)</m:t>
                                  </m:r>
                                </m:e>
                              </m:func>
                            </m:e>
                          </m:rad>
                        </m:e>
                      </m:nary>
                      <m:r>
                        <a:rPr lang="en-US" sz="2400" b="0" i="1" smtClean="0">
                          <a:latin typeface="Cambria Math"/>
                        </a:rPr>
                        <m:t> </m:t>
                      </m:r>
                      <m:r>
                        <a:rPr lang="en-US" sz="2400" b="0" i="1" smtClean="0">
                          <a:latin typeface="Cambria Math"/>
                        </a:rPr>
                        <m:t>𝑑𝑥</m:t>
                      </m:r>
                      <m:r>
                        <a:rPr lang="en-US" sz="2400" b="0" i="1" smtClean="0">
                          <a:solidFill>
                            <a:srgbClr val="FFC000"/>
                          </a:solidFill>
                          <a:latin typeface="Cambria Math"/>
                        </a:rPr>
                        <m:t>,</m:t>
                      </m:r>
                      <m:r>
                        <a:rPr lang="en-US" sz="2400" b="0" i="1" smtClean="0">
                          <a:latin typeface="Cambria Math"/>
                        </a:rPr>
                        <m:t>                  </m:t>
                      </m:r>
                      <m:d>
                        <m:dPr>
                          <m:ctrlPr>
                            <a:rPr lang="en-US" sz="2400" b="0" i="1" smtClean="0">
                              <a:latin typeface="Cambria Math" panose="02040503050406030204" pitchFamily="18" charset="0"/>
                            </a:rPr>
                          </m:ctrlPr>
                        </m:dPr>
                        <m:e>
                          <m:r>
                            <a:rPr lang="en-US" sz="2400" b="0" i="1" smtClean="0">
                              <a:latin typeface="Cambria Math"/>
                            </a:rPr>
                            <m:t>5</m:t>
                          </m:r>
                        </m:e>
                      </m:d>
                    </m:oMath>
                  </m:oMathPara>
                </a14:m>
                <a:endParaRPr lang="en-US" sz="2400" b="0" dirty="0" smtClean="0"/>
              </a:p>
              <a:p>
                <a:pPr marL="0" indent="0">
                  <a:buNone/>
                </a:pPr>
                <a14:m>
                  <m:oMathPara xmlns:m="http://schemas.openxmlformats.org/officeDocument/2006/math">
                    <m:oMathParaPr>
                      <m:jc m:val="centerGroup"/>
                    </m:oMathParaPr>
                    <m:oMath xmlns:m="http://schemas.openxmlformats.org/officeDocument/2006/math">
                      <m:f>
                        <m:fPr>
                          <m:ctrlPr>
                            <a:rPr lang="en-US" sz="2400" b="0" i="1" smtClean="0">
                              <a:latin typeface="Cambria Math" panose="02040503050406030204" pitchFamily="18" charset="0"/>
                            </a:rPr>
                          </m:ctrlPr>
                        </m:fPr>
                        <m:num>
                          <m:r>
                            <a:rPr lang="en-US" sz="2400" b="0" i="1" smtClean="0">
                              <a:latin typeface="Cambria Math"/>
                            </a:rPr>
                            <m:t>𝑑𝑦</m:t>
                          </m:r>
                        </m:num>
                        <m:den>
                          <m:r>
                            <a:rPr lang="en-US" sz="2400" b="0" i="1" smtClean="0">
                              <a:latin typeface="Cambria Math"/>
                            </a:rPr>
                            <m:t>𝑑𝑥</m:t>
                          </m:r>
                        </m:den>
                      </m:f>
                      <m:r>
                        <a:rPr lang="en-US" sz="2400" b="0" i="1" smtClean="0">
                          <a:latin typeface="Cambria Math"/>
                        </a:rPr>
                        <m:t>=</m:t>
                      </m:r>
                      <m:sSup>
                        <m:sSupPr>
                          <m:ctrlPr>
                            <a:rPr lang="en-US" sz="2400" b="0" i="1" smtClean="0">
                              <a:latin typeface="Cambria Math" panose="02040503050406030204" pitchFamily="18" charset="0"/>
                            </a:rPr>
                          </m:ctrlPr>
                        </m:sSupPr>
                        <m:e>
                          <m:r>
                            <a:rPr lang="en-US" sz="2400" b="0" i="1" smtClean="0">
                              <a:latin typeface="Cambria Math"/>
                            </a:rPr>
                            <m:t>𝑒</m:t>
                          </m:r>
                        </m:e>
                        <m:sup>
                          <m:r>
                            <a:rPr lang="en-US" sz="2400" b="0" i="1" smtClean="0">
                              <a:latin typeface="Cambria Math"/>
                            </a:rPr>
                            <m:t>−</m:t>
                          </m:r>
                          <m:r>
                            <a:rPr lang="en-US" sz="2400" b="0" i="1" smtClean="0">
                              <a:latin typeface="Cambria Math"/>
                            </a:rPr>
                            <m:t>𝑖</m:t>
                          </m:r>
                          <m:r>
                            <a:rPr lang="el-GR" sz="2400" b="0" i="1" smtClean="0">
                              <a:latin typeface="Cambria Math"/>
                            </a:rPr>
                            <m:t>𝜔</m:t>
                          </m:r>
                          <m:r>
                            <a:rPr lang="en-US" sz="2400" b="0" i="1" smtClean="0">
                              <a:latin typeface="Cambria Math"/>
                            </a:rPr>
                            <m:t>𝑡</m:t>
                          </m:r>
                          <m:d>
                            <m:dPr>
                              <m:ctrlPr>
                                <a:rPr lang="en-US" sz="2400" b="0" i="1" smtClean="0">
                                  <a:latin typeface="Cambria Math" panose="02040503050406030204" pitchFamily="18" charset="0"/>
                                </a:rPr>
                              </m:ctrlPr>
                            </m:dPr>
                            <m:e>
                              <m:r>
                                <a:rPr lang="en-US" sz="2400" b="0" i="1" smtClean="0">
                                  <a:latin typeface="Cambria Math"/>
                                </a:rPr>
                                <m:t>𝑥</m:t>
                              </m:r>
                            </m:e>
                          </m:d>
                        </m:sup>
                      </m:sSup>
                      <m:r>
                        <a:rPr lang="en-US" sz="2400" b="0" i="1" smtClean="0">
                          <a:latin typeface="Cambria Math"/>
                        </a:rPr>
                        <m:t>−</m:t>
                      </m:r>
                      <m:r>
                        <a:rPr lang="en-US" sz="2400" b="0" i="1" smtClean="0">
                          <a:latin typeface="Cambria Math"/>
                        </a:rPr>
                        <m:t>𝑡</m:t>
                      </m:r>
                      <m:d>
                        <m:dPr>
                          <m:ctrlPr>
                            <a:rPr lang="en-US" sz="2400" b="0" i="1" smtClean="0">
                              <a:latin typeface="Cambria Math" panose="02040503050406030204" pitchFamily="18" charset="0"/>
                            </a:rPr>
                          </m:ctrlPr>
                        </m:dPr>
                        <m:e>
                          <m:r>
                            <a:rPr lang="en-US" sz="2400" b="0" i="1" smtClean="0">
                              <a:latin typeface="Cambria Math"/>
                            </a:rPr>
                            <m:t>𝑥</m:t>
                          </m:r>
                        </m:e>
                      </m:d>
                      <m:r>
                        <a:rPr lang="en-US" sz="2400" b="0" i="1" smtClean="0">
                          <a:solidFill>
                            <a:srgbClr val="FFC000"/>
                          </a:solidFill>
                          <a:latin typeface="Cambria Math"/>
                        </a:rPr>
                        <m:t>,</m:t>
                      </m:r>
                      <m:r>
                        <a:rPr lang="en-US" sz="2400" b="0" i="1" smtClean="0">
                          <a:solidFill>
                            <a:srgbClr val="FFCC00"/>
                          </a:solidFill>
                          <a:latin typeface="Cambria Math"/>
                        </a:rPr>
                        <m:t>      </m:t>
                      </m:r>
                      <m:r>
                        <a:rPr lang="en-US" sz="2400" b="0" i="1" smtClean="0">
                          <a:solidFill>
                            <a:srgbClr val="FFC000"/>
                          </a:solidFill>
                          <a:latin typeface="Cambria Math"/>
                        </a:rPr>
                        <m:t>                                   </m:t>
                      </m:r>
                      <m:r>
                        <a:rPr lang="en-US" sz="2400" b="0" i="1" smtClean="0">
                          <a:latin typeface="Cambria Math"/>
                        </a:rPr>
                        <m:t> (6)</m:t>
                      </m:r>
                    </m:oMath>
                  </m:oMathPara>
                </a14:m>
                <a:endParaRPr lang="en-US" sz="2400" dirty="0" smtClean="0"/>
              </a:p>
              <a:p>
                <a:pPr marL="0" indent="0">
                  <a:buNone/>
                </a:pPr>
                <a:r>
                  <a:rPr lang="en-US" sz="2400" dirty="0" smtClean="0"/>
                  <a:t>    </a:t>
                </a:r>
                <a:r>
                  <a:rPr lang="en-US" sz="2400" dirty="0" smtClean="0">
                    <a:solidFill>
                      <a:srgbClr val="FFC000"/>
                    </a:solidFill>
                  </a:rPr>
                  <a:t>w</a:t>
                </a:r>
                <a:r>
                  <a:rPr lang="en-US" sz="2400" dirty="0" smtClean="0"/>
                  <a:t>here </a:t>
                </a:r>
                <a14:m>
                  <m:oMath xmlns:m="http://schemas.openxmlformats.org/officeDocument/2006/math">
                    <m:r>
                      <a:rPr lang="en-US" sz="2400" b="0" i="1" smtClean="0">
                        <a:latin typeface="Cambria Math"/>
                      </a:rPr>
                      <m:t>𝑡</m:t>
                    </m:r>
                  </m:oMath>
                </a14:m>
                <a:r>
                  <a:rPr lang="en-US" sz="2400" dirty="0" smtClean="0"/>
                  <a:t> is now a complex function.”</a:t>
                </a:r>
              </a:p>
              <a:p>
                <a:endParaRPr lang="en-US" sz="2600" dirty="0" smtClean="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55" t="-823" r="-1248"/>
                </a:stretch>
              </a:blipFill>
            </p:spPr>
            <p:txBody>
              <a:bodyPr/>
              <a:lstStyle/>
              <a:p>
                <a:r>
                  <a:rPr lang="de-DE">
                    <a:noFill/>
                  </a:rPr>
                  <a:t> </a:t>
                </a:r>
              </a:p>
            </p:txBody>
          </p:sp>
        </mc:Fallback>
      </mc:AlternateContent>
    </p:spTree>
    <p:extLst>
      <p:ext uri="{BB962C8B-B14F-4D97-AF65-F5344CB8AC3E}">
        <p14:creationId xmlns:p14="http://schemas.microsoft.com/office/powerpoint/2010/main" val="27297083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Style and language</a:t>
            </a:r>
            <a:endParaRPr lang="en-US" sz="3600" dirty="0"/>
          </a:p>
        </p:txBody>
      </p:sp>
      <p:sp>
        <p:nvSpPr>
          <p:cNvPr id="3" name="Content Placeholder 2"/>
          <p:cNvSpPr>
            <a:spLocks noGrp="1"/>
          </p:cNvSpPr>
          <p:nvPr>
            <p:ph idx="1"/>
          </p:nvPr>
        </p:nvSpPr>
        <p:spPr/>
        <p:txBody>
          <a:bodyPr/>
          <a:lstStyle/>
          <a:p>
            <a:pPr>
              <a:spcBef>
                <a:spcPts val="2400"/>
              </a:spcBef>
            </a:pPr>
            <a:r>
              <a:rPr lang="en-US" sz="2800" dirty="0" smtClean="0"/>
              <a:t>This part of the presentation was skipped this time</a:t>
            </a:r>
          </a:p>
          <a:p>
            <a:pPr>
              <a:spcBef>
                <a:spcPts val="2400"/>
              </a:spcBef>
            </a:pPr>
            <a:r>
              <a:rPr lang="en-US" sz="2800" dirty="0" smtClean="0"/>
              <a:t>It is being presented by Astrid Peter instead</a:t>
            </a:r>
          </a:p>
        </p:txBody>
      </p:sp>
    </p:spTree>
    <p:extLst>
      <p:ext uri="{BB962C8B-B14F-4D97-AF65-F5344CB8AC3E}">
        <p14:creationId xmlns:p14="http://schemas.microsoft.com/office/powerpoint/2010/main" val="1555734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98438"/>
            <a:ext cx="8229600" cy="927100"/>
          </a:xfrm>
        </p:spPr>
        <p:txBody>
          <a:bodyPr/>
          <a:lstStyle/>
          <a:p>
            <a:pPr eaLnBrk="1" hangingPunct="1"/>
            <a:r>
              <a:rPr lang="en-GB" sz="3600" dirty="0" smtClean="0"/>
              <a:t>Which journal?</a:t>
            </a:r>
          </a:p>
        </p:txBody>
      </p:sp>
      <p:sp>
        <p:nvSpPr>
          <p:cNvPr id="107523" name="Rectangle 3"/>
          <p:cNvSpPr>
            <a:spLocks noGrp="1" noChangeArrowheads="1"/>
          </p:cNvSpPr>
          <p:nvPr>
            <p:ph type="body" idx="1"/>
          </p:nvPr>
        </p:nvSpPr>
        <p:spPr>
          <a:xfrm>
            <a:off x="179388" y="1268760"/>
            <a:ext cx="8785225" cy="5400328"/>
          </a:xfrm>
        </p:spPr>
        <p:txBody>
          <a:bodyPr/>
          <a:lstStyle/>
          <a:p>
            <a:pPr eaLnBrk="1" hangingPunct="1">
              <a:defRPr/>
            </a:pPr>
            <a:r>
              <a:rPr lang="en-GB" sz="2800" dirty="0" smtClean="0">
                <a:solidFill>
                  <a:srgbClr val="99FF99"/>
                </a:solidFill>
              </a:rPr>
              <a:t>The journal is best chosen before starting to write</a:t>
            </a:r>
          </a:p>
          <a:p>
            <a:pPr eaLnBrk="1" hangingPunct="1">
              <a:spcBef>
                <a:spcPts val="2400"/>
              </a:spcBef>
              <a:defRPr/>
            </a:pPr>
            <a:r>
              <a:rPr lang="en-GB" sz="2800" dirty="0" smtClean="0"/>
              <a:t>Criteria for choice of journal:</a:t>
            </a:r>
          </a:p>
          <a:p>
            <a:pPr lvl="1" eaLnBrk="1" hangingPunct="1">
              <a:spcBef>
                <a:spcPts val="1500"/>
              </a:spcBef>
              <a:defRPr/>
            </a:pPr>
            <a:r>
              <a:rPr lang="en-GB" sz="2400" dirty="0" smtClean="0"/>
              <a:t>The journal should </a:t>
            </a:r>
            <a:r>
              <a:rPr lang="en-GB" sz="2400" dirty="0" smtClean="0">
                <a:solidFill>
                  <a:srgbClr val="FFC000"/>
                </a:solidFill>
              </a:rPr>
              <a:t>cover your field</a:t>
            </a:r>
            <a:r>
              <a:rPr lang="en-GB" sz="2400" dirty="0" smtClean="0"/>
              <a:t> and should be read by colleagues </a:t>
            </a:r>
          </a:p>
          <a:p>
            <a:pPr lvl="1" eaLnBrk="1" hangingPunct="1">
              <a:spcBef>
                <a:spcPts val="1500"/>
              </a:spcBef>
              <a:defRPr/>
            </a:pPr>
            <a:r>
              <a:rPr lang="en-GB" sz="2400" dirty="0" smtClean="0"/>
              <a:t>The journal should </a:t>
            </a:r>
            <a:r>
              <a:rPr lang="en-GB" sz="2400" dirty="0" smtClean="0">
                <a:solidFill>
                  <a:srgbClr val="FFC000"/>
                </a:solidFill>
              </a:rPr>
              <a:t>have a good reputation</a:t>
            </a:r>
            <a:r>
              <a:rPr lang="en-GB" sz="2400" dirty="0" smtClean="0"/>
              <a:t> </a:t>
            </a:r>
          </a:p>
          <a:p>
            <a:pPr lvl="1" eaLnBrk="1" hangingPunct="1">
              <a:spcBef>
                <a:spcPts val="1500"/>
              </a:spcBef>
              <a:defRPr/>
            </a:pPr>
            <a:r>
              <a:rPr lang="en-GB" sz="2400" dirty="0" smtClean="0"/>
              <a:t>Monetary considerations: </a:t>
            </a:r>
            <a:r>
              <a:rPr lang="en-GB" sz="2400" dirty="0" smtClean="0">
                <a:solidFill>
                  <a:srgbClr val="FF9966"/>
                </a:solidFill>
              </a:rPr>
              <a:t>page charges</a:t>
            </a:r>
            <a:r>
              <a:rPr lang="en-GB" sz="2400" dirty="0" smtClean="0"/>
              <a:t> (if any), cost of printing in colour, free (possibly electronic) reprints provided? Do you have to pay if you later use one of your own figures in another of your papers (e.g. in a review)?</a:t>
            </a:r>
          </a:p>
          <a:p>
            <a:pPr lvl="1" eaLnBrk="1" hangingPunct="1">
              <a:spcBef>
                <a:spcPts val="1500"/>
              </a:spcBef>
              <a:defRPr/>
            </a:pPr>
            <a:r>
              <a:rPr lang="en-GB" sz="2400" dirty="0" smtClean="0"/>
              <a:t>Is the journal open access? Are you at least </a:t>
            </a:r>
            <a:r>
              <a:rPr lang="en-GB" sz="2400" dirty="0" smtClean="0">
                <a:solidFill>
                  <a:srgbClr val="FFC000"/>
                </a:solidFill>
              </a:rPr>
              <a:t>allowed to put your paper in a public repository</a:t>
            </a:r>
            <a:r>
              <a:rPr lang="en-GB" sz="2400" dirty="0" smtClean="0"/>
              <a:t> (e.g. </a:t>
            </a:r>
            <a:r>
              <a:rPr lang="en-GB" sz="2400" dirty="0" err="1" smtClean="0"/>
              <a:t>ArXiv</a:t>
            </a:r>
            <a:r>
              <a:rPr lang="en-GB" sz="2400" dirty="0" smtClean="0"/>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98438"/>
            <a:ext cx="8229600" cy="927100"/>
          </a:xfrm>
        </p:spPr>
        <p:txBody>
          <a:bodyPr/>
          <a:lstStyle/>
          <a:p>
            <a:pPr eaLnBrk="1" hangingPunct="1"/>
            <a:r>
              <a:rPr lang="en-GB" sz="3600" dirty="0" smtClean="0"/>
              <a:t>Which journal?</a:t>
            </a:r>
          </a:p>
        </p:txBody>
      </p:sp>
      <p:sp>
        <p:nvSpPr>
          <p:cNvPr id="71683" name="Rectangle 3"/>
          <p:cNvSpPr>
            <a:spLocks noGrp="1" noChangeArrowheads="1"/>
          </p:cNvSpPr>
          <p:nvPr>
            <p:ph type="body" idx="1"/>
          </p:nvPr>
        </p:nvSpPr>
        <p:spPr>
          <a:xfrm>
            <a:off x="179388" y="1268760"/>
            <a:ext cx="8785225" cy="5400328"/>
          </a:xfrm>
        </p:spPr>
        <p:txBody>
          <a:bodyPr/>
          <a:lstStyle/>
          <a:p>
            <a:pPr lvl="0" eaLnBrk="1" hangingPunct="1">
              <a:lnSpc>
                <a:spcPct val="130000"/>
              </a:lnSpc>
              <a:defRPr/>
            </a:pPr>
            <a:r>
              <a:rPr lang="en-GB" sz="2500" dirty="0">
                <a:solidFill>
                  <a:srgbClr val="FFFFFF"/>
                </a:solidFill>
              </a:rPr>
              <a:t>Examples of appropriate </a:t>
            </a:r>
            <a:r>
              <a:rPr lang="en-GB" sz="2500" dirty="0" smtClean="0">
                <a:solidFill>
                  <a:srgbClr val="FFFFFF"/>
                </a:solidFill>
              </a:rPr>
              <a:t>journals (w. </a:t>
            </a:r>
            <a:r>
              <a:rPr lang="en-GB" sz="2500" dirty="0" smtClean="0">
                <a:solidFill>
                  <a:srgbClr val="FF9966"/>
                </a:solidFill>
              </a:rPr>
              <a:t>page charges</a:t>
            </a:r>
            <a:r>
              <a:rPr lang="en-GB" sz="2500" dirty="0" smtClean="0">
                <a:solidFill>
                  <a:srgbClr val="FFFFFF"/>
                </a:solidFill>
              </a:rPr>
              <a:t>):</a:t>
            </a:r>
            <a:endParaRPr lang="en-GB" sz="2500" dirty="0">
              <a:solidFill>
                <a:srgbClr val="FFFFFF"/>
              </a:solidFill>
            </a:endParaRPr>
          </a:p>
          <a:p>
            <a:pPr lvl="1" eaLnBrk="1" hangingPunct="1">
              <a:spcBef>
                <a:spcPts val="1200"/>
              </a:spcBef>
              <a:defRPr/>
            </a:pPr>
            <a:r>
              <a:rPr lang="en-GB" sz="2200" dirty="0">
                <a:solidFill>
                  <a:srgbClr val="FFFFFF"/>
                </a:solidFill>
              </a:rPr>
              <a:t>General: </a:t>
            </a:r>
            <a:r>
              <a:rPr lang="en-GB" sz="2200" dirty="0" smtClean="0">
                <a:solidFill>
                  <a:srgbClr val="FFFFFF"/>
                </a:solidFill>
              </a:rPr>
              <a:t>Nature, Science, Publ. Nat. Acad. Sciences</a:t>
            </a:r>
            <a:endParaRPr lang="en-GB" sz="2200" dirty="0">
              <a:solidFill>
                <a:srgbClr val="FFFFFF"/>
              </a:solidFill>
            </a:endParaRPr>
          </a:p>
          <a:p>
            <a:pPr lvl="1" eaLnBrk="1" hangingPunct="1">
              <a:spcBef>
                <a:spcPts val="1200"/>
              </a:spcBef>
              <a:defRPr/>
            </a:pPr>
            <a:r>
              <a:rPr lang="en-GB" sz="2200" dirty="0">
                <a:solidFill>
                  <a:srgbClr val="FFFFFF"/>
                </a:solidFill>
              </a:rPr>
              <a:t>Physics: Phys. Rev. Lett., Phys. Rev. </a:t>
            </a:r>
            <a:r>
              <a:rPr lang="en-GB" sz="2200" dirty="0" smtClean="0">
                <a:solidFill>
                  <a:srgbClr val="FFFFFF"/>
                </a:solidFill>
              </a:rPr>
              <a:t>A-E, Nature Phys.</a:t>
            </a:r>
            <a:endParaRPr lang="en-GB" sz="2200" dirty="0">
              <a:solidFill>
                <a:srgbClr val="FFFFFF"/>
              </a:solidFill>
            </a:endParaRPr>
          </a:p>
          <a:p>
            <a:pPr lvl="1" eaLnBrk="1" hangingPunct="1">
              <a:spcBef>
                <a:spcPts val="1200"/>
              </a:spcBef>
              <a:defRPr/>
            </a:pPr>
            <a:r>
              <a:rPr lang="en-GB" sz="2200" dirty="0">
                <a:solidFill>
                  <a:srgbClr val="FFFFFF"/>
                </a:solidFill>
              </a:rPr>
              <a:t>Astronomy (including </a:t>
            </a:r>
            <a:r>
              <a:rPr lang="en-GB" sz="2200" dirty="0" smtClean="0">
                <a:solidFill>
                  <a:srgbClr val="FFFFFF"/>
                </a:solidFill>
              </a:rPr>
              <a:t>space science &amp; solar </a:t>
            </a:r>
            <a:r>
              <a:rPr lang="en-GB" sz="2200" dirty="0">
                <a:solidFill>
                  <a:srgbClr val="FFFFFF"/>
                </a:solidFill>
              </a:rPr>
              <a:t>system studies): Astronomy &amp; </a:t>
            </a:r>
            <a:r>
              <a:rPr lang="en-GB" sz="2200" dirty="0" err="1">
                <a:solidFill>
                  <a:srgbClr val="FFFFFF"/>
                </a:solidFill>
              </a:rPr>
              <a:t>Astrophys</a:t>
            </a:r>
            <a:r>
              <a:rPr lang="en-GB" sz="2200" dirty="0">
                <a:solidFill>
                  <a:srgbClr val="FFFFFF"/>
                </a:solidFill>
              </a:rPr>
              <a:t>., </a:t>
            </a:r>
            <a:r>
              <a:rPr lang="en-GB" sz="2200" dirty="0" err="1">
                <a:solidFill>
                  <a:srgbClr val="FF9966"/>
                </a:solidFill>
              </a:rPr>
              <a:t>Astrophys</a:t>
            </a:r>
            <a:r>
              <a:rPr lang="en-GB" sz="2200" dirty="0">
                <a:solidFill>
                  <a:srgbClr val="FF9966"/>
                </a:solidFill>
              </a:rPr>
              <a:t>. J.,</a:t>
            </a:r>
            <a:r>
              <a:rPr lang="en-GB" sz="2200" dirty="0">
                <a:solidFill>
                  <a:srgbClr val="FFFFFF"/>
                </a:solidFill>
              </a:rPr>
              <a:t> </a:t>
            </a:r>
            <a:r>
              <a:rPr lang="en-GB" sz="2200" dirty="0">
                <a:solidFill>
                  <a:srgbClr val="FF9966"/>
                </a:solidFill>
              </a:rPr>
              <a:t>Astron. J</a:t>
            </a:r>
            <a:r>
              <a:rPr lang="en-GB" sz="2200" dirty="0" smtClean="0">
                <a:solidFill>
                  <a:srgbClr val="FF9966"/>
                </a:solidFill>
              </a:rPr>
              <a:t>.,</a:t>
            </a:r>
            <a:r>
              <a:rPr lang="en-GB" sz="2200" dirty="0" smtClean="0">
                <a:solidFill>
                  <a:srgbClr val="FFFFFF"/>
                </a:solidFill>
              </a:rPr>
              <a:t> </a:t>
            </a:r>
            <a:r>
              <a:rPr lang="en-GB" sz="2200" dirty="0">
                <a:solidFill>
                  <a:srgbClr val="FFFFFF"/>
                </a:solidFill>
              </a:rPr>
              <a:t>Monthly Not. Royal Astron. Soc.,  </a:t>
            </a:r>
            <a:r>
              <a:rPr lang="en-GB" sz="2200" dirty="0" smtClean="0">
                <a:solidFill>
                  <a:srgbClr val="FFFFFF"/>
                </a:solidFill>
              </a:rPr>
              <a:t>Nature Astron., </a:t>
            </a:r>
            <a:r>
              <a:rPr lang="en-GB" sz="2200" dirty="0" smtClean="0">
                <a:solidFill>
                  <a:srgbClr val="FF9966"/>
                </a:solidFill>
              </a:rPr>
              <a:t>Publ</a:t>
            </a:r>
            <a:r>
              <a:rPr lang="en-GB" sz="2200" dirty="0">
                <a:solidFill>
                  <a:srgbClr val="FF9966"/>
                </a:solidFill>
              </a:rPr>
              <a:t>. Astron. Soc. </a:t>
            </a:r>
            <a:r>
              <a:rPr lang="en-GB" sz="2200" dirty="0" smtClean="0">
                <a:solidFill>
                  <a:srgbClr val="FF9966"/>
                </a:solidFill>
              </a:rPr>
              <a:t>Japan, Publ. Astron. Soc. Pacific</a:t>
            </a:r>
            <a:r>
              <a:rPr lang="en-GB" sz="2200" dirty="0" smtClean="0">
                <a:solidFill>
                  <a:srgbClr val="FFFFFF"/>
                </a:solidFill>
              </a:rPr>
              <a:t>, Space Sci. Rev.</a:t>
            </a:r>
            <a:endParaRPr lang="en-GB" sz="2200" dirty="0"/>
          </a:p>
          <a:p>
            <a:pPr lvl="1" eaLnBrk="1" hangingPunct="1">
              <a:spcBef>
                <a:spcPts val="1200"/>
              </a:spcBef>
              <a:defRPr/>
            </a:pPr>
            <a:r>
              <a:rPr lang="en-GB" sz="2200" dirty="0" smtClean="0"/>
              <a:t>Solar &amp; </a:t>
            </a:r>
            <a:r>
              <a:rPr lang="en-GB" sz="2200" dirty="0" err="1" smtClean="0"/>
              <a:t>heliospheric</a:t>
            </a:r>
            <a:r>
              <a:rPr lang="en-GB" sz="2200" dirty="0" smtClean="0"/>
              <a:t> phys.: Solar Phys.; </a:t>
            </a:r>
            <a:r>
              <a:rPr lang="en-GB" sz="2200" dirty="0" smtClean="0">
                <a:solidFill>
                  <a:srgbClr val="FF9966"/>
                </a:solidFill>
              </a:rPr>
              <a:t>JGR A, GRL</a:t>
            </a:r>
          </a:p>
          <a:p>
            <a:pPr lvl="1" eaLnBrk="1" hangingPunct="1">
              <a:spcBef>
                <a:spcPts val="1200"/>
              </a:spcBef>
              <a:defRPr/>
            </a:pPr>
            <a:r>
              <a:rPr lang="en-GB" sz="2200" dirty="0"/>
              <a:t>P</a:t>
            </a:r>
            <a:r>
              <a:rPr lang="en-GB" sz="2200" dirty="0" smtClean="0"/>
              <a:t>lanetary science &amp; geophysics: </a:t>
            </a:r>
            <a:r>
              <a:rPr lang="en-GB" sz="2200" dirty="0" smtClean="0">
                <a:solidFill>
                  <a:srgbClr val="FF9966"/>
                </a:solidFill>
              </a:rPr>
              <a:t>JGR, GRL</a:t>
            </a:r>
            <a:r>
              <a:rPr lang="en-GB" sz="2200" dirty="0" smtClean="0"/>
              <a:t>, </a:t>
            </a:r>
            <a:r>
              <a:rPr lang="en-GB" sz="2200" dirty="0" err="1" smtClean="0"/>
              <a:t>Annales</a:t>
            </a:r>
            <a:r>
              <a:rPr lang="en-GB" sz="2200" dirty="0" smtClean="0"/>
              <a:t> </a:t>
            </a:r>
            <a:r>
              <a:rPr lang="en-GB" sz="2200" dirty="0" err="1" smtClean="0"/>
              <a:t>Geophysicae</a:t>
            </a:r>
            <a:r>
              <a:rPr lang="en-GB" sz="2200" dirty="0" smtClean="0"/>
              <a:t>, Icarus, Earth Moon &amp; Planets </a:t>
            </a:r>
          </a:p>
          <a:p>
            <a:pPr eaLnBrk="1" hangingPunct="1">
              <a:spcBef>
                <a:spcPts val="1200"/>
              </a:spcBef>
              <a:defRPr/>
            </a:pPr>
            <a:r>
              <a:rPr lang="en-GB" sz="2500" dirty="0" smtClean="0"/>
              <a:t>This is an incomplete list, even for solar system science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98438"/>
            <a:ext cx="8229600" cy="854298"/>
          </a:xfrm>
        </p:spPr>
        <p:txBody>
          <a:bodyPr/>
          <a:lstStyle/>
          <a:p>
            <a:pPr eaLnBrk="1" hangingPunct="1"/>
            <a:r>
              <a:rPr lang="en-GB" sz="3600" dirty="0" smtClean="0"/>
              <a:t>Which journal?</a:t>
            </a:r>
          </a:p>
        </p:txBody>
      </p:sp>
      <p:sp>
        <p:nvSpPr>
          <p:cNvPr id="71683" name="Rectangle 3"/>
          <p:cNvSpPr>
            <a:spLocks noGrp="1" noChangeArrowheads="1"/>
          </p:cNvSpPr>
          <p:nvPr>
            <p:ph type="body" idx="1"/>
          </p:nvPr>
        </p:nvSpPr>
        <p:spPr>
          <a:xfrm>
            <a:off x="179388" y="1196752"/>
            <a:ext cx="8785225" cy="5472336"/>
          </a:xfrm>
        </p:spPr>
        <p:txBody>
          <a:bodyPr/>
          <a:lstStyle/>
          <a:p>
            <a:pPr eaLnBrk="1" hangingPunct="1">
              <a:defRPr/>
            </a:pPr>
            <a:r>
              <a:rPr lang="en-GB" sz="2600" dirty="0" smtClean="0"/>
              <a:t>What determines the </a:t>
            </a:r>
            <a:r>
              <a:rPr lang="en-GB" sz="2600" b="1" dirty="0" smtClean="0">
                <a:solidFill>
                  <a:srgbClr val="FFCC66"/>
                </a:solidFill>
              </a:rPr>
              <a:t>reputation of a journal</a:t>
            </a:r>
            <a:r>
              <a:rPr lang="en-GB" sz="2600" dirty="0" smtClean="0"/>
              <a:t>?</a:t>
            </a:r>
          </a:p>
          <a:p>
            <a:pPr lvl="1" eaLnBrk="1" hangingPunct="1">
              <a:spcBef>
                <a:spcPts val="1200"/>
              </a:spcBef>
              <a:defRPr/>
            </a:pPr>
            <a:r>
              <a:rPr lang="en-GB" sz="2200" dirty="0" smtClean="0">
                <a:solidFill>
                  <a:srgbClr val="FF9966"/>
                </a:solidFill>
              </a:rPr>
              <a:t>Impact factors</a:t>
            </a:r>
            <a:r>
              <a:rPr lang="en-GB" sz="2200" dirty="0" smtClean="0"/>
              <a:t>: How often articles in the journal are cited on average in the first 2 years after publication. </a:t>
            </a:r>
          </a:p>
          <a:p>
            <a:pPr marL="1097280" lvl="2" eaLnBrk="1" hangingPunct="1">
              <a:spcBef>
                <a:spcPts val="900"/>
              </a:spcBef>
              <a:defRPr/>
            </a:pPr>
            <a:r>
              <a:rPr lang="en-GB" sz="2000" dirty="0" smtClean="0"/>
              <a:t>Nature </a:t>
            </a:r>
            <a:r>
              <a:rPr lang="en-GB" sz="2000" dirty="0" smtClean="0">
                <a:sym typeface="Symbol"/>
              </a:rPr>
              <a:t></a:t>
            </a:r>
            <a:r>
              <a:rPr lang="en-GB" sz="2000" dirty="0" smtClean="0"/>
              <a:t> Science &gt; PNAS </a:t>
            </a:r>
            <a:r>
              <a:rPr lang="en-GB" sz="2000" dirty="0" smtClean="0">
                <a:sym typeface="Symbol"/>
              </a:rPr>
              <a:t> </a:t>
            </a:r>
            <a:r>
              <a:rPr lang="en-GB" sz="2000" dirty="0" smtClean="0"/>
              <a:t>Phys. Rev. Lett.: highest impact factors</a:t>
            </a:r>
          </a:p>
          <a:p>
            <a:pPr marL="1097280" lvl="2" eaLnBrk="1" hangingPunct="1">
              <a:spcBef>
                <a:spcPts val="900"/>
              </a:spcBef>
              <a:defRPr/>
            </a:pPr>
            <a:r>
              <a:rPr lang="en-GB" sz="2000" dirty="0" smtClean="0">
                <a:solidFill>
                  <a:srgbClr val="CCFF66"/>
                </a:solidFill>
              </a:rPr>
              <a:t>Important</a:t>
            </a:r>
            <a:r>
              <a:rPr lang="en-GB" sz="2000" dirty="0" smtClean="0"/>
              <a:t>: Citation rates depend very much on research field (E.g. General astrophysics &gt; solar physics &gt; planetary science)</a:t>
            </a:r>
          </a:p>
          <a:p>
            <a:pPr marL="1097280" lvl="2" eaLnBrk="1" hangingPunct="1">
              <a:spcBef>
                <a:spcPts val="900"/>
              </a:spcBef>
              <a:defRPr/>
            </a:pPr>
            <a:r>
              <a:rPr lang="en-GB" sz="2000" dirty="0" smtClean="0">
                <a:solidFill>
                  <a:srgbClr val="CCFF66"/>
                </a:solidFill>
              </a:rPr>
              <a:t>Important</a:t>
            </a:r>
            <a:r>
              <a:rPr lang="en-GB" sz="2000" dirty="0" smtClean="0"/>
              <a:t>: Better a high impact paper in a low impact journal than vice versa. Quality of your paper is more important than the journal</a:t>
            </a:r>
          </a:p>
          <a:p>
            <a:pPr lvl="1" eaLnBrk="1" hangingPunct="1">
              <a:spcBef>
                <a:spcPts val="1200"/>
              </a:spcBef>
              <a:defRPr/>
            </a:pPr>
            <a:r>
              <a:rPr lang="en-GB" sz="2200" dirty="0" smtClean="0">
                <a:solidFill>
                  <a:srgbClr val="FF9966"/>
                </a:solidFill>
              </a:rPr>
              <a:t>What senior/leading scientists think of a journal</a:t>
            </a:r>
          </a:p>
          <a:p>
            <a:pPr eaLnBrk="1" hangingPunct="1">
              <a:spcBef>
                <a:spcPts val="1800"/>
              </a:spcBef>
              <a:defRPr/>
            </a:pPr>
            <a:r>
              <a:rPr lang="en-GB" sz="2600" dirty="0"/>
              <a:t>T</a:t>
            </a:r>
            <a:r>
              <a:rPr lang="en-GB" sz="2600" dirty="0" smtClean="0"/>
              <a:t>he second criterion is the more important one </a:t>
            </a:r>
            <a:r>
              <a:rPr lang="en-GB" sz="2600" dirty="0" smtClean="0">
                <a:sym typeface="Wingdings" panose="05000000000000000000" pitchFamily="2" charset="2"/>
              </a:rPr>
              <a:t> </a:t>
            </a:r>
            <a:r>
              <a:rPr lang="en-GB" sz="2600" dirty="0" smtClean="0"/>
              <a:t>Ask </a:t>
            </a:r>
            <a:r>
              <a:rPr lang="en-GB" sz="2600" dirty="0"/>
              <a:t>your supervisor and other experienced scientists in your </a:t>
            </a:r>
            <a:r>
              <a:rPr lang="en-GB" sz="2600" dirty="0" smtClean="0"/>
              <a:t>field about the appropriate journal</a:t>
            </a:r>
          </a:p>
        </p:txBody>
      </p:sp>
    </p:spTree>
    <p:extLst>
      <p:ext uri="{BB962C8B-B14F-4D97-AF65-F5344CB8AC3E}">
        <p14:creationId xmlns:p14="http://schemas.microsoft.com/office/powerpoint/2010/main" val="2985508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err="1" smtClean="0"/>
              <a:t>Instructions</a:t>
            </a:r>
            <a:r>
              <a:rPr lang="de-DE" sz="3600" dirty="0" smtClean="0"/>
              <a:t> to </a:t>
            </a:r>
            <a:r>
              <a:rPr lang="de-DE" sz="3600" dirty="0" err="1" smtClean="0"/>
              <a:t>authors</a:t>
            </a:r>
            <a:r>
              <a:rPr lang="de-DE" sz="3600" dirty="0"/>
              <a:t> </a:t>
            </a:r>
            <a:r>
              <a:rPr lang="de-DE" sz="3600" dirty="0" err="1" smtClean="0"/>
              <a:t>from</a:t>
            </a:r>
            <a:r>
              <a:rPr lang="de-DE" sz="3600" dirty="0" smtClean="0"/>
              <a:t> </a:t>
            </a:r>
            <a:r>
              <a:rPr lang="de-DE" sz="3600" dirty="0" err="1" smtClean="0"/>
              <a:t>various</a:t>
            </a:r>
            <a:r>
              <a:rPr lang="de-DE" sz="3600" dirty="0" smtClean="0"/>
              <a:t> </a:t>
            </a:r>
            <a:r>
              <a:rPr lang="de-DE" sz="3600" dirty="0" err="1" smtClean="0"/>
              <a:t>journals</a:t>
            </a:r>
            <a:r>
              <a:rPr lang="de-DE" sz="3600" dirty="0" smtClean="0"/>
              <a:t>/</a:t>
            </a:r>
            <a:r>
              <a:rPr lang="de-DE" sz="3600" dirty="0" err="1" smtClean="0"/>
              <a:t>publishers</a:t>
            </a:r>
            <a:endParaRPr lang="de-DE" sz="3600" dirty="0"/>
          </a:p>
        </p:txBody>
      </p:sp>
      <p:sp>
        <p:nvSpPr>
          <p:cNvPr id="3" name="Content Placeholder 2"/>
          <p:cNvSpPr>
            <a:spLocks noGrp="1"/>
          </p:cNvSpPr>
          <p:nvPr>
            <p:ph idx="1"/>
          </p:nvPr>
        </p:nvSpPr>
        <p:spPr/>
        <p:txBody>
          <a:bodyPr/>
          <a:lstStyle/>
          <a:p>
            <a:pPr>
              <a:spcBef>
                <a:spcPts val="1800"/>
              </a:spcBef>
            </a:pPr>
            <a:r>
              <a:rPr lang="de-DE" sz="2000" dirty="0" smtClean="0"/>
              <a:t>Astron. &amp; </a:t>
            </a:r>
            <a:r>
              <a:rPr lang="de-DE" sz="2000" dirty="0" err="1" smtClean="0"/>
              <a:t>Astrophys</a:t>
            </a:r>
            <a:r>
              <a:rPr lang="de-DE" sz="2000" dirty="0" smtClean="0">
                <a:solidFill>
                  <a:srgbClr val="CCFF33"/>
                </a:solidFill>
              </a:rPr>
              <a:t>:  </a:t>
            </a:r>
            <a:r>
              <a:rPr lang="de-DE" sz="2000" u="sng" dirty="0" smtClean="0">
                <a:solidFill>
                  <a:srgbClr val="CCFF33"/>
                </a:solidFill>
              </a:rPr>
              <a:t>www.aanda.org/author-information</a:t>
            </a:r>
            <a:endParaRPr lang="de-DE" sz="1600" u="sng" dirty="0" smtClean="0"/>
          </a:p>
          <a:p>
            <a:pPr>
              <a:spcBef>
                <a:spcPts val="1500"/>
              </a:spcBef>
            </a:pPr>
            <a:r>
              <a:rPr lang="de-DE" sz="2000" dirty="0" smtClean="0"/>
              <a:t>AAS </a:t>
            </a:r>
            <a:r>
              <a:rPr lang="de-DE" sz="2000" dirty="0" err="1" smtClean="0"/>
              <a:t>journals</a:t>
            </a:r>
            <a:r>
              <a:rPr lang="de-DE" sz="2000" dirty="0" smtClean="0"/>
              <a:t>, e.g. </a:t>
            </a:r>
            <a:r>
              <a:rPr lang="de-DE" sz="2000" dirty="0" err="1" smtClean="0"/>
              <a:t>Astrophys</a:t>
            </a:r>
            <a:r>
              <a:rPr lang="de-DE" sz="2000" dirty="0" smtClean="0"/>
              <a:t>. J., Astron. J., etc.</a:t>
            </a:r>
          </a:p>
          <a:p>
            <a:pPr marL="0" indent="0">
              <a:spcBef>
                <a:spcPts val="0"/>
              </a:spcBef>
              <a:buNone/>
            </a:pPr>
            <a:r>
              <a:rPr lang="de-DE" sz="2000" dirty="0"/>
              <a:t> </a:t>
            </a:r>
            <a:r>
              <a:rPr lang="de-DE" sz="2000" dirty="0" smtClean="0"/>
              <a:t>    </a:t>
            </a:r>
            <a:r>
              <a:rPr lang="de-DE" sz="2000" u="sng" dirty="0" smtClean="0">
                <a:solidFill>
                  <a:srgbClr val="CCFF33"/>
                </a:solidFill>
              </a:rPr>
              <a:t>journals.aas.org/</a:t>
            </a:r>
            <a:r>
              <a:rPr lang="de-DE" sz="2000" u="sng" dirty="0" err="1" smtClean="0">
                <a:solidFill>
                  <a:srgbClr val="CCFF33"/>
                </a:solidFill>
              </a:rPr>
              <a:t>manuscript-preparation</a:t>
            </a:r>
            <a:r>
              <a:rPr lang="de-DE" sz="2000" u="sng" dirty="0" smtClean="0">
                <a:solidFill>
                  <a:srgbClr val="CCFF33"/>
                </a:solidFill>
              </a:rPr>
              <a:t>/</a:t>
            </a:r>
          </a:p>
          <a:p>
            <a:pPr>
              <a:spcBef>
                <a:spcPts val="1200"/>
              </a:spcBef>
            </a:pPr>
            <a:r>
              <a:rPr lang="de-DE" sz="2000" dirty="0" smtClean="0"/>
              <a:t>Springer </a:t>
            </a:r>
            <a:r>
              <a:rPr lang="de-DE" sz="2000" dirty="0" err="1" smtClean="0"/>
              <a:t>Physics</a:t>
            </a:r>
            <a:r>
              <a:rPr lang="de-DE" sz="2000" dirty="0" smtClean="0"/>
              <a:t> </a:t>
            </a:r>
            <a:r>
              <a:rPr lang="de-DE" sz="2000" dirty="0" err="1" smtClean="0"/>
              <a:t>journals</a:t>
            </a:r>
            <a:r>
              <a:rPr lang="de-DE" sz="2000" dirty="0" smtClean="0"/>
              <a:t>: Solar </a:t>
            </a:r>
            <a:r>
              <a:rPr lang="de-DE" sz="2000" dirty="0" err="1" smtClean="0"/>
              <a:t>Phys</a:t>
            </a:r>
            <a:r>
              <a:rPr lang="de-DE" sz="2000" dirty="0" smtClean="0"/>
              <a:t>, Space </a:t>
            </a:r>
            <a:r>
              <a:rPr lang="de-DE" sz="2000" dirty="0" err="1" smtClean="0"/>
              <a:t>Sci</a:t>
            </a:r>
            <a:r>
              <a:rPr lang="de-DE" sz="2000" dirty="0" smtClean="0"/>
              <a:t>. </a:t>
            </a:r>
            <a:r>
              <a:rPr lang="de-DE" sz="2000" dirty="0" err="1" smtClean="0"/>
              <a:t>Rev</a:t>
            </a:r>
            <a:r>
              <a:rPr lang="de-DE" sz="2000" dirty="0" smtClean="0"/>
              <a:t>.,  etc.) </a:t>
            </a:r>
          </a:p>
          <a:p>
            <a:pPr marL="0" indent="0">
              <a:spcBef>
                <a:spcPts val="0"/>
              </a:spcBef>
              <a:buNone/>
            </a:pPr>
            <a:r>
              <a:rPr lang="de-DE" sz="2000" dirty="0"/>
              <a:t>     </a:t>
            </a:r>
            <a:r>
              <a:rPr lang="de-DE" sz="2000" u="sng" dirty="0" smtClean="0">
                <a:solidFill>
                  <a:srgbClr val="CCFF33"/>
                </a:solidFill>
              </a:rPr>
              <a:t>www.springer.com/physics?SGWID=0-10100-6-794013-0</a:t>
            </a:r>
          </a:p>
          <a:p>
            <a:pPr>
              <a:spcBef>
                <a:spcPts val="1500"/>
              </a:spcBef>
            </a:pPr>
            <a:r>
              <a:rPr lang="de-DE" sz="2000" dirty="0" smtClean="0"/>
              <a:t>AGU </a:t>
            </a:r>
            <a:r>
              <a:rPr lang="de-DE" sz="2000" dirty="0" err="1" smtClean="0"/>
              <a:t>journals</a:t>
            </a:r>
            <a:r>
              <a:rPr lang="de-DE" sz="2000" dirty="0" smtClean="0"/>
              <a:t>, e.g. J. </a:t>
            </a:r>
            <a:r>
              <a:rPr lang="de-DE" sz="2000" dirty="0" err="1" smtClean="0"/>
              <a:t>Geophys</a:t>
            </a:r>
            <a:r>
              <a:rPr lang="de-DE" sz="2000" dirty="0" smtClean="0"/>
              <a:t>. Res., </a:t>
            </a:r>
            <a:r>
              <a:rPr lang="de-DE" sz="2000" dirty="0" err="1" smtClean="0"/>
              <a:t>Geophys</a:t>
            </a:r>
            <a:r>
              <a:rPr lang="de-DE" sz="2000" dirty="0" smtClean="0"/>
              <a:t>. Res. </a:t>
            </a:r>
            <a:r>
              <a:rPr lang="de-DE" sz="2000" dirty="0" err="1" smtClean="0"/>
              <a:t>Lett</a:t>
            </a:r>
            <a:r>
              <a:rPr lang="de-DE" sz="2000" dirty="0" smtClean="0"/>
              <a:t>.</a:t>
            </a:r>
          </a:p>
          <a:p>
            <a:pPr marL="0" indent="0">
              <a:spcBef>
                <a:spcPts val="0"/>
              </a:spcBef>
              <a:buNone/>
            </a:pPr>
            <a:r>
              <a:rPr lang="de-DE" sz="2000" dirty="0"/>
              <a:t>     </a:t>
            </a:r>
            <a:r>
              <a:rPr lang="de-DE" sz="2000" u="sng" dirty="0" smtClean="0">
                <a:solidFill>
                  <a:srgbClr val="CCFF33"/>
                </a:solidFill>
              </a:rPr>
              <a:t>publications.agu.org/</a:t>
            </a:r>
            <a:r>
              <a:rPr lang="de-DE" sz="2000" u="sng" dirty="0" err="1" smtClean="0">
                <a:solidFill>
                  <a:srgbClr val="CCFF33"/>
                </a:solidFill>
              </a:rPr>
              <a:t>author</a:t>
            </a:r>
            <a:r>
              <a:rPr lang="de-DE" sz="2000" u="sng" dirty="0" smtClean="0">
                <a:solidFill>
                  <a:srgbClr val="CCFF33"/>
                </a:solidFill>
              </a:rPr>
              <a:t>-</a:t>
            </a:r>
            <a:r>
              <a:rPr lang="de-DE" sz="2000" u="sng" dirty="0" err="1" smtClean="0">
                <a:solidFill>
                  <a:srgbClr val="CCFF33"/>
                </a:solidFill>
              </a:rPr>
              <a:t>resource</a:t>
            </a:r>
            <a:r>
              <a:rPr lang="de-DE" sz="2000" u="sng" dirty="0" smtClean="0">
                <a:solidFill>
                  <a:srgbClr val="CCFF33"/>
                </a:solidFill>
              </a:rPr>
              <a:t>-center</a:t>
            </a:r>
            <a:r>
              <a:rPr lang="de-DE" sz="2000" dirty="0" smtClean="0"/>
              <a:t>/</a:t>
            </a:r>
          </a:p>
          <a:p>
            <a:pPr>
              <a:spcBef>
                <a:spcPts val="1200"/>
              </a:spcBef>
            </a:pPr>
            <a:r>
              <a:rPr lang="de-DE" sz="2000" dirty="0" err="1" smtClean="0"/>
              <a:t>Elsevier</a:t>
            </a:r>
            <a:r>
              <a:rPr lang="de-DE" sz="2000" dirty="0" smtClean="0"/>
              <a:t>, e.g. </a:t>
            </a:r>
            <a:r>
              <a:rPr lang="de-DE" sz="2000" dirty="0" err="1" smtClean="0"/>
              <a:t>Icarus</a:t>
            </a:r>
            <a:r>
              <a:rPr lang="de-DE" sz="2000" dirty="0" smtClean="0"/>
              <a:t> (not </a:t>
            </a:r>
            <a:r>
              <a:rPr lang="de-DE" sz="2000" dirty="0" err="1" smtClean="0"/>
              <a:t>recommended</a:t>
            </a:r>
            <a:r>
              <a:rPr lang="de-DE" sz="2000" dirty="0"/>
              <a:t> </a:t>
            </a:r>
            <a:r>
              <a:rPr lang="de-DE" sz="2000" dirty="0" err="1" smtClean="0"/>
              <a:t>till</a:t>
            </a:r>
            <a:r>
              <a:rPr lang="de-DE" sz="2000" dirty="0" smtClean="0"/>
              <a:t> </a:t>
            </a:r>
            <a:r>
              <a:rPr lang="de-DE" sz="2000" dirty="0" err="1" smtClean="0"/>
              <a:t>agreement</a:t>
            </a:r>
            <a:r>
              <a:rPr lang="de-DE" sz="2000" dirty="0" smtClean="0"/>
              <a:t> </a:t>
            </a:r>
            <a:r>
              <a:rPr lang="de-DE" sz="2000" dirty="0" err="1" smtClean="0"/>
              <a:t>with</a:t>
            </a:r>
            <a:r>
              <a:rPr lang="de-DE" sz="2000" dirty="0" smtClean="0"/>
              <a:t> </a:t>
            </a:r>
            <a:r>
              <a:rPr lang="de-DE" sz="2000" dirty="0" err="1" smtClean="0"/>
              <a:t>Elsevier</a:t>
            </a:r>
            <a:r>
              <a:rPr lang="de-DE" sz="2000" dirty="0" smtClean="0"/>
              <a:t> </a:t>
            </a:r>
            <a:r>
              <a:rPr lang="de-DE" sz="2000" dirty="0" err="1" smtClean="0"/>
              <a:t>is</a:t>
            </a:r>
            <a:r>
              <a:rPr lang="de-DE" sz="2000" dirty="0" smtClean="0"/>
              <a:t> </a:t>
            </a:r>
            <a:r>
              <a:rPr lang="de-DE" sz="2000" dirty="0" err="1" smtClean="0"/>
              <a:t>reached</a:t>
            </a:r>
            <a:r>
              <a:rPr lang="de-DE" sz="2000" dirty="0"/>
              <a:t>):   </a:t>
            </a:r>
            <a:r>
              <a:rPr lang="de-DE" sz="2000" u="sng" dirty="0" smtClean="0">
                <a:solidFill>
                  <a:srgbClr val="CCFF33"/>
                </a:solidFill>
              </a:rPr>
              <a:t>www.elsevier.com/journals/icarus/00191035/guide-for-authors</a:t>
            </a:r>
          </a:p>
          <a:p>
            <a:pPr>
              <a:spcBef>
                <a:spcPts val="1500"/>
              </a:spcBef>
            </a:pPr>
            <a:r>
              <a:rPr lang="de-DE" sz="2000" dirty="0" err="1" smtClean="0"/>
              <a:t>Monthly</a:t>
            </a:r>
            <a:r>
              <a:rPr lang="de-DE" sz="2000" dirty="0" smtClean="0"/>
              <a:t> </a:t>
            </a:r>
            <a:r>
              <a:rPr lang="de-DE" sz="2000" dirty="0" err="1" smtClean="0"/>
              <a:t>Notices</a:t>
            </a:r>
            <a:r>
              <a:rPr lang="de-DE" sz="2000" dirty="0" smtClean="0"/>
              <a:t> Royal Astron. </a:t>
            </a:r>
            <a:r>
              <a:rPr lang="de-DE" sz="2000" dirty="0" err="1" smtClean="0"/>
              <a:t>Soc</a:t>
            </a:r>
            <a:r>
              <a:rPr lang="de-DE" sz="2000" dirty="0" smtClean="0"/>
              <a:t>.</a:t>
            </a:r>
          </a:p>
          <a:p>
            <a:pPr marL="0" indent="0">
              <a:spcBef>
                <a:spcPts val="0"/>
              </a:spcBef>
              <a:buNone/>
            </a:pPr>
            <a:r>
              <a:rPr lang="de-DE" sz="2000" dirty="0" smtClean="0"/>
              <a:t>     </a:t>
            </a:r>
            <a:r>
              <a:rPr lang="de-DE" sz="2000" u="sng" dirty="0" smtClean="0">
                <a:solidFill>
                  <a:srgbClr val="CCFF33"/>
                </a:solidFill>
              </a:rPr>
              <a:t>www.oxfordjournals.org/our_journals/mnras/for_authors</a:t>
            </a:r>
            <a:r>
              <a:rPr lang="de-DE" sz="2000" u="sng" dirty="0">
                <a:solidFill>
                  <a:srgbClr val="CCFF33"/>
                </a:solidFill>
              </a:rPr>
              <a:t>/</a:t>
            </a:r>
          </a:p>
          <a:p>
            <a:pPr>
              <a:spcBef>
                <a:spcPts val="1500"/>
              </a:spcBef>
            </a:pPr>
            <a:r>
              <a:rPr lang="de-DE" sz="2000" dirty="0" smtClean="0"/>
              <a:t>APS </a:t>
            </a:r>
            <a:r>
              <a:rPr lang="de-DE" sz="2000" dirty="0" err="1" smtClean="0"/>
              <a:t>journals</a:t>
            </a:r>
            <a:r>
              <a:rPr lang="de-DE" sz="2000" dirty="0" smtClean="0"/>
              <a:t>, e.g. Phys. Review, Phys. </a:t>
            </a:r>
            <a:r>
              <a:rPr lang="de-DE" sz="2000" dirty="0" err="1" smtClean="0"/>
              <a:t>Rev</a:t>
            </a:r>
            <a:r>
              <a:rPr lang="de-DE" sz="2000" dirty="0" smtClean="0"/>
              <a:t>. </a:t>
            </a:r>
            <a:r>
              <a:rPr lang="de-DE" sz="2000" dirty="0" err="1" smtClean="0"/>
              <a:t>Lett</a:t>
            </a:r>
            <a:r>
              <a:rPr lang="de-DE" sz="2000" dirty="0" smtClean="0"/>
              <a:t>.</a:t>
            </a:r>
          </a:p>
          <a:p>
            <a:pPr marL="0" indent="0">
              <a:spcBef>
                <a:spcPts val="0"/>
              </a:spcBef>
              <a:buNone/>
            </a:pPr>
            <a:r>
              <a:rPr lang="de-DE" sz="2000" dirty="0"/>
              <a:t>     </a:t>
            </a:r>
            <a:r>
              <a:rPr lang="de-DE" sz="2000" u="sng" dirty="0">
                <a:solidFill>
                  <a:srgbClr val="CCFF33"/>
                </a:solidFill>
              </a:rPr>
              <a:t>https://</a:t>
            </a:r>
            <a:r>
              <a:rPr lang="de-DE" sz="2000" u="sng" dirty="0" smtClean="0">
                <a:solidFill>
                  <a:srgbClr val="CCFF33"/>
                </a:solidFill>
              </a:rPr>
              <a:t>journals.aps.org/author-information</a:t>
            </a:r>
          </a:p>
          <a:p>
            <a:endParaRPr lang="de-DE" sz="2000" dirty="0" smtClean="0">
              <a:solidFill>
                <a:srgbClr val="CCFF33"/>
              </a:solidFill>
            </a:endParaRPr>
          </a:p>
          <a:p>
            <a:endParaRPr lang="de-DE" sz="2000" dirty="0">
              <a:solidFill>
                <a:srgbClr val="CCFF33"/>
              </a:solidFill>
            </a:endParaRPr>
          </a:p>
          <a:p>
            <a:endParaRPr lang="de-DE" sz="2000" dirty="0" smtClean="0">
              <a:solidFill>
                <a:srgbClr val="CCFF33"/>
              </a:solidFill>
            </a:endParaRPr>
          </a:p>
          <a:p>
            <a:endParaRPr lang="de-DE" sz="2000" dirty="0">
              <a:solidFill>
                <a:srgbClr val="CCFF33"/>
              </a:solidFill>
            </a:endParaRPr>
          </a:p>
          <a:p>
            <a:endParaRPr lang="de-DE" sz="2000" dirty="0" smtClean="0">
              <a:solidFill>
                <a:srgbClr val="CCFF33"/>
              </a:solidFill>
            </a:endParaRPr>
          </a:p>
          <a:p>
            <a:endParaRPr lang="de-DE" sz="2000" dirty="0"/>
          </a:p>
        </p:txBody>
      </p:sp>
    </p:spTree>
    <p:extLst>
      <p:ext uri="{BB962C8B-B14F-4D97-AF65-F5344CB8AC3E}">
        <p14:creationId xmlns:p14="http://schemas.microsoft.com/office/powerpoint/2010/main" val="2888305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US" sz="3600" dirty="0" smtClean="0"/>
              <a:t>Which journal?</a:t>
            </a:r>
            <a:endParaRPr lang="de-DE" sz="3600" dirty="0"/>
          </a:p>
        </p:txBody>
      </p:sp>
      <p:sp>
        <p:nvSpPr>
          <p:cNvPr id="3" name="Content Placeholder 2"/>
          <p:cNvSpPr>
            <a:spLocks noGrp="1"/>
          </p:cNvSpPr>
          <p:nvPr>
            <p:ph idx="1"/>
          </p:nvPr>
        </p:nvSpPr>
        <p:spPr>
          <a:xfrm>
            <a:off x="179388" y="1196753"/>
            <a:ext cx="8785225" cy="5472336"/>
          </a:xfrm>
        </p:spPr>
        <p:txBody>
          <a:bodyPr/>
          <a:lstStyle/>
          <a:p>
            <a:pPr>
              <a:spcBef>
                <a:spcPts val="1800"/>
              </a:spcBef>
            </a:pPr>
            <a:r>
              <a:rPr lang="en-US" sz="2500" dirty="0" smtClean="0">
                <a:solidFill>
                  <a:srgbClr val="99FFCC"/>
                </a:solidFill>
              </a:rPr>
              <a:t>Business models of publishers</a:t>
            </a:r>
          </a:p>
          <a:p>
            <a:pPr lvl="1">
              <a:spcBef>
                <a:spcPts val="900"/>
              </a:spcBef>
            </a:pPr>
            <a:r>
              <a:rPr lang="en-US" sz="2200" dirty="0" smtClean="0">
                <a:solidFill>
                  <a:srgbClr val="FFCC99"/>
                </a:solidFill>
              </a:rPr>
              <a:t>Subscription only:</a:t>
            </a:r>
            <a:r>
              <a:rPr lang="en-US" sz="2200" dirty="0" smtClean="0"/>
              <a:t> readers pay to read, either via a subscription or by buying an article at a time. Authors do not pay to publish.</a:t>
            </a:r>
          </a:p>
          <a:p>
            <a:pPr lvl="1">
              <a:spcBef>
                <a:spcPts val="900"/>
              </a:spcBef>
            </a:pPr>
            <a:r>
              <a:rPr lang="en-US" sz="2200" dirty="0" smtClean="0">
                <a:solidFill>
                  <a:srgbClr val="FFCC99"/>
                </a:solidFill>
              </a:rPr>
              <a:t>Open access: </a:t>
            </a:r>
            <a:r>
              <a:rPr lang="en-US" sz="2200" dirty="0" smtClean="0"/>
              <a:t>authors pay page charges to publish. Readers can read for free</a:t>
            </a:r>
          </a:p>
          <a:p>
            <a:pPr lvl="1">
              <a:spcBef>
                <a:spcPts val="900"/>
              </a:spcBef>
            </a:pPr>
            <a:r>
              <a:rPr lang="en-US" sz="2200" dirty="0" smtClean="0">
                <a:solidFill>
                  <a:srgbClr val="FFCC99"/>
                </a:solidFill>
              </a:rPr>
              <a:t>Mixed: </a:t>
            </a:r>
            <a:r>
              <a:rPr lang="en-US" sz="2200" dirty="0" smtClean="0"/>
              <a:t>both authors and readers pay</a:t>
            </a:r>
          </a:p>
          <a:p>
            <a:pPr lvl="1">
              <a:spcBef>
                <a:spcPts val="900"/>
              </a:spcBef>
            </a:pPr>
            <a:r>
              <a:rPr lang="en-US" sz="2200" dirty="0" smtClean="0"/>
              <a:t>Living Review Journals: </a:t>
            </a:r>
            <a:r>
              <a:rPr lang="en-US" sz="2200" dirty="0" smtClean="0">
                <a:solidFill>
                  <a:srgbClr val="FFCC99"/>
                </a:solidFill>
              </a:rPr>
              <a:t>Open access &amp; no page charges  </a:t>
            </a:r>
            <a:r>
              <a:rPr lang="en-US" sz="2200" dirty="0" smtClean="0">
                <a:solidFill>
                  <a:srgbClr val="FFCC99"/>
                </a:solidFill>
                <a:sym typeface="Wingdings" panose="05000000000000000000" pitchFamily="2" charset="2"/>
              </a:rPr>
              <a:t></a:t>
            </a:r>
            <a:endParaRPr lang="en-US" sz="2200" dirty="0" smtClean="0">
              <a:solidFill>
                <a:srgbClr val="FFCC99"/>
              </a:solidFill>
            </a:endParaRPr>
          </a:p>
          <a:p>
            <a:pPr>
              <a:spcBef>
                <a:spcPts val="2400"/>
              </a:spcBef>
            </a:pPr>
            <a:r>
              <a:rPr lang="en-US" sz="2500" dirty="0" smtClean="0">
                <a:solidFill>
                  <a:srgbClr val="99FFCC"/>
                </a:solidFill>
              </a:rPr>
              <a:t>Advantage of open access:</a:t>
            </a:r>
            <a:r>
              <a:rPr lang="en-US" sz="2500" dirty="0" smtClean="0"/>
              <a:t> In general, your paper is more likely to be read and cited if it is </a:t>
            </a:r>
            <a:r>
              <a:rPr lang="en-US" sz="2500" dirty="0"/>
              <a:t>open access</a:t>
            </a:r>
            <a:endParaRPr lang="en-US" sz="2500" dirty="0" smtClean="0"/>
          </a:p>
          <a:p>
            <a:pPr>
              <a:spcBef>
                <a:spcPts val="2400"/>
              </a:spcBef>
            </a:pPr>
            <a:r>
              <a:rPr lang="en-GB" sz="2500" dirty="0">
                <a:solidFill>
                  <a:srgbClr val="99FFCC"/>
                </a:solidFill>
              </a:rPr>
              <a:t>Problem with some open access journals: </a:t>
            </a:r>
            <a:r>
              <a:rPr lang="en-GB" sz="2500" dirty="0"/>
              <a:t>since authors pay, </a:t>
            </a:r>
            <a:r>
              <a:rPr lang="en-GB" sz="2500" dirty="0" smtClean="0"/>
              <a:t>the journals </a:t>
            </a:r>
            <a:r>
              <a:rPr lang="en-GB" sz="2500" dirty="0"/>
              <a:t>may be lenient &amp; publish poor papers </a:t>
            </a:r>
            <a:r>
              <a:rPr lang="en-GB" sz="2500" dirty="0" smtClean="0"/>
              <a:t>(they have no </a:t>
            </a:r>
            <a:r>
              <a:rPr lang="en-GB" sz="2500" dirty="0"/>
              <a:t>responsibility </a:t>
            </a:r>
            <a:r>
              <a:rPr lang="en-GB" sz="2500" dirty="0" smtClean="0"/>
              <a:t>towards </a:t>
            </a:r>
            <a:r>
              <a:rPr lang="en-GB" sz="2500" dirty="0"/>
              <a:t>readers)</a:t>
            </a:r>
          </a:p>
          <a:p>
            <a:pPr>
              <a:spcBef>
                <a:spcPts val="1800"/>
              </a:spcBef>
            </a:pPr>
            <a:endParaRPr lang="en-US" sz="2600" dirty="0" smtClean="0"/>
          </a:p>
          <a:p>
            <a:pPr lvl="1"/>
            <a:endParaRPr lang="de-DE" sz="2000" dirty="0"/>
          </a:p>
        </p:txBody>
      </p:sp>
    </p:spTree>
    <p:extLst>
      <p:ext uri="{BB962C8B-B14F-4D97-AF65-F5344CB8AC3E}">
        <p14:creationId xmlns:p14="http://schemas.microsoft.com/office/powerpoint/2010/main" val="39123433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926306"/>
          </a:xfrm>
        </p:spPr>
        <p:txBody>
          <a:bodyPr/>
          <a:lstStyle/>
          <a:p>
            <a:r>
              <a:rPr lang="en-GB" sz="3600" dirty="0" smtClean="0"/>
              <a:t>Which Journal?</a:t>
            </a:r>
            <a:endParaRPr lang="en-US" dirty="0"/>
          </a:p>
        </p:txBody>
      </p:sp>
      <p:sp>
        <p:nvSpPr>
          <p:cNvPr id="3" name="Content Placeholder 2"/>
          <p:cNvSpPr>
            <a:spLocks noGrp="1"/>
          </p:cNvSpPr>
          <p:nvPr>
            <p:ph idx="1"/>
          </p:nvPr>
        </p:nvSpPr>
        <p:spPr>
          <a:xfrm>
            <a:off x="179388" y="1268761"/>
            <a:ext cx="8785225" cy="5400328"/>
          </a:xfrm>
        </p:spPr>
        <p:txBody>
          <a:bodyPr/>
          <a:lstStyle/>
          <a:p>
            <a:pPr>
              <a:spcBef>
                <a:spcPts val="1200"/>
              </a:spcBef>
            </a:pPr>
            <a:r>
              <a:rPr lang="en-US" sz="2600" dirty="0" smtClean="0">
                <a:solidFill>
                  <a:srgbClr val="FFC000"/>
                </a:solidFill>
              </a:rPr>
              <a:t>Warning:</a:t>
            </a:r>
            <a:r>
              <a:rPr lang="en-US" sz="2600" dirty="0" smtClean="0"/>
              <a:t> number of “</a:t>
            </a:r>
            <a:r>
              <a:rPr lang="en-US" sz="2600" dirty="0" smtClean="0">
                <a:solidFill>
                  <a:srgbClr val="99FFCC"/>
                </a:solidFill>
              </a:rPr>
              <a:t>predatory journals</a:t>
            </a:r>
            <a:r>
              <a:rPr lang="en-US" sz="2600" dirty="0" smtClean="0"/>
              <a:t>” is increasing</a:t>
            </a:r>
          </a:p>
          <a:p>
            <a:pPr lvl="1">
              <a:spcBef>
                <a:spcPts val="1200"/>
              </a:spcBef>
            </a:pPr>
            <a:r>
              <a:rPr lang="en-US" sz="2200" dirty="0"/>
              <a:t>O</a:t>
            </a:r>
            <a:r>
              <a:rPr lang="en-US" sz="2200" dirty="0" smtClean="0"/>
              <a:t>nline-only, open-access journals (i.e. the authors pay for all costs), some run by dubious companies/individuals</a:t>
            </a:r>
          </a:p>
          <a:p>
            <a:pPr lvl="1">
              <a:spcBef>
                <a:spcPts val="1200"/>
              </a:spcBef>
            </a:pPr>
            <a:r>
              <a:rPr lang="en-US" sz="2200" dirty="0" smtClean="0"/>
              <a:t>They often spam scientists with e-mails trying to attract submissions, editors, etc. </a:t>
            </a:r>
            <a:r>
              <a:rPr lang="en-US" sz="2200" dirty="0" smtClean="0">
                <a:sym typeface="Wingdings" panose="05000000000000000000" pitchFamily="2" charset="2"/>
              </a:rPr>
              <a:t> predatory</a:t>
            </a:r>
            <a:endParaRPr lang="en-US" sz="2200" dirty="0" smtClean="0"/>
          </a:p>
          <a:p>
            <a:pPr lvl="1">
              <a:spcBef>
                <a:spcPts val="1200"/>
              </a:spcBef>
            </a:pPr>
            <a:r>
              <a:rPr lang="en-US" sz="2200" dirty="0" smtClean="0"/>
              <a:t>They typically publish any paper sent to them without proper quality control (refereeing), as long as the authors pay</a:t>
            </a:r>
          </a:p>
          <a:p>
            <a:pPr lvl="1">
              <a:spcBef>
                <a:spcPts val="1200"/>
              </a:spcBef>
              <a:buFont typeface="Wingdings" panose="05000000000000000000" pitchFamily="2" charset="2"/>
              <a:buChar char="Ø"/>
            </a:pPr>
            <a:r>
              <a:rPr lang="en-US" sz="2200" dirty="0" smtClean="0">
                <a:solidFill>
                  <a:srgbClr val="99FF99"/>
                </a:solidFill>
              </a:rPr>
              <a:t>In the best case</a:t>
            </a:r>
            <a:r>
              <a:rPr lang="en-US" sz="2200" dirty="0" smtClean="0"/>
              <a:t>, your paper will be ignored by the community</a:t>
            </a:r>
          </a:p>
          <a:p>
            <a:pPr lvl="1">
              <a:spcBef>
                <a:spcPts val="1200"/>
              </a:spcBef>
              <a:buFont typeface="Wingdings" panose="05000000000000000000" pitchFamily="2" charset="2"/>
              <a:buChar char="Ø"/>
            </a:pPr>
            <a:r>
              <a:rPr lang="en-US" sz="2200" dirty="0" smtClean="0">
                <a:solidFill>
                  <a:srgbClr val="99FF99"/>
                </a:solidFill>
              </a:rPr>
              <a:t>In the worst case</a:t>
            </a:r>
            <a:r>
              <a:rPr lang="en-US" sz="2200" dirty="0" smtClean="0"/>
              <a:t>, they will hold your paper ransom &amp; charge much more than originally agreed, or not publish it, but keep the money</a:t>
            </a:r>
          </a:p>
          <a:p>
            <a:pPr>
              <a:spcBef>
                <a:spcPts val="1200"/>
              </a:spcBef>
            </a:pPr>
            <a:r>
              <a:rPr lang="en-US" sz="2600" dirty="0" smtClean="0"/>
              <a:t>Good journals don’t email you asking for papers</a:t>
            </a:r>
          </a:p>
          <a:p>
            <a:pPr marL="457200" lvl="1" indent="0">
              <a:spcBef>
                <a:spcPts val="1200"/>
              </a:spcBef>
              <a:buNone/>
            </a:pPr>
            <a:r>
              <a:rPr lang="en-US" sz="2200" dirty="0" smtClean="0"/>
              <a:t>  </a:t>
            </a:r>
            <a:endParaRPr lang="en-US" sz="2200" dirty="0"/>
          </a:p>
        </p:txBody>
      </p:sp>
    </p:spTree>
    <p:extLst>
      <p:ext uri="{BB962C8B-B14F-4D97-AF65-F5344CB8AC3E}">
        <p14:creationId xmlns:p14="http://schemas.microsoft.com/office/powerpoint/2010/main" val="129264333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854298"/>
          </a:xfrm>
        </p:spPr>
        <p:txBody>
          <a:bodyPr/>
          <a:lstStyle/>
          <a:p>
            <a:r>
              <a:rPr lang="en-US" sz="3600" dirty="0" smtClean="0"/>
              <a:t>Submission</a:t>
            </a:r>
            <a:endParaRPr lang="de-DE" sz="3600" dirty="0"/>
          </a:p>
        </p:txBody>
      </p:sp>
      <p:sp>
        <p:nvSpPr>
          <p:cNvPr id="3" name="Content Placeholder 2"/>
          <p:cNvSpPr>
            <a:spLocks noGrp="1"/>
          </p:cNvSpPr>
          <p:nvPr>
            <p:ph idx="1"/>
          </p:nvPr>
        </p:nvSpPr>
        <p:spPr>
          <a:xfrm>
            <a:off x="179388" y="1268760"/>
            <a:ext cx="8785225" cy="5184304"/>
          </a:xfrm>
        </p:spPr>
        <p:txBody>
          <a:bodyPr/>
          <a:lstStyle/>
          <a:p>
            <a:r>
              <a:rPr lang="en-US" sz="2800" dirty="0" smtClean="0"/>
              <a:t>When ready to submit your paper</a:t>
            </a:r>
          </a:p>
          <a:p>
            <a:pPr lvl="1">
              <a:spcBef>
                <a:spcPts val="1200"/>
              </a:spcBef>
            </a:pPr>
            <a:r>
              <a:rPr lang="en-US" sz="2400" dirty="0" smtClean="0"/>
              <a:t>Read the journal’s instructions to authors on submitting</a:t>
            </a:r>
          </a:p>
          <a:p>
            <a:pPr lvl="1">
              <a:spcBef>
                <a:spcPts val="1200"/>
              </a:spcBef>
            </a:pPr>
            <a:r>
              <a:rPr lang="en-US" sz="2400" dirty="0" smtClean="0"/>
              <a:t>Usually, you upload the manuscript to publisher’s website</a:t>
            </a:r>
          </a:p>
          <a:p>
            <a:pPr lvl="1">
              <a:spcBef>
                <a:spcPts val="1200"/>
              </a:spcBef>
            </a:pPr>
            <a:r>
              <a:rPr lang="en-US" sz="2400" dirty="0" smtClean="0"/>
              <a:t>Make sure your paper is in the format that the journal requires (e.g., some journals require two manuscripts, one in print-layout, one in a more spacious referee-layout)</a:t>
            </a:r>
          </a:p>
          <a:p>
            <a:pPr lvl="1">
              <a:spcBef>
                <a:spcPts val="1200"/>
              </a:spcBef>
            </a:pPr>
            <a:r>
              <a:rPr lang="en-US" sz="2400" dirty="0" smtClean="0"/>
              <a:t>Make sure that you also upload all supporting material (movies, online material, etc.)</a:t>
            </a:r>
          </a:p>
          <a:p>
            <a:pPr lvl="1">
              <a:spcBef>
                <a:spcPts val="1200"/>
              </a:spcBef>
            </a:pPr>
            <a:r>
              <a:rPr lang="en-US" sz="2400" dirty="0" smtClean="0"/>
              <a:t>Make sure all files have the appropriate names as required by the journal</a:t>
            </a:r>
            <a:endParaRPr lang="de-DE" sz="2400" dirty="0" smtClean="0"/>
          </a:p>
          <a:p>
            <a:pPr lvl="1">
              <a:spcBef>
                <a:spcPts val="1200"/>
              </a:spcBef>
            </a:pPr>
            <a:r>
              <a:rPr lang="en-US" sz="2400" dirty="0" smtClean="0"/>
              <a:t>Provide a </a:t>
            </a:r>
            <a:r>
              <a:rPr lang="en-US" sz="2400" b="1" dirty="0" smtClean="0">
                <a:solidFill>
                  <a:srgbClr val="FFCC99"/>
                </a:solidFill>
              </a:rPr>
              <a:t>cover letter</a:t>
            </a:r>
            <a:r>
              <a:rPr lang="en-US" sz="2400" dirty="0" smtClean="0"/>
              <a:t> to the editor (or fill the online form)</a:t>
            </a:r>
          </a:p>
        </p:txBody>
      </p:sp>
    </p:spTree>
    <p:extLst>
      <p:ext uri="{BB962C8B-B14F-4D97-AF65-F5344CB8AC3E}">
        <p14:creationId xmlns:p14="http://schemas.microsoft.com/office/powerpoint/2010/main" val="32714420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710282"/>
          </a:xfrm>
        </p:spPr>
        <p:txBody>
          <a:bodyPr/>
          <a:lstStyle/>
          <a:p>
            <a:r>
              <a:rPr lang="en-US" sz="3600" dirty="0" smtClean="0"/>
              <a:t>Submission: sample cover letter</a:t>
            </a:r>
            <a:endParaRPr lang="de-DE" sz="4000" dirty="0"/>
          </a:p>
        </p:txBody>
      </p:sp>
      <p:sp>
        <p:nvSpPr>
          <p:cNvPr id="3" name="Content Placeholder 2"/>
          <p:cNvSpPr>
            <a:spLocks noGrp="1"/>
          </p:cNvSpPr>
          <p:nvPr>
            <p:ph idx="1"/>
          </p:nvPr>
        </p:nvSpPr>
        <p:spPr>
          <a:xfrm>
            <a:off x="179388" y="1124744"/>
            <a:ext cx="8785225" cy="5184775"/>
          </a:xfrm>
        </p:spPr>
        <p:txBody>
          <a:bodyPr/>
          <a:lstStyle/>
          <a:p>
            <a:pPr marL="0" indent="0">
              <a:spcBef>
                <a:spcPts val="600"/>
              </a:spcBef>
              <a:buNone/>
            </a:pPr>
            <a:r>
              <a:rPr lang="en-US" sz="1800" dirty="0" smtClean="0">
                <a:effectLst/>
              </a:rPr>
              <a:t>Dear Editor,   OR: Dear Dr. </a:t>
            </a:r>
            <a:r>
              <a:rPr lang="en-US" sz="1800" dirty="0">
                <a:effectLst/>
              </a:rPr>
              <a:t>[Editor name], </a:t>
            </a:r>
            <a:endParaRPr lang="de-DE" sz="1800" dirty="0">
              <a:effectLst/>
            </a:endParaRPr>
          </a:p>
          <a:p>
            <a:pPr marL="0" indent="0">
              <a:spcBef>
                <a:spcPts val="600"/>
              </a:spcBef>
              <a:buNone/>
            </a:pPr>
            <a:r>
              <a:rPr lang="en-GB" sz="1800" dirty="0">
                <a:effectLst/>
              </a:rPr>
              <a:t>I/We wish to submit an original research article entitled “[title of article]” for consideration by [journal name</a:t>
            </a:r>
            <a:r>
              <a:rPr lang="en-GB" sz="1800" dirty="0" smtClean="0">
                <a:effectLst/>
              </a:rPr>
              <a:t>] (…in the section [section name; only if journal has multiple sections]).</a:t>
            </a:r>
            <a:endParaRPr lang="de-DE" sz="1800" dirty="0">
              <a:effectLst/>
            </a:endParaRPr>
          </a:p>
          <a:p>
            <a:pPr marL="0" indent="0">
              <a:spcBef>
                <a:spcPts val="600"/>
              </a:spcBef>
              <a:buNone/>
            </a:pPr>
            <a:r>
              <a:rPr lang="en-US" sz="1800" dirty="0">
                <a:effectLst/>
              </a:rPr>
              <a:t>I/We confirm that this work is original and has not been published elsewhere, nor is it currently under consideration for publication elsewhere.</a:t>
            </a:r>
            <a:endParaRPr lang="de-DE" sz="1800" dirty="0">
              <a:effectLst/>
            </a:endParaRPr>
          </a:p>
          <a:p>
            <a:pPr marL="0" indent="0">
              <a:spcBef>
                <a:spcPts val="600"/>
              </a:spcBef>
              <a:buNone/>
            </a:pPr>
            <a:r>
              <a:rPr lang="en-GB" sz="1800" dirty="0" smtClean="0">
                <a:effectLst/>
              </a:rPr>
              <a:t>(In </a:t>
            </a:r>
            <a:r>
              <a:rPr lang="en-GB" sz="1800" dirty="0">
                <a:effectLst/>
              </a:rPr>
              <a:t>this paper, I/we report on / show that </a:t>
            </a:r>
            <a:r>
              <a:rPr lang="en-GB" sz="1800" dirty="0" smtClean="0">
                <a:effectLst/>
              </a:rPr>
              <a:t>___. </a:t>
            </a:r>
            <a:r>
              <a:rPr lang="en-GB" sz="1800" dirty="0">
                <a:effectLst/>
              </a:rPr>
              <a:t>This is significant because </a:t>
            </a:r>
            <a:r>
              <a:rPr lang="en-GB" sz="1800" dirty="0" smtClean="0">
                <a:effectLst/>
              </a:rPr>
              <a:t>___.  </a:t>
            </a:r>
            <a:r>
              <a:rPr lang="en-US" sz="1800" dirty="0" smtClean="0">
                <a:effectLst/>
              </a:rPr>
              <a:t>We </a:t>
            </a:r>
            <a:r>
              <a:rPr lang="en-US" sz="1800" dirty="0">
                <a:effectLst/>
              </a:rPr>
              <a:t>believe that this manuscript is appropriate for publication by [journal name]</a:t>
            </a:r>
            <a:r>
              <a:rPr lang="en-US" sz="1800" i="1" dirty="0">
                <a:effectLst/>
              </a:rPr>
              <a:t> </a:t>
            </a:r>
            <a:r>
              <a:rPr lang="en-US" sz="1800" dirty="0">
                <a:effectLst/>
              </a:rPr>
              <a:t>because it… </a:t>
            </a:r>
            <a:r>
              <a:rPr lang="en-US" sz="1800" b="1" dirty="0" smtClean="0">
                <a:effectLst/>
              </a:rPr>
              <a:t>[</a:t>
            </a:r>
            <a:r>
              <a:rPr lang="en-US" sz="1800" i="1" dirty="0" smtClean="0">
                <a:solidFill>
                  <a:srgbClr val="FFCC99"/>
                </a:solidFill>
                <a:effectLst/>
              </a:rPr>
              <a:t>reference </a:t>
            </a:r>
            <a:r>
              <a:rPr lang="en-US" sz="1800" i="1" dirty="0">
                <a:solidFill>
                  <a:srgbClr val="FFCC99"/>
                </a:solidFill>
                <a:effectLst/>
              </a:rPr>
              <a:t>to the journal’s Aims &amp; Scope</a:t>
            </a:r>
            <a:r>
              <a:rPr lang="en-US" sz="1800" b="1" dirty="0">
                <a:effectLst/>
              </a:rPr>
              <a:t>]</a:t>
            </a:r>
            <a:r>
              <a:rPr lang="en-US" sz="1800" dirty="0">
                <a:effectLst/>
              </a:rPr>
              <a:t>. </a:t>
            </a:r>
            <a:r>
              <a:rPr lang="en-US" sz="1800" dirty="0" smtClean="0">
                <a:effectLst/>
              </a:rPr>
              <a:t>____.  ) </a:t>
            </a:r>
            <a:r>
              <a:rPr lang="en-US" sz="1800" dirty="0" smtClean="0">
                <a:solidFill>
                  <a:srgbClr val="FFCC99"/>
                </a:solidFill>
                <a:effectLst/>
              </a:rPr>
              <a:t>[</a:t>
            </a:r>
            <a:r>
              <a:rPr lang="en-US" sz="1800" b="1" i="1" dirty="0">
                <a:solidFill>
                  <a:srgbClr val="99FF99"/>
                </a:solidFill>
                <a:effectLst/>
              </a:rPr>
              <a:t>Optional</a:t>
            </a:r>
            <a:r>
              <a:rPr lang="en-US" sz="1800" b="1" i="1" dirty="0" smtClean="0">
                <a:solidFill>
                  <a:srgbClr val="99FF99"/>
                </a:solidFill>
                <a:effectLst/>
              </a:rPr>
              <a:t>: </a:t>
            </a:r>
            <a:r>
              <a:rPr lang="en-US" sz="1800" i="1" dirty="0" smtClean="0">
                <a:solidFill>
                  <a:srgbClr val="FFCC99"/>
                </a:solidFill>
                <a:effectLst/>
              </a:rPr>
              <a:t>Briefly </a:t>
            </a:r>
            <a:r>
              <a:rPr lang="en-US" sz="1800" i="1" dirty="0">
                <a:solidFill>
                  <a:srgbClr val="FFCC99"/>
                </a:solidFill>
                <a:effectLst/>
              </a:rPr>
              <a:t>describe the research you are reporting in your paper, why it is important, </a:t>
            </a:r>
            <a:r>
              <a:rPr lang="en-US" sz="1800" i="1" dirty="0" smtClean="0">
                <a:solidFill>
                  <a:srgbClr val="FFCC99"/>
                </a:solidFill>
                <a:effectLst/>
              </a:rPr>
              <a:t>and </a:t>
            </a:r>
            <a:r>
              <a:rPr lang="en-US" sz="1800" i="1" dirty="0">
                <a:solidFill>
                  <a:srgbClr val="FFCC99"/>
                </a:solidFill>
                <a:effectLst/>
              </a:rPr>
              <a:t>why the manuscript belongs in this journal. Do not </a:t>
            </a:r>
            <a:r>
              <a:rPr lang="en-US" sz="1800" i="1" dirty="0" smtClean="0">
                <a:solidFill>
                  <a:srgbClr val="FFCC99"/>
                </a:solidFill>
                <a:effectLst/>
              </a:rPr>
              <a:t>repeat </a:t>
            </a:r>
            <a:r>
              <a:rPr lang="en-US" sz="1800" i="1" dirty="0">
                <a:solidFill>
                  <a:srgbClr val="FFCC99"/>
                </a:solidFill>
                <a:effectLst/>
              </a:rPr>
              <a:t>your abstract </a:t>
            </a:r>
            <a:r>
              <a:rPr lang="en-US" sz="1800" i="1" dirty="0" smtClean="0">
                <a:solidFill>
                  <a:srgbClr val="FFCC99"/>
                </a:solidFill>
                <a:effectLst/>
              </a:rPr>
              <a:t>here! </a:t>
            </a:r>
            <a:r>
              <a:rPr lang="en-US" sz="1800" dirty="0" smtClean="0">
                <a:solidFill>
                  <a:srgbClr val="FFCC99"/>
                </a:solidFill>
                <a:effectLst/>
              </a:rPr>
              <a:t>]</a:t>
            </a:r>
            <a:r>
              <a:rPr lang="en-US" sz="1800" dirty="0" smtClean="0">
                <a:effectLst/>
              </a:rPr>
              <a:t> </a:t>
            </a:r>
            <a:endParaRPr lang="de-DE" sz="1800" dirty="0">
              <a:effectLst/>
            </a:endParaRPr>
          </a:p>
          <a:p>
            <a:pPr marL="0" indent="0">
              <a:spcBef>
                <a:spcPts val="600"/>
              </a:spcBef>
              <a:buNone/>
            </a:pPr>
            <a:r>
              <a:rPr lang="en-GB" sz="1800" dirty="0" smtClean="0">
                <a:effectLst/>
              </a:rPr>
              <a:t>We </a:t>
            </a:r>
            <a:r>
              <a:rPr lang="en-GB" sz="1800" dirty="0">
                <a:effectLst/>
              </a:rPr>
              <a:t>have no conflicts of interest to disclose. </a:t>
            </a:r>
            <a:endParaRPr lang="de-DE" sz="1800" dirty="0">
              <a:effectLst/>
            </a:endParaRPr>
          </a:p>
          <a:p>
            <a:pPr marL="0" indent="0">
              <a:spcBef>
                <a:spcPts val="600"/>
              </a:spcBef>
              <a:buNone/>
            </a:pPr>
            <a:r>
              <a:rPr lang="en-US" sz="1800" dirty="0">
                <a:effectLst/>
              </a:rPr>
              <a:t>If you feel that the manuscript is appropriate for your journal, we suggest the following reviewers</a:t>
            </a:r>
            <a:r>
              <a:rPr lang="en-US" sz="1800" dirty="0" smtClean="0">
                <a:effectLst/>
              </a:rPr>
              <a:t>: </a:t>
            </a:r>
            <a:r>
              <a:rPr lang="en-US" sz="1800" b="1" dirty="0" smtClean="0">
                <a:effectLst/>
              </a:rPr>
              <a:t>[</a:t>
            </a:r>
            <a:r>
              <a:rPr lang="en-US" sz="1800" b="1" i="1" dirty="0">
                <a:effectLst/>
              </a:rPr>
              <a:t>List </a:t>
            </a:r>
            <a:r>
              <a:rPr lang="en-US" sz="1800" b="1" i="1" dirty="0" smtClean="0">
                <a:effectLst/>
              </a:rPr>
              <a:t>4-6 reviewers </a:t>
            </a:r>
            <a:r>
              <a:rPr lang="en-US" sz="1800" b="1" i="1" dirty="0">
                <a:effectLst/>
              </a:rPr>
              <a:t>and contact info, if requested by </a:t>
            </a:r>
            <a:r>
              <a:rPr lang="en-US" sz="1800" b="1" i="1" dirty="0" smtClean="0">
                <a:effectLst/>
              </a:rPr>
              <a:t>journal</a:t>
            </a:r>
            <a:r>
              <a:rPr lang="en-US" sz="1800" b="1" dirty="0">
                <a:effectLst/>
              </a:rPr>
              <a:t>]</a:t>
            </a:r>
            <a:endParaRPr lang="de-DE" sz="1800" dirty="0">
              <a:effectLst/>
            </a:endParaRPr>
          </a:p>
          <a:p>
            <a:pPr marL="0" indent="0">
              <a:spcBef>
                <a:spcPts val="600"/>
              </a:spcBef>
              <a:buNone/>
            </a:pPr>
            <a:r>
              <a:rPr lang="en-US" sz="1800" dirty="0">
                <a:effectLst/>
              </a:rPr>
              <a:t>Please address all correspondence concerning this manuscript to me at [email </a:t>
            </a:r>
            <a:r>
              <a:rPr lang="en-US" sz="1800" dirty="0" err="1" smtClean="0">
                <a:effectLst/>
              </a:rPr>
              <a:t>addr</a:t>
            </a:r>
            <a:r>
              <a:rPr lang="en-US" sz="1800" dirty="0" smtClean="0">
                <a:effectLst/>
              </a:rPr>
              <a:t>].</a:t>
            </a:r>
            <a:endParaRPr lang="de-DE" sz="1800" dirty="0">
              <a:effectLst/>
            </a:endParaRPr>
          </a:p>
          <a:p>
            <a:pPr marL="0" indent="0">
              <a:spcBef>
                <a:spcPts val="600"/>
              </a:spcBef>
              <a:buNone/>
            </a:pPr>
            <a:r>
              <a:rPr lang="en-US" sz="1800" dirty="0">
                <a:effectLst/>
              </a:rPr>
              <a:t>Thank you for </a:t>
            </a:r>
            <a:r>
              <a:rPr lang="en-US" sz="1800" dirty="0" smtClean="0">
                <a:effectLst/>
              </a:rPr>
              <a:t>considering </a:t>
            </a:r>
            <a:r>
              <a:rPr lang="en-US" sz="1800" dirty="0">
                <a:effectLst/>
              </a:rPr>
              <a:t>this </a:t>
            </a:r>
            <a:r>
              <a:rPr lang="en-US" sz="1800" dirty="0" smtClean="0">
                <a:effectLst/>
              </a:rPr>
              <a:t>manuscript for publication in [journal name]. </a:t>
            </a:r>
            <a:endParaRPr lang="de-DE" sz="1800" dirty="0">
              <a:effectLst/>
            </a:endParaRPr>
          </a:p>
          <a:p>
            <a:pPr marL="0" indent="0">
              <a:spcBef>
                <a:spcPts val="600"/>
              </a:spcBef>
              <a:buNone/>
            </a:pPr>
            <a:r>
              <a:rPr lang="en-US" sz="1800" dirty="0">
                <a:effectLst/>
              </a:rPr>
              <a:t>Sincerely</a:t>
            </a:r>
            <a:r>
              <a:rPr lang="en-US" sz="1800" dirty="0" smtClean="0">
                <a:effectLst/>
              </a:rPr>
              <a:t>,  [Your name]</a:t>
            </a:r>
            <a:endParaRPr lang="de-DE" sz="2800" dirty="0"/>
          </a:p>
        </p:txBody>
      </p:sp>
      <p:sp>
        <p:nvSpPr>
          <p:cNvPr id="4" name="TextBox 3"/>
          <p:cNvSpPr txBox="1"/>
          <p:nvPr/>
        </p:nvSpPr>
        <p:spPr>
          <a:xfrm>
            <a:off x="3683103" y="6325488"/>
            <a:ext cx="5281510" cy="400110"/>
          </a:xfrm>
          <a:prstGeom prst="rect">
            <a:avLst/>
          </a:prstGeom>
          <a:noFill/>
        </p:spPr>
        <p:txBody>
          <a:bodyPr wrap="none" rtlCol="0">
            <a:spAutoFit/>
          </a:bodyPr>
          <a:lstStyle/>
          <a:p>
            <a:r>
              <a:rPr lang="en-US" sz="2000" dirty="0" smtClean="0">
                <a:solidFill>
                  <a:srgbClr val="99FFCC"/>
                </a:solidFill>
              </a:rPr>
              <a:t>Adapted from </a:t>
            </a:r>
            <a:r>
              <a:rPr lang="en-US" sz="2000" dirty="0" err="1" smtClean="0">
                <a:solidFill>
                  <a:srgbClr val="99FFCC"/>
                </a:solidFill>
              </a:rPr>
              <a:t>Taylor&amp;Francis</a:t>
            </a:r>
            <a:r>
              <a:rPr lang="en-US" sz="2000" dirty="0" smtClean="0">
                <a:solidFill>
                  <a:srgbClr val="99FFCC"/>
                </a:solidFill>
              </a:rPr>
              <a:t> </a:t>
            </a:r>
            <a:r>
              <a:rPr lang="en-US" sz="2000" dirty="0" err="1" smtClean="0">
                <a:solidFill>
                  <a:srgbClr val="99FFCC"/>
                </a:solidFill>
              </a:rPr>
              <a:t>AuthorServices</a:t>
            </a:r>
            <a:endParaRPr lang="de-DE" sz="2000" dirty="0">
              <a:solidFill>
                <a:srgbClr val="99FFCC"/>
              </a:solidFill>
            </a:endParaRPr>
          </a:p>
        </p:txBody>
      </p:sp>
    </p:spTree>
    <p:extLst>
      <p:ext uri="{BB962C8B-B14F-4D97-AF65-F5344CB8AC3E}">
        <p14:creationId xmlns:p14="http://schemas.microsoft.com/office/powerpoint/2010/main" val="416469469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57200" y="198438"/>
            <a:ext cx="8229600" cy="854298"/>
          </a:xfrm>
        </p:spPr>
        <p:txBody>
          <a:bodyPr/>
          <a:lstStyle/>
          <a:p>
            <a:pPr eaLnBrk="1" hangingPunct="1"/>
            <a:r>
              <a:rPr lang="en-GB" sz="3600" dirty="0" smtClean="0"/>
              <a:t>The refereeing process</a:t>
            </a:r>
          </a:p>
        </p:txBody>
      </p:sp>
      <p:sp>
        <p:nvSpPr>
          <p:cNvPr id="72707" name="Rectangle 3"/>
          <p:cNvSpPr>
            <a:spLocks noGrp="1" noChangeArrowheads="1"/>
          </p:cNvSpPr>
          <p:nvPr>
            <p:ph type="body" idx="1"/>
          </p:nvPr>
        </p:nvSpPr>
        <p:spPr>
          <a:xfrm>
            <a:off x="179388" y="1340769"/>
            <a:ext cx="8785225" cy="5328320"/>
          </a:xfrm>
        </p:spPr>
        <p:txBody>
          <a:bodyPr/>
          <a:lstStyle/>
          <a:p>
            <a:pPr eaLnBrk="1" hangingPunct="1">
              <a:lnSpc>
                <a:spcPct val="95000"/>
              </a:lnSpc>
              <a:defRPr/>
            </a:pPr>
            <a:r>
              <a:rPr lang="en-GB" sz="2400" dirty="0" smtClean="0"/>
              <a:t>Every suitable paper submitted to a respectable journal is sent to a referee (some journals send papers to 2 referees) to judge its merit and to advise the editor: </a:t>
            </a:r>
          </a:p>
          <a:p>
            <a:pPr eaLnBrk="1" hangingPunct="1">
              <a:lnSpc>
                <a:spcPct val="95000"/>
              </a:lnSpc>
              <a:defRPr/>
            </a:pPr>
            <a:r>
              <a:rPr lang="en-GB" sz="2400" dirty="0" smtClean="0">
                <a:solidFill>
                  <a:srgbClr val="99FFCC"/>
                </a:solidFill>
              </a:rPr>
              <a:t>The referee recommends, the editor decides</a:t>
            </a:r>
            <a:r>
              <a:rPr lang="en-GB" sz="2400" dirty="0" smtClean="0"/>
              <a:t>!</a:t>
            </a:r>
          </a:p>
          <a:p>
            <a:pPr eaLnBrk="1" hangingPunct="1">
              <a:lnSpc>
                <a:spcPct val="95000"/>
              </a:lnSpc>
              <a:spcBef>
                <a:spcPts val="1800"/>
              </a:spcBef>
              <a:defRPr/>
            </a:pPr>
            <a:r>
              <a:rPr lang="en-GB" sz="2400" dirty="0" smtClean="0"/>
              <a:t>The </a:t>
            </a:r>
            <a:r>
              <a:rPr lang="en-GB" sz="2400" dirty="0" smtClean="0">
                <a:solidFill>
                  <a:srgbClr val="99FFCC"/>
                </a:solidFill>
              </a:rPr>
              <a:t>referee</a:t>
            </a:r>
            <a:r>
              <a:rPr lang="en-GB" sz="2400" dirty="0" smtClean="0"/>
              <a:t> will generally recommend to (categories may differ from one journal to another)</a:t>
            </a:r>
          </a:p>
          <a:p>
            <a:pPr lvl="1" eaLnBrk="1" hangingPunct="1">
              <a:lnSpc>
                <a:spcPct val="90000"/>
              </a:lnSpc>
              <a:spcBef>
                <a:spcPts val="1000"/>
              </a:spcBef>
              <a:defRPr/>
            </a:pPr>
            <a:r>
              <a:rPr lang="en-GB" sz="2000" dirty="0" smtClean="0">
                <a:solidFill>
                  <a:srgbClr val="FFCC99"/>
                </a:solidFill>
              </a:rPr>
              <a:t>publish without changes</a:t>
            </a:r>
            <a:r>
              <a:rPr lang="en-GB" sz="2000" dirty="0" smtClean="0"/>
              <a:t> (rare)</a:t>
            </a:r>
          </a:p>
          <a:p>
            <a:pPr lvl="1" eaLnBrk="1" hangingPunct="1">
              <a:lnSpc>
                <a:spcPct val="90000"/>
              </a:lnSpc>
              <a:spcBef>
                <a:spcPts val="1000"/>
              </a:spcBef>
              <a:defRPr/>
            </a:pPr>
            <a:r>
              <a:rPr lang="en-GB" sz="2000" dirty="0" smtClean="0">
                <a:solidFill>
                  <a:srgbClr val="FFCC99"/>
                </a:solidFill>
              </a:rPr>
              <a:t>publish with minor changes</a:t>
            </a:r>
            <a:r>
              <a:rPr lang="en-GB" sz="2000" dirty="0" smtClean="0"/>
              <a:t> (the referee generally does not see the modified version again before printing)</a:t>
            </a:r>
          </a:p>
          <a:p>
            <a:pPr lvl="1" eaLnBrk="1" hangingPunct="1">
              <a:lnSpc>
                <a:spcPct val="90000"/>
              </a:lnSpc>
              <a:spcBef>
                <a:spcPts val="1000"/>
              </a:spcBef>
              <a:defRPr/>
            </a:pPr>
            <a:r>
              <a:rPr lang="en-GB" sz="2000" dirty="0" smtClean="0">
                <a:solidFill>
                  <a:srgbClr val="FFCC99"/>
                </a:solidFill>
              </a:rPr>
              <a:t>publish with major changes</a:t>
            </a:r>
            <a:r>
              <a:rPr lang="en-GB" sz="2000" dirty="0" smtClean="0"/>
              <a:t> (the referee is sent the revised version to comment on)</a:t>
            </a:r>
          </a:p>
          <a:p>
            <a:pPr lvl="1" eaLnBrk="1" hangingPunct="1">
              <a:lnSpc>
                <a:spcPct val="90000"/>
              </a:lnSpc>
              <a:spcBef>
                <a:spcPts val="1000"/>
              </a:spcBef>
              <a:defRPr/>
            </a:pPr>
            <a:r>
              <a:rPr lang="en-GB" sz="2000" dirty="0" smtClean="0">
                <a:solidFill>
                  <a:srgbClr val="FFCC99"/>
                </a:solidFill>
              </a:rPr>
              <a:t>not publish in its present form</a:t>
            </a:r>
            <a:r>
              <a:rPr lang="en-GB" sz="2000" dirty="0" smtClean="0"/>
              <a:t>, but resubmit after major modifications (to then be treated like a new submission)</a:t>
            </a:r>
          </a:p>
          <a:p>
            <a:pPr lvl="1" eaLnBrk="1" hangingPunct="1">
              <a:lnSpc>
                <a:spcPct val="90000"/>
              </a:lnSpc>
              <a:spcBef>
                <a:spcPts val="1000"/>
              </a:spcBef>
              <a:defRPr/>
            </a:pPr>
            <a:r>
              <a:rPr lang="en-GB" sz="2000" dirty="0" smtClean="0">
                <a:solidFill>
                  <a:srgbClr val="FFCC99"/>
                </a:solidFill>
              </a:rPr>
              <a:t>reject</a:t>
            </a:r>
            <a:r>
              <a:rPr lang="en-GB" sz="2000" dirty="0" smtClean="0"/>
              <a:t>, i.e. not publish at all</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Editors decide, but are heavily influenced by referees</a:t>
            </a:r>
            <a:endParaRPr lang="en-US" sz="3600" dirty="0"/>
          </a:p>
        </p:txBody>
      </p:sp>
      <p:pic>
        <p:nvPicPr>
          <p:cNvPr id="297986" name="Picture 2" descr="&lt;strong&gt;Figure 1. The outcome of papers receiving particular pairs of reviewer recommendations. &lt;/strong&gt;Bars represent 95% Confidence Intervals (CI) of the predicted probability of acceptance (note that CI values for accept-accept, accept-minor, and reject-reject could not be estimated because all manuscripts in these categories were either accepted or rejec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2776"/>
            <a:ext cx="8280920" cy="44342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74032" y="6309320"/>
            <a:ext cx="6102424" cy="369332"/>
          </a:xfrm>
          <a:prstGeom prst="rect">
            <a:avLst/>
          </a:prstGeom>
        </p:spPr>
        <p:txBody>
          <a:bodyPr wrap="square">
            <a:spAutoFit/>
          </a:bodyPr>
          <a:lstStyle/>
          <a:p>
            <a:r>
              <a:rPr lang="en-US" sz="1800" dirty="0"/>
              <a:t>www.elsevier.com/connect/is-peer-review-just-a-crapshoot</a:t>
            </a:r>
          </a:p>
        </p:txBody>
      </p:sp>
      <p:sp>
        <p:nvSpPr>
          <p:cNvPr id="5" name="TextBox 4"/>
          <p:cNvSpPr txBox="1"/>
          <p:nvPr/>
        </p:nvSpPr>
        <p:spPr>
          <a:xfrm rot="16200000">
            <a:off x="-622158" y="3275402"/>
            <a:ext cx="2088232" cy="523220"/>
          </a:xfrm>
          <a:prstGeom prst="rect">
            <a:avLst/>
          </a:prstGeom>
          <a:noFill/>
        </p:spPr>
        <p:txBody>
          <a:bodyPr wrap="square" rtlCol="0">
            <a:spAutoFit/>
          </a:bodyPr>
          <a:lstStyle/>
          <a:p>
            <a:pPr algn="ctr"/>
            <a:r>
              <a:rPr lang="en-US" dirty="0" smtClean="0"/>
              <a:t>2 Referees</a:t>
            </a:r>
            <a:endParaRPr lang="en-US" dirty="0"/>
          </a:p>
        </p:txBody>
      </p:sp>
      <p:sp>
        <p:nvSpPr>
          <p:cNvPr id="6" name="TextBox 5"/>
          <p:cNvSpPr txBox="1"/>
          <p:nvPr/>
        </p:nvSpPr>
        <p:spPr>
          <a:xfrm>
            <a:off x="4824028" y="5786100"/>
            <a:ext cx="1124026" cy="523220"/>
          </a:xfrm>
          <a:prstGeom prst="rect">
            <a:avLst/>
          </a:prstGeom>
          <a:noFill/>
        </p:spPr>
        <p:txBody>
          <a:bodyPr wrap="none" rtlCol="0">
            <a:spAutoFit/>
          </a:bodyPr>
          <a:lstStyle/>
          <a:p>
            <a:r>
              <a:rPr lang="en-US" dirty="0" smtClean="0"/>
              <a:t>Editor</a:t>
            </a:r>
            <a:endParaRPr lang="en-US" dirty="0"/>
          </a:p>
        </p:txBody>
      </p:sp>
    </p:spTree>
    <p:extLst>
      <p:ext uri="{BB962C8B-B14F-4D97-AF65-F5344CB8AC3E}">
        <p14:creationId xmlns:p14="http://schemas.microsoft.com/office/powerpoint/2010/main" val="122206999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198438"/>
            <a:ext cx="8229600" cy="927100"/>
          </a:xfrm>
        </p:spPr>
        <p:txBody>
          <a:bodyPr/>
          <a:lstStyle/>
          <a:p>
            <a:pPr eaLnBrk="1" hangingPunct="1"/>
            <a:r>
              <a:rPr lang="en-GB" sz="3600" dirty="0" smtClean="0"/>
              <a:t>Dealing with referees’ reports</a:t>
            </a:r>
          </a:p>
        </p:txBody>
      </p:sp>
      <p:sp>
        <p:nvSpPr>
          <p:cNvPr id="75779" name="Rectangle 3"/>
          <p:cNvSpPr>
            <a:spLocks noGrp="1" noChangeArrowheads="1"/>
          </p:cNvSpPr>
          <p:nvPr>
            <p:ph type="body" idx="1"/>
          </p:nvPr>
        </p:nvSpPr>
        <p:spPr>
          <a:xfrm>
            <a:off x="179388" y="1125538"/>
            <a:ext cx="8785225" cy="5543550"/>
          </a:xfrm>
        </p:spPr>
        <p:txBody>
          <a:bodyPr/>
          <a:lstStyle/>
          <a:p>
            <a:pPr eaLnBrk="1" hangingPunct="1">
              <a:spcBef>
                <a:spcPct val="55000"/>
              </a:spcBef>
              <a:defRPr/>
            </a:pPr>
            <a:r>
              <a:rPr lang="en-GB" sz="2400" dirty="0" smtClean="0"/>
              <a:t>At first sight referees’ reports often look more negative than they really are</a:t>
            </a:r>
          </a:p>
          <a:p>
            <a:pPr eaLnBrk="1" hangingPunct="1">
              <a:spcBef>
                <a:spcPct val="55000"/>
              </a:spcBef>
              <a:buFont typeface="Wingdings" pitchFamily="2" charset="2"/>
              <a:buNone/>
              <a:defRPr/>
            </a:pPr>
            <a:r>
              <a:rPr lang="en-GB" sz="2400" dirty="0" smtClean="0">
                <a:solidFill>
                  <a:srgbClr val="FF6600"/>
                </a:solidFill>
                <a:sym typeface="Wingdings" pitchFamily="2" charset="2"/>
              </a:rPr>
              <a:t></a:t>
            </a:r>
            <a:r>
              <a:rPr lang="en-GB" sz="2400" dirty="0" smtClean="0">
                <a:sym typeface="Wingdings" pitchFamily="2" charset="2"/>
              </a:rPr>
              <a:t>Read the report, show it to your supervisor. Then put it away for a few days (</a:t>
            </a:r>
            <a:r>
              <a:rPr lang="en-GB" sz="2400" dirty="0">
                <a:sym typeface="Wingdings" pitchFamily="2" charset="2"/>
              </a:rPr>
              <a:t>&amp;</a:t>
            </a:r>
            <a:r>
              <a:rPr lang="en-GB" sz="2400" dirty="0" smtClean="0">
                <a:sym typeface="Wingdings" pitchFamily="2" charset="2"/>
              </a:rPr>
              <a:t> calm down). Only then read it again &amp; make the requested changes to the paper</a:t>
            </a:r>
          </a:p>
          <a:p>
            <a:pPr eaLnBrk="1" hangingPunct="1">
              <a:spcBef>
                <a:spcPct val="55000"/>
              </a:spcBef>
              <a:defRPr/>
            </a:pPr>
            <a:r>
              <a:rPr lang="en-GB" sz="2400" dirty="0" smtClean="0">
                <a:sym typeface="Wingdings" pitchFamily="2" charset="2"/>
              </a:rPr>
              <a:t>Send a reply to the referee along with the revised paper:</a:t>
            </a:r>
          </a:p>
          <a:p>
            <a:pPr lvl="1" eaLnBrk="1" hangingPunct="1">
              <a:spcBef>
                <a:spcPts val="1000"/>
              </a:spcBef>
              <a:defRPr/>
            </a:pPr>
            <a:r>
              <a:rPr lang="en-GB" sz="2000" dirty="0" smtClean="0">
                <a:sym typeface="Wingdings" pitchFamily="2" charset="2"/>
              </a:rPr>
              <a:t>In the reply, point out how you have taken his/her comments into account in the revised manuscript</a:t>
            </a:r>
          </a:p>
          <a:p>
            <a:pPr lvl="1" eaLnBrk="1" hangingPunct="1">
              <a:spcBef>
                <a:spcPts val="1000"/>
              </a:spcBef>
              <a:defRPr/>
            </a:pPr>
            <a:r>
              <a:rPr lang="en-GB" sz="2000" dirty="0" smtClean="0">
                <a:sym typeface="Wingdings" pitchFamily="2" charset="2"/>
              </a:rPr>
              <a:t>If you disagree with the referee and haven’t implemented one of his/her suggestions, then explain why not</a:t>
            </a:r>
          </a:p>
          <a:p>
            <a:pPr eaLnBrk="1" hangingPunct="1">
              <a:spcBef>
                <a:spcPct val="55000"/>
              </a:spcBef>
              <a:defRPr/>
            </a:pPr>
            <a:r>
              <a:rPr lang="en-GB" sz="2400" dirty="0" smtClean="0">
                <a:sym typeface="Wingdings" pitchFamily="2" charset="2"/>
              </a:rPr>
              <a:t>Referees are (usually) not stupid. If he/she misunderstood something, then likely the paper is not clear at that point  Make it clearer</a:t>
            </a:r>
          </a:p>
        </p:txBody>
      </p:sp>
    </p:spTree>
    <p:extLst>
      <p:ext uri="{BB962C8B-B14F-4D97-AF65-F5344CB8AC3E}">
        <p14:creationId xmlns:p14="http://schemas.microsoft.com/office/powerpoint/2010/main" val="2103368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198438"/>
            <a:ext cx="8229600" cy="998537"/>
          </a:xfrm>
        </p:spPr>
        <p:txBody>
          <a:bodyPr/>
          <a:lstStyle/>
          <a:p>
            <a:pPr eaLnBrk="1" hangingPunct="1"/>
            <a:r>
              <a:rPr lang="en-GB" sz="3600" dirty="0" smtClean="0"/>
              <a:t>Dealing with referees’ reports</a:t>
            </a:r>
          </a:p>
        </p:txBody>
      </p:sp>
      <p:sp>
        <p:nvSpPr>
          <p:cNvPr id="106499" name="Rectangle 3"/>
          <p:cNvSpPr>
            <a:spLocks noGrp="1" noChangeArrowheads="1"/>
          </p:cNvSpPr>
          <p:nvPr>
            <p:ph type="body" idx="1"/>
          </p:nvPr>
        </p:nvSpPr>
        <p:spPr>
          <a:xfrm>
            <a:off x="179388" y="1341438"/>
            <a:ext cx="8785225" cy="5327650"/>
          </a:xfrm>
        </p:spPr>
        <p:txBody>
          <a:bodyPr/>
          <a:lstStyle/>
          <a:p>
            <a:pPr eaLnBrk="1" hangingPunct="1">
              <a:spcBef>
                <a:spcPts val="2400"/>
              </a:spcBef>
              <a:defRPr/>
            </a:pPr>
            <a:r>
              <a:rPr lang="en-GB" sz="2600" dirty="0" smtClean="0">
                <a:solidFill>
                  <a:srgbClr val="99FF33"/>
                </a:solidFill>
                <a:sym typeface="Wingdings" pitchFamily="2" charset="2"/>
              </a:rPr>
              <a:t>Remain polite. </a:t>
            </a:r>
            <a:r>
              <a:rPr lang="en-GB" sz="2600" dirty="0" smtClean="0">
                <a:sym typeface="Wingdings" pitchFamily="2" charset="2"/>
              </a:rPr>
              <a:t>Usually the referee is trying to help. It is better that the referee catches any errors before the paper is published. Even if the referee is nasty, usually little is gained by showing your anger</a:t>
            </a:r>
          </a:p>
          <a:p>
            <a:pPr eaLnBrk="1" hangingPunct="1">
              <a:spcBef>
                <a:spcPts val="2400"/>
              </a:spcBef>
              <a:defRPr/>
            </a:pPr>
            <a:r>
              <a:rPr lang="en-GB" sz="2600" dirty="0" smtClean="0">
                <a:solidFill>
                  <a:srgbClr val="CCFFCC"/>
                </a:solidFill>
                <a:sym typeface="Wingdings" pitchFamily="2" charset="2"/>
              </a:rPr>
              <a:t>If you feel that you are being unfairly treated by the referee you can ask for a second opinion.</a:t>
            </a:r>
            <a:r>
              <a:rPr lang="en-GB" sz="2400" dirty="0" smtClean="0">
                <a:solidFill>
                  <a:srgbClr val="CCFFCC"/>
                </a:solidFill>
                <a:sym typeface="Wingdings" pitchFamily="2" charset="2"/>
              </a:rPr>
              <a:t> </a:t>
            </a:r>
          </a:p>
          <a:p>
            <a:pPr lvl="1" eaLnBrk="1" hangingPunct="1">
              <a:spcBef>
                <a:spcPts val="1200"/>
              </a:spcBef>
              <a:defRPr/>
            </a:pPr>
            <a:r>
              <a:rPr lang="en-GB" sz="2200" dirty="0" smtClean="0">
                <a:sym typeface="Wingdings" pitchFamily="2" charset="2"/>
              </a:rPr>
              <a:t>Only worth doing if your paper gets rejected &amp; you have good scientific arguments why referee’s criticisms are unfounded </a:t>
            </a:r>
          </a:p>
          <a:p>
            <a:pPr lvl="1" eaLnBrk="1" hangingPunct="1">
              <a:spcBef>
                <a:spcPts val="1200"/>
              </a:spcBef>
              <a:defRPr/>
            </a:pPr>
            <a:r>
              <a:rPr lang="en-GB" sz="2200" dirty="0" smtClean="0">
                <a:sym typeface="Wingdings" pitchFamily="2" charset="2"/>
              </a:rPr>
              <a:t>Editors generally send paper </a:t>
            </a:r>
            <a:r>
              <a:rPr lang="en-GB" sz="2200" dirty="0" smtClean="0">
                <a:solidFill>
                  <a:srgbClr val="99FF33"/>
                </a:solidFill>
                <a:sym typeface="Wingdings" pitchFamily="2" charset="2"/>
              </a:rPr>
              <a:t>and </a:t>
            </a:r>
            <a:r>
              <a:rPr lang="en-GB" sz="2200" dirty="0" smtClean="0">
                <a:sym typeface="Wingdings" pitchFamily="2" charset="2"/>
              </a:rPr>
              <a:t>report of referee 1 to referee 2.  If 2</a:t>
            </a:r>
            <a:r>
              <a:rPr lang="en-GB" sz="2200" baseline="30000" dirty="0" smtClean="0">
                <a:sym typeface="Wingdings" pitchFamily="2" charset="2"/>
              </a:rPr>
              <a:t>nd</a:t>
            </a:r>
            <a:r>
              <a:rPr lang="en-GB" sz="2200" dirty="0" smtClean="0">
                <a:sym typeface="Wingdings" pitchFamily="2" charset="2"/>
              </a:rPr>
              <a:t> referee also rejects the paper, then that is generally it</a:t>
            </a:r>
          </a:p>
          <a:p>
            <a:pPr lvl="1" eaLnBrk="1" hangingPunct="1">
              <a:spcBef>
                <a:spcPts val="1200"/>
              </a:spcBef>
              <a:defRPr/>
            </a:pPr>
            <a:r>
              <a:rPr lang="en-GB" sz="2200" dirty="0" smtClean="0">
                <a:sym typeface="Wingdings" pitchFamily="2" charset="2"/>
              </a:rPr>
              <a:t>Example of an exception: Parker’s solar wind paper</a:t>
            </a:r>
          </a:p>
        </p:txBody>
      </p:sp>
    </p:spTree>
    <p:extLst>
      <p:ext uri="{BB962C8B-B14F-4D97-AF65-F5344CB8AC3E}">
        <p14:creationId xmlns:p14="http://schemas.microsoft.com/office/powerpoint/2010/main" val="33271011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Dealing with referees’ reports</a:t>
            </a:r>
            <a:endParaRPr lang="en-US" dirty="0"/>
          </a:p>
        </p:txBody>
      </p:sp>
      <p:sp>
        <p:nvSpPr>
          <p:cNvPr id="3" name="Content Placeholder 2"/>
          <p:cNvSpPr>
            <a:spLocks noGrp="1"/>
          </p:cNvSpPr>
          <p:nvPr>
            <p:ph idx="1"/>
          </p:nvPr>
        </p:nvSpPr>
        <p:spPr/>
        <p:txBody>
          <a:bodyPr/>
          <a:lstStyle/>
          <a:p>
            <a:r>
              <a:rPr lang="en-US" sz="2400" dirty="0" smtClean="0">
                <a:solidFill>
                  <a:srgbClr val="99FF99"/>
                </a:solidFill>
              </a:rPr>
              <a:t>All authors </a:t>
            </a:r>
            <a:r>
              <a:rPr lang="en-US" sz="2400" dirty="0" smtClean="0"/>
              <a:t>are required to agree with both, the revised version of the paper and the reply to the referee</a:t>
            </a:r>
          </a:p>
          <a:p>
            <a:pPr>
              <a:spcBef>
                <a:spcPts val="1800"/>
              </a:spcBef>
              <a:buFont typeface="Wingdings" panose="05000000000000000000" pitchFamily="2" charset="2"/>
              <a:buChar char="è"/>
            </a:pPr>
            <a:r>
              <a:rPr lang="en-US" sz="2400" dirty="0" smtClean="0"/>
              <a:t>Please make sure that </a:t>
            </a:r>
            <a:r>
              <a:rPr lang="en-US" sz="2400" dirty="0" smtClean="0">
                <a:solidFill>
                  <a:srgbClr val="99FF99"/>
                </a:solidFill>
              </a:rPr>
              <a:t>all your co-authors </a:t>
            </a:r>
            <a:r>
              <a:rPr lang="en-US" sz="2400" dirty="0" smtClean="0"/>
              <a:t>have a chance to see and comment on the revised version, and on the reply to the referee</a:t>
            </a:r>
          </a:p>
          <a:p>
            <a:pPr>
              <a:spcBef>
                <a:spcPts val="2400"/>
              </a:spcBef>
            </a:pPr>
            <a:r>
              <a:rPr lang="en-US" sz="2400" dirty="0" smtClean="0"/>
              <a:t>As a matter of courtesy please send your paper to your co-authors in the version that was submitted, in the revised version that is re-submitted and also once it has been accepted, in the finally accepted version</a:t>
            </a:r>
            <a:endParaRPr lang="en-US" sz="2400" dirty="0"/>
          </a:p>
        </p:txBody>
      </p:sp>
    </p:spTree>
    <p:extLst>
      <p:ext uri="{BB962C8B-B14F-4D97-AF65-F5344CB8AC3E}">
        <p14:creationId xmlns:p14="http://schemas.microsoft.com/office/powerpoint/2010/main" val="296101468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Language editing and proofs</a:t>
            </a:r>
            <a:endParaRPr lang="en-US" sz="3600" dirty="0"/>
          </a:p>
        </p:txBody>
      </p:sp>
      <p:sp>
        <p:nvSpPr>
          <p:cNvPr id="3" name="Content Placeholder 2"/>
          <p:cNvSpPr>
            <a:spLocks noGrp="1"/>
          </p:cNvSpPr>
          <p:nvPr>
            <p:ph idx="1"/>
          </p:nvPr>
        </p:nvSpPr>
        <p:spPr/>
        <p:txBody>
          <a:bodyPr/>
          <a:lstStyle/>
          <a:p>
            <a:r>
              <a:rPr lang="en-US" sz="2400" dirty="0" smtClean="0"/>
              <a:t>After the paper has been through the refereeing process, you might get comments from the </a:t>
            </a:r>
            <a:r>
              <a:rPr lang="en-US" sz="2400" dirty="0" smtClean="0">
                <a:solidFill>
                  <a:srgbClr val="99FF99"/>
                </a:solidFill>
              </a:rPr>
              <a:t>language editor</a:t>
            </a:r>
          </a:p>
          <a:p>
            <a:pPr>
              <a:spcBef>
                <a:spcPts val="1800"/>
              </a:spcBef>
            </a:pPr>
            <a:r>
              <a:rPr lang="en-US" sz="2400" dirty="0" smtClean="0"/>
              <a:t>Make the proposed changes, unless you disagree &amp; feel the language editor made a wrong suggestion (misunderstood)</a:t>
            </a:r>
          </a:p>
          <a:p>
            <a:pPr>
              <a:spcBef>
                <a:spcPts val="1800"/>
              </a:spcBef>
            </a:pPr>
            <a:r>
              <a:rPr lang="en-US" sz="2400" dirty="0" smtClean="0"/>
              <a:t>Write briefly why you did not make a particular change</a:t>
            </a:r>
          </a:p>
          <a:p>
            <a:pPr>
              <a:spcBef>
                <a:spcPts val="1800"/>
              </a:spcBef>
            </a:pPr>
            <a:r>
              <a:rPr lang="en-US" sz="2400" dirty="0" smtClean="0"/>
              <a:t>Finally, you’ll get the “</a:t>
            </a:r>
            <a:r>
              <a:rPr lang="en-US" sz="2400" dirty="0" smtClean="0">
                <a:solidFill>
                  <a:srgbClr val="99FF99"/>
                </a:solidFill>
              </a:rPr>
              <a:t>proofs</a:t>
            </a:r>
            <a:r>
              <a:rPr lang="en-US" sz="2400" dirty="0" smtClean="0"/>
              <a:t>” or “galley proofs” of your paper. This is the final typeset paper as it will appear in the journal</a:t>
            </a:r>
          </a:p>
          <a:p>
            <a:pPr>
              <a:spcBef>
                <a:spcPts val="1800"/>
              </a:spcBef>
            </a:pPr>
            <a:r>
              <a:rPr lang="en-US" sz="2400" dirty="0" smtClean="0"/>
              <a:t>Go through them VERY carefully. The journal staff may have made mistakes anywhere. Title, author list, affiliations, abstract, main text, figures (!!), captions, acknowledgements, references: check them all!</a:t>
            </a:r>
          </a:p>
          <a:p>
            <a:pPr>
              <a:spcBef>
                <a:spcPts val="1800"/>
              </a:spcBef>
            </a:pPr>
            <a:endParaRPr lang="en-US" sz="2400" dirty="0"/>
          </a:p>
        </p:txBody>
      </p:sp>
    </p:spTree>
    <p:extLst>
      <p:ext uri="{BB962C8B-B14F-4D97-AF65-F5344CB8AC3E}">
        <p14:creationId xmlns:p14="http://schemas.microsoft.com/office/powerpoint/2010/main" val="15279626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98438"/>
            <a:ext cx="8229600" cy="926306"/>
          </a:xfrm>
        </p:spPr>
        <p:txBody>
          <a:bodyPr/>
          <a:lstStyle/>
          <a:p>
            <a:r>
              <a:rPr lang="en-GB" sz="3600" dirty="0" smtClean="0"/>
              <a:t>Before starting to write: read</a:t>
            </a:r>
            <a:endParaRPr lang="en-US" sz="3600" dirty="0" smtClean="0"/>
          </a:p>
        </p:txBody>
      </p:sp>
      <p:sp>
        <p:nvSpPr>
          <p:cNvPr id="3" name="Content Placeholder 2"/>
          <p:cNvSpPr>
            <a:spLocks noGrp="1"/>
          </p:cNvSpPr>
          <p:nvPr>
            <p:ph idx="1"/>
          </p:nvPr>
        </p:nvSpPr>
        <p:spPr/>
        <p:txBody>
          <a:bodyPr/>
          <a:lstStyle/>
          <a:p>
            <a:pPr>
              <a:defRPr/>
            </a:pPr>
            <a:r>
              <a:rPr lang="en-GB" sz="2400" dirty="0">
                <a:solidFill>
                  <a:srgbClr val="99FF33"/>
                </a:solidFill>
              </a:rPr>
              <a:t>Read the literature! </a:t>
            </a:r>
            <a:r>
              <a:rPr lang="en-GB" sz="2400" dirty="0">
                <a:solidFill>
                  <a:srgbClr val="FFFFFF"/>
                </a:solidFill>
              </a:rPr>
              <a:t>This is important for 2 reasons</a:t>
            </a:r>
            <a:endParaRPr lang="en-GB" sz="2400" dirty="0">
              <a:solidFill>
                <a:srgbClr val="99FF33"/>
              </a:solidFill>
            </a:endParaRPr>
          </a:p>
          <a:p>
            <a:pPr marL="457200" indent="-457200">
              <a:spcBef>
                <a:spcPts val="2400"/>
              </a:spcBef>
              <a:buSzPct val="100000"/>
              <a:buFont typeface="+mj-lt"/>
              <a:buAutoNum type="arabicPeriod"/>
              <a:defRPr/>
            </a:pPr>
            <a:r>
              <a:rPr lang="en-US" sz="2400" dirty="0" smtClean="0"/>
              <a:t>To identify what is new about your work compared to what has already been published &amp; to better interpret your results</a:t>
            </a:r>
            <a:endParaRPr lang="en-US" sz="2400" dirty="0"/>
          </a:p>
          <a:p>
            <a:pPr lvl="1">
              <a:spcBef>
                <a:spcPts val="1200"/>
              </a:spcBef>
              <a:defRPr/>
            </a:pPr>
            <a:r>
              <a:rPr lang="en-GB" sz="2100" dirty="0" smtClean="0"/>
              <a:t>Your work must be embedded in what has  been done before: each paper is part of the ongoing story of science</a:t>
            </a:r>
          </a:p>
          <a:p>
            <a:pPr lvl="1">
              <a:spcBef>
                <a:spcPts val="1200"/>
              </a:spcBef>
              <a:defRPr/>
            </a:pPr>
            <a:r>
              <a:rPr lang="en-GB" sz="2100" dirty="0"/>
              <a:t>Y</a:t>
            </a:r>
            <a:r>
              <a:rPr lang="en-GB" sz="2100" dirty="0" smtClean="0"/>
              <a:t>ou must first know what is new about your results</a:t>
            </a:r>
          </a:p>
          <a:p>
            <a:pPr lvl="1">
              <a:spcBef>
                <a:spcPts val="1200"/>
              </a:spcBef>
              <a:defRPr/>
            </a:pPr>
            <a:r>
              <a:rPr lang="en-GB" sz="2100" dirty="0" smtClean="0"/>
              <a:t>I.e. what else has been done before and what has not been done prior to your work. You will put this into the introduction, but it is best if you know it even before you start writing the paper</a:t>
            </a:r>
          </a:p>
          <a:p>
            <a:pPr marL="740664" lvl="1" indent="-283464">
              <a:spcBef>
                <a:spcPts val="1200"/>
              </a:spcBef>
              <a:buFont typeface="Wingdings" pitchFamily="2" charset="2"/>
              <a:buNone/>
              <a:defRPr/>
            </a:pPr>
            <a:r>
              <a:rPr lang="en-GB" sz="2100" dirty="0" smtClean="0">
                <a:solidFill>
                  <a:srgbClr val="99FF33"/>
                </a:solidFill>
                <a:sym typeface="Wingdings" pitchFamily="2" charset="2"/>
              </a:rPr>
              <a:t></a:t>
            </a:r>
            <a:r>
              <a:rPr lang="en-GB" sz="2100" dirty="0" smtClean="0">
                <a:solidFill>
                  <a:srgbClr val="FFCC66"/>
                </a:solidFill>
                <a:sym typeface="Wingdings" pitchFamily="2" charset="2"/>
              </a:rPr>
              <a:t>YOU must read the literature</a:t>
            </a:r>
            <a:r>
              <a:rPr lang="en-GB" sz="2100" dirty="0" smtClean="0">
                <a:sym typeface="Wingdings" pitchFamily="2" charset="2"/>
              </a:rPr>
              <a:t>. Don’t expect your supervisor or your collaborators to do it for you.</a:t>
            </a:r>
            <a:endParaRPr lang="en-GB" sz="2100" dirty="0" smtClean="0"/>
          </a:p>
          <a:p>
            <a:pPr>
              <a:defRPr/>
            </a:pPr>
            <a:endParaRPr lang="en-US" sz="2800" dirty="0"/>
          </a:p>
        </p:txBody>
      </p:sp>
    </p:spTree>
    <p:extLst>
      <p:ext uri="{BB962C8B-B14F-4D97-AF65-F5344CB8AC3E}">
        <p14:creationId xmlns:p14="http://schemas.microsoft.com/office/powerpoint/2010/main" val="84248764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GB" sz="3600" dirty="0" smtClean="0"/>
              <a:t>Making your paper available to the community</a:t>
            </a:r>
          </a:p>
        </p:txBody>
      </p:sp>
      <p:sp>
        <p:nvSpPr>
          <p:cNvPr id="311299" name="Rectangle 3"/>
          <p:cNvSpPr>
            <a:spLocks noGrp="1" noChangeArrowheads="1"/>
          </p:cNvSpPr>
          <p:nvPr>
            <p:ph type="body" idx="1"/>
          </p:nvPr>
        </p:nvSpPr>
        <p:spPr/>
        <p:txBody>
          <a:bodyPr/>
          <a:lstStyle/>
          <a:p>
            <a:pPr eaLnBrk="1" hangingPunct="1">
              <a:lnSpc>
                <a:spcPct val="95000"/>
              </a:lnSpc>
              <a:spcBef>
                <a:spcPct val="45000"/>
              </a:spcBef>
              <a:defRPr/>
            </a:pPr>
            <a:r>
              <a:rPr lang="en-GB" sz="2400" dirty="0" smtClean="0"/>
              <a:t>Publication typically takes 4-10 months from submission</a:t>
            </a:r>
          </a:p>
          <a:p>
            <a:pPr eaLnBrk="1" hangingPunct="1">
              <a:lnSpc>
                <a:spcPct val="95000"/>
              </a:lnSpc>
              <a:spcBef>
                <a:spcPct val="45000"/>
              </a:spcBef>
              <a:defRPr/>
            </a:pPr>
            <a:r>
              <a:rPr lang="en-GB" sz="2400" dirty="0" smtClean="0"/>
              <a:t>Scientists therefore often used to send (printed) “pre-prints” to each other </a:t>
            </a:r>
          </a:p>
          <a:p>
            <a:pPr eaLnBrk="1" hangingPunct="1">
              <a:lnSpc>
                <a:spcPct val="95000"/>
              </a:lnSpc>
              <a:spcBef>
                <a:spcPct val="45000"/>
              </a:spcBef>
              <a:defRPr/>
            </a:pPr>
            <a:r>
              <a:rPr lang="en-GB" sz="2400" dirty="0" smtClean="0"/>
              <a:t>Now electronic preprint servers do the job:</a:t>
            </a:r>
          </a:p>
          <a:p>
            <a:pPr lvl="1" eaLnBrk="1" hangingPunct="1">
              <a:lnSpc>
                <a:spcPct val="95000"/>
              </a:lnSpc>
              <a:spcBef>
                <a:spcPct val="45000"/>
              </a:spcBef>
              <a:defRPr/>
            </a:pPr>
            <a:r>
              <a:rPr lang="en-GB" sz="2000" dirty="0" smtClean="0"/>
              <a:t>I suggest you put your paper on the </a:t>
            </a:r>
            <a:r>
              <a:rPr lang="en-GB" sz="2000" dirty="0" err="1" smtClean="0"/>
              <a:t>Arxiv</a:t>
            </a:r>
            <a:r>
              <a:rPr lang="en-GB" sz="2000" dirty="0" smtClean="0"/>
              <a:t> or </a:t>
            </a:r>
            <a:r>
              <a:rPr lang="en-GB" sz="2000" dirty="0" err="1" smtClean="0"/>
              <a:t>astro-ph</a:t>
            </a:r>
            <a:r>
              <a:rPr lang="en-GB" sz="2000" dirty="0" smtClean="0"/>
              <a:t> server     	</a:t>
            </a:r>
            <a:r>
              <a:rPr lang="en-GB" sz="2000" dirty="0" smtClean="0">
                <a:solidFill>
                  <a:srgbClr val="CCFF33"/>
                </a:solidFill>
              </a:rPr>
              <a:t>http://arxiv.org/                                   (all physics + maths + others)</a:t>
            </a:r>
          </a:p>
          <a:p>
            <a:pPr marL="457200" lvl="1" indent="0" eaLnBrk="1" hangingPunct="1">
              <a:lnSpc>
                <a:spcPct val="95000"/>
              </a:lnSpc>
              <a:spcBef>
                <a:spcPts val="0"/>
              </a:spcBef>
              <a:buNone/>
              <a:defRPr/>
            </a:pPr>
            <a:r>
              <a:rPr lang="en-GB" sz="2000" dirty="0">
                <a:solidFill>
                  <a:srgbClr val="CCFF33"/>
                </a:solidFill>
              </a:rPr>
              <a:t>	</a:t>
            </a:r>
            <a:r>
              <a:rPr lang="en-GB" sz="2000" dirty="0" smtClean="0">
                <a:solidFill>
                  <a:srgbClr val="CCFF33"/>
                </a:solidFill>
              </a:rPr>
              <a:t>http</a:t>
            </a:r>
            <a:r>
              <a:rPr lang="en-GB" sz="2000" dirty="0">
                <a:solidFill>
                  <a:srgbClr val="CCFF33"/>
                </a:solidFill>
              </a:rPr>
              <a:t>://arxiv.org/archive/astro-ph         </a:t>
            </a:r>
            <a:r>
              <a:rPr lang="en-GB" sz="2000" dirty="0" smtClean="0">
                <a:solidFill>
                  <a:srgbClr val="CCFF33"/>
                </a:solidFill>
              </a:rPr>
              <a:t>(only astrophysics)</a:t>
            </a:r>
            <a:endParaRPr lang="en-GB" sz="2000" dirty="0">
              <a:solidFill>
                <a:srgbClr val="CCFF33"/>
              </a:solidFill>
            </a:endParaRPr>
          </a:p>
          <a:p>
            <a:pPr lvl="1" eaLnBrk="1" hangingPunct="1">
              <a:lnSpc>
                <a:spcPct val="95000"/>
              </a:lnSpc>
              <a:spcBef>
                <a:spcPct val="45000"/>
              </a:spcBef>
              <a:defRPr/>
            </a:pPr>
            <a:r>
              <a:rPr lang="en-GB" sz="2000" dirty="0" smtClean="0"/>
              <a:t>Astrophysics (incl. solar) papers put on this preprint server are cited nearly twice as often as papers not on the server (open access!)</a:t>
            </a:r>
          </a:p>
          <a:p>
            <a:pPr lvl="1" eaLnBrk="1" hangingPunct="1">
              <a:lnSpc>
                <a:spcPct val="95000"/>
              </a:lnSpc>
              <a:spcBef>
                <a:spcPct val="45000"/>
              </a:spcBef>
              <a:defRPr/>
            </a:pPr>
            <a:r>
              <a:rPr lang="en-GB" sz="2000" dirty="0" smtClean="0"/>
              <a:t>It is generally wise to wait until your paper is accepted for publication before you put it there! Otherwise you might have a paper in public that bears little resemble with the published one…</a:t>
            </a:r>
          </a:p>
          <a:p>
            <a:pPr lvl="1" eaLnBrk="1" hangingPunct="1">
              <a:lnSpc>
                <a:spcPct val="95000"/>
              </a:lnSpc>
              <a:spcBef>
                <a:spcPct val="45000"/>
              </a:spcBef>
              <a:defRPr/>
            </a:pPr>
            <a:r>
              <a:rPr lang="en-GB" sz="2000" dirty="0" smtClean="0"/>
              <a:t>Citing papers on </a:t>
            </a:r>
            <a:r>
              <a:rPr lang="en-GB" sz="2000" dirty="0" err="1" smtClean="0"/>
              <a:t>astro-ph</a:t>
            </a:r>
            <a:r>
              <a:rPr lang="en-GB" sz="2000" dirty="0" smtClean="0"/>
              <a:t>: cite them as “in press </a:t>
            </a:r>
            <a:r>
              <a:rPr lang="en-GB" sz="2000" dirty="0" err="1" smtClean="0"/>
              <a:t>astro-ph</a:t>
            </a:r>
            <a:r>
              <a:rPr lang="en-GB" sz="2000" dirty="0" smtClean="0"/>
              <a:t>/ .......” (number assigned by data base to that article)</a:t>
            </a:r>
          </a:p>
        </p:txBody>
      </p:sp>
    </p:spTree>
    <p:extLst>
      <p:ext uri="{BB962C8B-B14F-4D97-AF65-F5344CB8AC3E}">
        <p14:creationId xmlns:p14="http://schemas.microsoft.com/office/powerpoint/2010/main" val="141460468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r>
              <a:rPr lang="en-GB" sz="3600" dirty="0" smtClean="0"/>
              <a:t>Making your paper available to the community</a:t>
            </a:r>
          </a:p>
        </p:txBody>
      </p:sp>
      <p:sp>
        <p:nvSpPr>
          <p:cNvPr id="311299" name="Rectangle 3"/>
          <p:cNvSpPr>
            <a:spLocks noGrp="1" noChangeArrowheads="1"/>
          </p:cNvSpPr>
          <p:nvPr>
            <p:ph type="body" idx="1"/>
          </p:nvPr>
        </p:nvSpPr>
        <p:spPr>
          <a:xfrm>
            <a:off x="179388" y="1628800"/>
            <a:ext cx="8785225" cy="5040288"/>
          </a:xfrm>
        </p:spPr>
        <p:txBody>
          <a:bodyPr/>
          <a:lstStyle/>
          <a:p>
            <a:pPr eaLnBrk="1" hangingPunct="1">
              <a:lnSpc>
                <a:spcPct val="95000"/>
              </a:lnSpc>
              <a:spcBef>
                <a:spcPts val="2400"/>
              </a:spcBef>
              <a:defRPr/>
            </a:pPr>
            <a:r>
              <a:rPr lang="en-GB" sz="2400" dirty="0" smtClean="0"/>
              <a:t>Many journals have no problem with you making your paper available on a preprint servers. Some journals, however, forbid it</a:t>
            </a:r>
          </a:p>
          <a:p>
            <a:pPr eaLnBrk="1" hangingPunct="1">
              <a:lnSpc>
                <a:spcPct val="95000"/>
              </a:lnSpc>
              <a:spcBef>
                <a:spcPts val="2400"/>
              </a:spcBef>
              <a:defRPr/>
            </a:pPr>
            <a:r>
              <a:rPr lang="en-GB" sz="2400" dirty="0" smtClean="0">
                <a:solidFill>
                  <a:srgbClr val="99FFCC"/>
                </a:solidFill>
              </a:rPr>
              <a:t>Important:</a:t>
            </a:r>
            <a:r>
              <a:rPr lang="en-GB" sz="2400" dirty="0" smtClean="0"/>
              <a:t> German law since 2014: Every author has the right to put his/her scientific paper on a public server at the latest </a:t>
            </a:r>
            <a:r>
              <a:rPr lang="en-GB" sz="2400" dirty="0" smtClean="0">
                <a:solidFill>
                  <a:srgbClr val="FFCC99"/>
                </a:solidFill>
              </a:rPr>
              <a:t>one year after publication</a:t>
            </a:r>
            <a:r>
              <a:rPr lang="en-GB" sz="2400" dirty="0" smtClean="0"/>
              <a:t>, even if he/she has signed all his/her rights to the publisher</a:t>
            </a:r>
          </a:p>
        </p:txBody>
      </p:sp>
    </p:spTree>
    <p:extLst>
      <p:ext uri="{BB962C8B-B14F-4D97-AF65-F5344CB8AC3E}">
        <p14:creationId xmlns:p14="http://schemas.microsoft.com/office/powerpoint/2010/main" val="19691225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198438"/>
            <a:ext cx="8229600" cy="782290"/>
          </a:xfrm>
        </p:spPr>
        <p:txBody>
          <a:bodyPr/>
          <a:lstStyle/>
          <a:p>
            <a:pPr eaLnBrk="1" hangingPunct="1"/>
            <a:r>
              <a:rPr lang="de-DE" sz="3600" dirty="0" err="1" smtClean="0"/>
              <a:t>Ph.D</a:t>
            </a:r>
            <a:r>
              <a:rPr lang="de-DE" sz="3600" dirty="0" smtClean="0"/>
              <a:t>. Thesis</a:t>
            </a:r>
          </a:p>
        </p:txBody>
      </p:sp>
      <p:sp>
        <p:nvSpPr>
          <p:cNvPr id="254979" name="Rectangle 3"/>
          <p:cNvSpPr>
            <a:spLocks noGrp="1" noChangeArrowheads="1"/>
          </p:cNvSpPr>
          <p:nvPr>
            <p:ph type="body" idx="1"/>
          </p:nvPr>
        </p:nvSpPr>
        <p:spPr/>
        <p:txBody>
          <a:bodyPr/>
          <a:lstStyle/>
          <a:p>
            <a:pPr eaLnBrk="1" hangingPunct="1">
              <a:defRPr/>
            </a:pPr>
            <a:endParaRPr lang="en-US" smtClean="0"/>
          </a:p>
        </p:txBody>
      </p:sp>
      <p:pic>
        <p:nvPicPr>
          <p:cNvPr id="2856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751"/>
          <a:stretch/>
        </p:blipFill>
        <p:spPr bwMode="auto">
          <a:xfrm>
            <a:off x="-36511" y="1160785"/>
            <a:ext cx="9217024" cy="212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115888"/>
            <a:ext cx="8229600" cy="998537"/>
          </a:xfrm>
        </p:spPr>
        <p:txBody>
          <a:bodyPr/>
          <a:lstStyle/>
          <a:p>
            <a:pPr eaLnBrk="1" hangingPunct="1"/>
            <a:r>
              <a:rPr lang="en-GB" sz="3600" dirty="0" smtClean="0"/>
              <a:t>Ph.D. Theses</a:t>
            </a:r>
          </a:p>
        </p:txBody>
      </p:sp>
      <p:sp>
        <p:nvSpPr>
          <p:cNvPr id="73731" name="Rectangle 3"/>
          <p:cNvSpPr>
            <a:spLocks noGrp="1" noChangeArrowheads="1"/>
          </p:cNvSpPr>
          <p:nvPr>
            <p:ph type="body" idx="1"/>
          </p:nvPr>
        </p:nvSpPr>
        <p:spPr>
          <a:xfrm>
            <a:off x="179388" y="1196975"/>
            <a:ext cx="8785225" cy="5661025"/>
          </a:xfrm>
        </p:spPr>
        <p:txBody>
          <a:bodyPr/>
          <a:lstStyle/>
          <a:p>
            <a:pPr eaLnBrk="1" hangingPunct="1">
              <a:lnSpc>
                <a:spcPct val="95000"/>
              </a:lnSpc>
              <a:spcBef>
                <a:spcPct val="30000"/>
              </a:spcBef>
              <a:defRPr/>
            </a:pPr>
            <a:r>
              <a:rPr lang="en-GB" sz="2600" dirty="0" smtClean="0"/>
              <a:t>Basic structure of a Ph.D. thesis can follow two paths (Some Universities/faculties leave you no choice): </a:t>
            </a:r>
          </a:p>
          <a:p>
            <a:pPr lvl="1" eaLnBrk="1" hangingPunct="1">
              <a:lnSpc>
                <a:spcPct val="95000"/>
              </a:lnSpc>
              <a:spcBef>
                <a:spcPct val="30000"/>
              </a:spcBef>
              <a:defRPr/>
            </a:pPr>
            <a:r>
              <a:rPr lang="en-GB" sz="2200" dirty="0" smtClean="0">
                <a:solidFill>
                  <a:srgbClr val="FFCC00"/>
                </a:solidFill>
              </a:rPr>
              <a:t>Path 1: </a:t>
            </a:r>
            <a:r>
              <a:rPr lang="en-GB" sz="2200" dirty="0" smtClean="0"/>
              <a:t>Like a long research paper: </a:t>
            </a:r>
            <a:r>
              <a:rPr lang="en-GB" sz="2200" dirty="0" err="1" smtClean="0"/>
              <a:t>IMRaD</a:t>
            </a:r>
            <a:r>
              <a:rPr lang="en-GB" sz="2200" dirty="0" smtClean="0"/>
              <a:t> (often with multiple Results chapters)</a:t>
            </a:r>
          </a:p>
          <a:p>
            <a:pPr lvl="1" eaLnBrk="1" hangingPunct="1">
              <a:lnSpc>
                <a:spcPct val="95000"/>
              </a:lnSpc>
              <a:spcBef>
                <a:spcPct val="30000"/>
              </a:spcBef>
              <a:defRPr/>
            </a:pPr>
            <a:r>
              <a:rPr lang="en-GB" sz="2200" dirty="0" smtClean="0">
                <a:solidFill>
                  <a:srgbClr val="FFCC00"/>
                </a:solidFill>
              </a:rPr>
              <a:t>Path 2: </a:t>
            </a:r>
            <a:r>
              <a:rPr lang="en-GB" sz="2200" dirty="0" smtClean="0"/>
              <a:t>A succession of independent &amp; complete (published) research papers plus an introduction and final conclusions</a:t>
            </a:r>
          </a:p>
          <a:p>
            <a:pPr eaLnBrk="1" hangingPunct="1">
              <a:lnSpc>
                <a:spcPct val="95000"/>
              </a:lnSpc>
              <a:spcBef>
                <a:spcPct val="30000"/>
              </a:spcBef>
              <a:defRPr/>
            </a:pPr>
            <a:r>
              <a:rPr lang="en-GB" sz="2600" dirty="0" smtClean="0"/>
              <a:t>In both cases the following parts are necessary:</a:t>
            </a:r>
          </a:p>
          <a:p>
            <a:pPr lvl="1" eaLnBrk="1" hangingPunct="1">
              <a:lnSpc>
                <a:spcPct val="95000"/>
              </a:lnSpc>
              <a:spcBef>
                <a:spcPct val="30000"/>
              </a:spcBef>
              <a:defRPr/>
            </a:pPr>
            <a:r>
              <a:rPr lang="en-GB" sz="2200" b="1" dirty="0" smtClean="0">
                <a:solidFill>
                  <a:srgbClr val="FFCC00"/>
                </a:solidFill>
              </a:rPr>
              <a:t>Summary</a:t>
            </a:r>
            <a:r>
              <a:rPr lang="en-GB" sz="2200" dirty="0" smtClean="0"/>
              <a:t> [language(s), form &amp; length often prescribed by the university]</a:t>
            </a:r>
          </a:p>
          <a:p>
            <a:pPr lvl="1" eaLnBrk="1" hangingPunct="1">
              <a:lnSpc>
                <a:spcPct val="95000"/>
              </a:lnSpc>
              <a:spcBef>
                <a:spcPct val="30000"/>
              </a:spcBef>
              <a:defRPr/>
            </a:pPr>
            <a:r>
              <a:rPr lang="en-GB" sz="2200" b="1" dirty="0" smtClean="0">
                <a:solidFill>
                  <a:srgbClr val="FFCC00"/>
                </a:solidFill>
              </a:rPr>
              <a:t>Introductory chapter:</a:t>
            </a:r>
            <a:r>
              <a:rPr lang="en-GB" sz="2200" b="1" dirty="0" smtClean="0"/>
              <a:t> </a:t>
            </a:r>
            <a:r>
              <a:rPr lang="en-GB" sz="2200" dirty="0" smtClean="0">
                <a:solidFill>
                  <a:srgbClr val="99FF33"/>
                </a:solidFill>
              </a:rPr>
              <a:t>Review of the field</a:t>
            </a:r>
            <a:r>
              <a:rPr lang="en-GB" sz="2200" dirty="0" smtClean="0"/>
              <a:t>, to show that the student has mastered the literature and background</a:t>
            </a:r>
          </a:p>
          <a:p>
            <a:pPr lvl="1" eaLnBrk="1" hangingPunct="1">
              <a:lnSpc>
                <a:spcPct val="95000"/>
              </a:lnSpc>
              <a:spcBef>
                <a:spcPct val="30000"/>
              </a:spcBef>
              <a:defRPr/>
            </a:pPr>
            <a:r>
              <a:rPr lang="en-GB" sz="2200" b="1" dirty="0" smtClean="0">
                <a:solidFill>
                  <a:srgbClr val="FFCC00"/>
                </a:solidFill>
              </a:rPr>
              <a:t>Conclusions chapter</a:t>
            </a:r>
            <a:r>
              <a:rPr lang="en-GB" sz="2200" dirty="0" smtClean="0"/>
              <a:t>, including an outlook for future work. To show that the student has got his/her own ideas for future work &amp; is ready for independent scientific work. </a:t>
            </a:r>
            <a:r>
              <a:rPr lang="en-GB" sz="2200" dirty="0" smtClean="0">
                <a:solidFill>
                  <a:srgbClr val="99FF33"/>
                </a:solidFill>
              </a:rPr>
              <a:t>I find this necessary</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198439"/>
            <a:ext cx="8229600" cy="854298"/>
          </a:xfrm>
        </p:spPr>
        <p:txBody>
          <a:bodyPr/>
          <a:lstStyle/>
          <a:p>
            <a:pPr eaLnBrk="1" hangingPunct="1"/>
            <a:r>
              <a:rPr lang="en-GB" sz="3600" dirty="0" smtClean="0"/>
              <a:t>Ph.D. Theses</a:t>
            </a:r>
          </a:p>
        </p:txBody>
      </p:sp>
      <p:sp>
        <p:nvSpPr>
          <p:cNvPr id="80899" name="Rectangle 3"/>
          <p:cNvSpPr>
            <a:spLocks noGrp="1" noChangeArrowheads="1"/>
          </p:cNvSpPr>
          <p:nvPr>
            <p:ph type="body" idx="1"/>
          </p:nvPr>
        </p:nvSpPr>
        <p:spPr>
          <a:xfrm>
            <a:off x="179388" y="1268761"/>
            <a:ext cx="8785225" cy="5400328"/>
          </a:xfrm>
        </p:spPr>
        <p:txBody>
          <a:bodyPr/>
          <a:lstStyle/>
          <a:p>
            <a:pPr eaLnBrk="1" hangingPunct="1">
              <a:lnSpc>
                <a:spcPct val="95000"/>
              </a:lnSpc>
              <a:spcBef>
                <a:spcPts val="2400"/>
              </a:spcBef>
              <a:defRPr/>
            </a:pPr>
            <a:r>
              <a:rPr lang="en-GB" sz="2400" dirty="0" smtClean="0"/>
              <a:t>University of </a:t>
            </a:r>
            <a:r>
              <a:rPr lang="en-GB" sz="2400" dirty="0" err="1" smtClean="0"/>
              <a:t>Göttingen</a:t>
            </a:r>
            <a:r>
              <a:rPr lang="en-GB" sz="2400" dirty="0" smtClean="0"/>
              <a:t> allows paths 1 or 2. No need to rewrite the text of the papers (but you should reformat them, so that the thesis is in a homogeneous format)</a:t>
            </a:r>
          </a:p>
          <a:p>
            <a:pPr eaLnBrk="1" hangingPunct="1">
              <a:lnSpc>
                <a:spcPct val="95000"/>
              </a:lnSpc>
              <a:spcBef>
                <a:spcPts val="2400"/>
              </a:spcBef>
              <a:defRPr/>
            </a:pPr>
            <a:r>
              <a:rPr lang="en-GB" sz="2400" dirty="0" smtClean="0"/>
              <a:t>A Ph.D. thesis is considerably longer than a typical research paper, i.e. there is more space for describing important details, specially about the methods used</a:t>
            </a:r>
          </a:p>
          <a:p>
            <a:pPr eaLnBrk="1" hangingPunct="1">
              <a:lnSpc>
                <a:spcPct val="95000"/>
              </a:lnSpc>
              <a:spcBef>
                <a:spcPts val="2400"/>
              </a:spcBef>
              <a:defRPr/>
            </a:pPr>
            <a:r>
              <a:rPr lang="en-GB" sz="2400" dirty="0" smtClean="0"/>
              <a:t>Chapter(s) on methods and materials are obligatory only if Path 1 is followed, but are often also introduced for Path 2. </a:t>
            </a:r>
            <a:r>
              <a:rPr lang="en-GB" sz="2400" dirty="0"/>
              <a:t>M</a:t>
            </a:r>
            <a:r>
              <a:rPr lang="en-GB" sz="2400" dirty="0" smtClean="0"/>
              <a:t>ore space is available than in a paper and you want to demonstrate that you understood what you were doing</a:t>
            </a:r>
          </a:p>
          <a:p>
            <a:pPr eaLnBrk="1" hangingPunct="1">
              <a:lnSpc>
                <a:spcPct val="95000"/>
              </a:lnSpc>
              <a:spcBef>
                <a:spcPts val="2400"/>
              </a:spcBef>
              <a:defRPr/>
            </a:pPr>
            <a:r>
              <a:rPr lang="en-GB" sz="2400" dirty="0" smtClean="0"/>
              <a:t>For path 1 the references are best listed at the end of the thesis, for path 2 after each chapter</a:t>
            </a:r>
          </a:p>
        </p:txBody>
      </p:sp>
    </p:spTree>
    <p:extLst>
      <p:ext uri="{BB962C8B-B14F-4D97-AF65-F5344CB8AC3E}">
        <p14:creationId xmlns:p14="http://schemas.microsoft.com/office/powerpoint/2010/main" val="31692117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a:t>Ph.D. Theses</a:t>
            </a:r>
            <a:endParaRPr lang="en-US" dirty="0"/>
          </a:p>
        </p:txBody>
      </p:sp>
      <p:sp>
        <p:nvSpPr>
          <p:cNvPr id="3" name="Content Placeholder 2"/>
          <p:cNvSpPr>
            <a:spLocks noGrp="1"/>
          </p:cNvSpPr>
          <p:nvPr>
            <p:ph idx="1"/>
          </p:nvPr>
        </p:nvSpPr>
        <p:spPr/>
        <p:txBody>
          <a:bodyPr/>
          <a:lstStyle/>
          <a:p>
            <a:r>
              <a:rPr lang="en-US" sz="2600" dirty="0" smtClean="0"/>
              <a:t>What should be in Chapter 1? </a:t>
            </a:r>
          </a:p>
          <a:p>
            <a:pPr lvl="1"/>
            <a:r>
              <a:rPr lang="en-US" sz="2200" dirty="0" smtClean="0"/>
              <a:t>Introduction to the topic of the thesis. Start relatively general (e.g. magnetic field of the Sun), but soon become more specialized to the exact topic of your thesis. It should have the standard of a review paper, giving an overview of the literature. </a:t>
            </a:r>
          </a:p>
          <a:p>
            <a:pPr lvl="1"/>
            <a:r>
              <a:rPr lang="en-US" sz="2200" dirty="0" smtClean="0"/>
              <a:t>Length: typically 15-20 pages for Path 1,  30 pages for Path 2</a:t>
            </a:r>
          </a:p>
          <a:p>
            <a:pPr>
              <a:spcBef>
                <a:spcPts val="2400"/>
              </a:spcBef>
            </a:pPr>
            <a:r>
              <a:rPr lang="en-US" sz="2600" dirty="0" smtClean="0"/>
              <a:t>What should be in final Chapter? </a:t>
            </a:r>
          </a:p>
          <a:p>
            <a:pPr lvl="1"/>
            <a:r>
              <a:rPr lang="en-US" sz="2200" dirty="0" smtClean="0"/>
              <a:t>Give main results &amp; conclusions followed by ideas of future work. Make these as concrete as possible. It is no good saying that you are will resolve the mystery of the formation of the solar system. But also avoid just a tiny extension of what you have already done. Say how you are going to achieve the aims </a:t>
            </a:r>
          </a:p>
          <a:p>
            <a:pPr lvl="1"/>
            <a:r>
              <a:rPr lang="en-US" sz="2200" dirty="0" smtClean="0"/>
              <a:t>Length of this chapter can vary: typically 3-6 pages</a:t>
            </a:r>
            <a:endParaRPr lang="en-US" sz="2200" dirty="0"/>
          </a:p>
        </p:txBody>
      </p:sp>
    </p:spTree>
    <p:extLst>
      <p:ext uri="{BB962C8B-B14F-4D97-AF65-F5344CB8AC3E}">
        <p14:creationId xmlns:p14="http://schemas.microsoft.com/office/powerpoint/2010/main" val="22296929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7" name="Rectangle 3"/>
          <p:cNvSpPr>
            <a:spLocks noGrp="1" noChangeArrowheads="1"/>
          </p:cNvSpPr>
          <p:nvPr>
            <p:ph type="body" idx="1"/>
          </p:nvPr>
        </p:nvSpPr>
        <p:spPr>
          <a:xfrm>
            <a:off x="179388" y="1268760"/>
            <a:ext cx="8785225" cy="5400329"/>
          </a:xfrm>
        </p:spPr>
        <p:txBody>
          <a:bodyPr/>
          <a:lstStyle/>
          <a:p>
            <a:pPr eaLnBrk="1" hangingPunct="1">
              <a:spcBef>
                <a:spcPts val="2400"/>
              </a:spcBef>
              <a:defRPr/>
            </a:pPr>
            <a:r>
              <a:rPr lang="en-US" sz="2500" dirty="0" smtClean="0"/>
              <a:t>Questions can arise if there are multiple authors of a given paper forming a chapter of a thesis and in particular if the student is not the first author. Usually, a written statement from the student is required by the University pointing out his/her exact contribution</a:t>
            </a:r>
          </a:p>
          <a:p>
            <a:pPr eaLnBrk="1" hangingPunct="1">
              <a:spcBef>
                <a:spcPts val="2400"/>
              </a:spcBef>
              <a:defRPr/>
            </a:pPr>
            <a:r>
              <a:rPr lang="en-GB" sz="2500" dirty="0" smtClean="0"/>
              <a:t>I tend to allow my students more freedom with individual style in the thesis than in papers. However, supervisors differ in this respect</a:t>
            </a:r>
          </a:p>
          <a:p>
            <a:pPr eaLnBrk="1" hangingPunct="1">
              <a:spcBef>
                <a:spcPts val="2400"/>
              </a:spcBef>
              <a:defRPr/>
            </a:pPr>
            <a:r>
              <a:rPr lang="en-GB" sz="2500" dirty="0" smtClean="0">
                <a:solidFill>
                  <a:srgbClr val="99FF33"/>
                </a:solidFill>
              </a:rPr>
              <a:t>IMPORTANT! </a:t>
            </a:r>
            <a:r>
              <a:rPr lang="en-GB" sz="2500" dirty="0" smtClean="0"/>
              <a:t>Your thesis MUST </a:t>
            </a:r>
            <a:r>
              <a:rPr lang="en-GB" sz="2500" dirty="0" err="1" smtClean="0"/>
              <a:t>fulfill</a:t>
            </a:r>
            <a:r>
              <a:rPr lang="en-GB" sz="2500" dirty="0" smtClean="0"/>
              <a:t> the formal  requirements of the University (title page, summary, etc.). I have known theses to be turned down for purely formal reasons</a:t>
            </a:r>
          </a:p>
        </p:txBody>
      </p:sp>
      <p:sp>
        <p:nvSpPr>
          <p:cNvPr id="144387" name="Rectangle 4"/>
          <p:cNvSpPr>
            <a:spLocks noGrp="1" noChangeArrowheads="1"/>
          </p:cNvSpPr>
          <p:nvPr>
            <p:ph type="title"/>
          </p:nvPr>
        </p:nvSpPr>
        <p:spPr>
          <a:xfrm>
            <a:off x="457200" y="198438"/>
            <a:ext cx="8229600" cy="926306"/>
          </a:xfrm>
          <a:noFill/>
        </p:spPr>
        <p:txBody>
          <a:bodyPr/>
          <a:lstStyle/>
          <a:p>
            <a:pPr eaLnBrk="1" hangingPunct="1"/>
            <a:r>
              <a:rPr lang="en-GB" sz="3600" dirty="0" smtClean="0"/>
              <a:t>Ph.D. Theses</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438"/>
            <a:ext cx="8229600" cy="1430362"/>
          </a:xfrm>
        </p:spPr>
        <p:txBody>
          <a:bodyPr/>
          <a:lstStyle/>
          <a:p>
            <a:r>
              <a:rPr lang="en-US" sz="3600" dirty="0" smtClean="0"/>
              <a:t>Sample covers of PhD theses</a:t>
            </a:r>
            <a:endParaRPr lang="en-US" sz="3600" dirty="0"/>
          </a:p>
        </p:txBody>
      </p:sp>
      <p:pic>
        <p:nvPicPr>
          <p:cNvPr id="284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469802"/>
            <a:ext cx="3667895" cy="5227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46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469802"/>
            <a:ext cx="3672408" cy="522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06437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z="3600" dirty="0" smtClean="0"/>
              <a:t>Title </a:t>
            </a:r>
            <a:r>
              <a:rPr lang="de-DE" sz="3600" dirty="0" err="1" smtClean="0"/>
              <a:t>page</a:t>
            </a:r>
            <a:r>
              <a:rPr lang="de-DE" sz="3600" dirty="0" smtClean="0"/>
              <a:t> etc.</a:t>
            </a:r>
            <a:endParaRPr lang="de-DE" sz="3600" dirty="0"/>
          </a:p>
        </p:txBody>
      </p:sp>
      <p:pic>
        <p:nvPicPr>
          <p:cNvPr id="2867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327" y="1340768"/>
            <a:ext cx="3812641" cy="5388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7171" y="1340768"/>
            <a:ext cx="3829285" cy="5373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847238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198438"/>
            <a:ext cx="8229600" cy="782290"/>
          </a:xfrm>
        </p:spPr>
        <p:txBody>
          <a:bodyPr/>
          <a:lstStyle/>
          <a:p>
            <a:pPr eaLnBrk="1" hangingPunct="1"/>
            <a:r>
              <a:rPr lang="en-GB" sz="3600" dirty="0" smtClean="0"/>
              <a:t>Ph.D. Theses</a:t>
            </a:r>
          </a:p>
        </p:txBody>
      </p:sp>
      <p:sp>
        <p:nvSpPr>
          <p:cNvPr id="98307" name="Rectangle 3"/>
          <p:cNvSpPr>
            <a:spLocks noGrp="1" noChangeArrowheads="1"/>
          </p:cNvSpPr>
          <p:nvPr>
            <p:ph type="body" idx="1"/>
          </p:nvPr>
        </p:nvSpPr>
        <p:spPr>
          <a:xfrm>
            <a:off x="179388" y="1196553"/>
            <a:ext cx="8785225" cy="5472807"/>
          </a:xfrm>
        </p:spPr>
        <p:txBody>
          <a:bodyPr/>
          <a:lstStyle/>
          <a:p>
            <a:pPr eaLnBrk="1" hangingPunct="1">
              <a:spcBef>
                <a:spcPct val="55000"/>
              </a:spcBef>
              <a:defRPr/>
            </a:pPr>
            <a:r>
              <a:rPr lang="en-GB" sz="2200" dirty="0" smtClean="0"/>
              <a:t>In the IMPRS we expect each Ph.D. thesis to contain the material of multiple research papers</a:t>
            </a:r>
          </a:p>
          <a:p>
            <a:pPr eaLnBrk="1" hangingPunct="1">
              <a:spcBef>
                <a:spcPct val="55000"/>
              </a:spcBef>
              <a:defRPr/>
            </a:pPr>
            <a:r>
              <a:rPr lang="en-GB" sz="2200" dirty="0" smtClean="0"/>
              <a:t>Remember that your thesis will be carefully read by multiple people and you will be questioned about it </a:t>
            </a:r>
            <a:r>
              <a:rPr lang="en-GB" sz="2200" dirty="0" smtClean="0">
                <a:sym typeface="Wingdings" pitchFamily="2" charset="2"/>
              </a:rPr>
              <a:t> Don’t take writing your thesis too lightly  </a:t>
            </a:r>
            <a:r>
              <a:rPr lang="en-GB" sz="2200" b="1" dirty="0" smtClean="0">
                <a:solidFill>
                  <a:srgbClr val="00FFFF"/>
                </a:solidFill>
                <a:sym typeface="Wingdings" pitchFamily="2" charset="2"/>
              </a:rPr>
              <a:t>Reserve enough time for writing !!!</a:t>
            </a:r>
          </a:p>
          <a:p>
            <a:pPr eaLnBrk="1" hangingPunct="1">
              <a:spcBef>
                <a:spcPct val="55000"/>
              </a:spcBef>
              <a:defRPr/>
            </a:pPr>
            <a:r>
              <a:rPr lang="en-GB" sz="2200" dirty="0" smtClean="0">
                <a:sym typeface="Wingdings" pitchFamily="2" charset="2"/>
              </a:rPr>
              <a:t>Your marks can depend on how carefully you copy-edited your thesis (I know of outstanding students who missed getting a Summa for this very reason…)</a:t>
            </a:r>
          </a:p>
          <a:p>
            <a:pPr eaLnBrk="1" hangingPunct="1">
              <a:spcBef>
                <a:spcPct val="55000"/>
              </a:spcBef>
              <a:defRPr/>
            </a:pPr>
            <a:r>
              <a:rPr lang="en-GB" sz="2200" dirty="0" smtClean="0"/>
              <a:t>A thesis MUST satisfy the requirements of the university! Otherwise it might be rejected</a:t>
            </a:r>
          </a:p>
          <a:p>
            <a:pPr eaLnBrk="1" hangingPunct="1">
              <a:spcBef>
                <a:spcPct val="55000"/>
              </a:spcBef>
              <a:defRPr/>
            </a:pPr>
            <a:r>
              <a:rPr lang="en-GB" sz="2200" dirty="0" smtClean="0"/>
              <a:t>However, very few theses are read as often as research papers once the student has got his/her doctorate (although they are often given to new students starting on a subject as an introduction) </a:t>
            </a:r>
            <a:r>
              <a:rPr lang="en-GB" sz="2200" dirty="0" smtClean="0">
                <a:sym typeface="Wingdings" pitchFamily="2" charset="2"/>
              </a:rPr>
              <a:t> A</a:t>
            </a:r>
            <a:r>
              <a:rPr lang="en-GB" sz="2200" dirty="0" smtClean="0"/>
              <a:t>void unnecessary perfectionism</a:t>
            </a:r>
          </a:p>
        </p:txBody>
      </p:sp>
    </p:spTree>
    <p:extLst>
      <p:ext uri="{BB962C8B-B14F-4D97-AF65-F5344CB8AC3E}">
        <p14:creationId xmlns:p14="http://schemas.microsoft.com/office/powerpoint/2010/main" val="411676022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bg1"/>
            </a:solidFill>
            <a:effectLst>
              <a:outerShdw blurRad="38100" dist="38100" dir="2700000" algn="tl">
                <a:srgbClr val="000000">
                  <a:alpha val="43137"/>
                </a:srgbClr>
              </a:outerShdw>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11351</Words>
  <Application>Microsoft Office PowerPoint</Application>
  <PresentationFormat>On-screen Show (4:3)</PresentationFormat>
  <Paragraphs>791</Paragraphs>
  <Slides>104</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Arial</vt:lpstr>
      <vt:lpstr>Cambria Math</vt:lpstr>
      <vt:lpstr>Euphemia</vt:lpstr>
      <vt:lpstr>Symbol</vt:lpstr>
      <vt:lpstr>Times New Roman</vt:lpstr>
      <vt:lpstr>Wingdings</vt:lpstr>
      <vt:lpstr>Wingdings 3</vt:lpstr>
      <vt:lpstr>Default Design</vt:lpstr>
      <vt:lpstr>How to Write a Scientific Paper</vt:lpstr>
      <vt:lpstr>Table of contents</vt:lpstr>
      <vt:lpstr>Some Basics</vt:lpstr>
      <vt:lpstr>Some more Basics</vt:lpstr>
      <vt:lpstr>Before starting to write</vt:lpstr>
      <vt:lpstr>Before starting to write</vt:lpstr>
      <vt:lpstr>Before starting to write: Journal</vt:lpstr>
      <vt:lpstr>Instructions to authors from various journals/publishers</vt:lpstr>
      <vt:lpstr>Before starting to write: read</vt:lpstr>
      <vt:lpstr>Before starting to write: read</vt:lpstr>
      <vt:lpstr>Before starting to write: Structure</vt:lpstr>
      <vt:lpstr>Before starting to write: Structure</vt:lpstr>
      <vt:lpstr>Before starting to write: Selection</vt:lpstr>
      <vt:lpstr>The Title </vt:lpstr>
      <vt:lpstr>The Title </vt:lpstr>
      <vt:lpstr>Authors &amp; Affiliations</vt:lpstr>
      <vt:lpstr>Authors &amp; Affiliations</vt:lpstr>
      <vt:lpstr>Authors &amp; Affiliations</vt:lpstr>
      <vt:lpstr>Authors &amp; Affiliations</vt:lpstr>
      <vt:lpstr>Abstract</vt:lpstr>
      <vt:lpstr>Abstract: an example</vt:lpstr>
      <vt:lpstr>Abstract: a structured example</vt:lpstr>
      <vt:lpstr>Abstract</vt:lpstr>
      <vt:lpstr>Abstract</vt:lpstr>
      <vt:lpstr>The Introduction</vt:lpstr>
      <vt:lpstr>The Introduction</vt:lpstr>
      <vt:lpstr>The Introduction</vt:lpstr>
      <vt:lpstr>The Introduction</vt:lpstr>
      <vt:lpstr>The Introduction</vt:lpstr>
      <vt:lpstr>The Introduction</vt:lpstr>
      <vt:lpstr>Ethics: Plagiarism</vt:lpstr>
      <vt:lpstr>Ethics: Plagiarism</vt:lpstr>
      <vt:lpstr>Ethics: Be honest</vt:lpstr>
      <vt:lpstr>Methods and Materials</vt:lpstr>
      <vt:lpstr>Methods and Materials</vt:lpstr>
      <vt:lpstr>Methods and Materials</vt:lpstr>
      <vt:lpstr>Methods and Materials</vt:lpstr>
      <vt:lpstr>Results</vt:lpstr>
      <vt:lpstr>More Results</vt:lpstr>
      <vt:lpstr>Results: Figures</vt:lpstr>
      <vt:lpstr>Results: Figures</vt:lpstr>
      <vt:lpstr>Results: Figures</vt:lpstr>
      <vt:lpstr>Popular types of figures</vt:lpstr>
      <vt:lpstr>Popular types of figures</vt:lpstr>
      <vt:lpstr>Popular types of figures</vt:lpstr>
      <vt:lpstr>Popular types of figures</vt:lpstr>
      <vt:lpstr>Popular types of figures</vt:lpstr>
      <vt:lpstr>Popular types of figures</vt:lpstr>
      <vt:lpstr>Popular types of figures</vt:lpstr>
      <vt:lpstr>PowerPoint Presentation</vt:lpstr>
      <vt:lpstr>PowerPoint Presentation</vt:lpstr>
      <vt:lpstr>What to observe when plotting figures</vt:lpstr>
      <vt:lpstr>Animations</vt:lpstr>
      <vt:lpstr>Tables</vt:lpstr>
      <vt:lpstr>Tables</vt:lpstr>
      <vt:lpstr>PowerPoint Presentation</vt:lpstr>
      <vt:lpstr>Discussion and conclusions</vt:lpstr>
      <vt:lpstr>Acknowledgements</vt:lpstr>
      <vt:lpstr>References</vt:lpstr>
      <vt:lpstr>References</vt:lpstr>
      <vt:lpstr>References</vt:lpstr>
      <vt:lpstr>References</vt:lpstr>
      <vt:lpstr>Optimal number of references</vt:lpstr>
      <vt:lpstr>References: avoid errors</vt:lpstr>
      <vt:lpstr>Citing references</vt:lpstr>
      <vt:lpstr>Appendices</vt:lpstr>
      <vt:lpstr>Supplementary material</vt:lpstr>
      <vt:lpstr>After finishing to write</vt:lpstr>
      <vt:lpstr>Style</vt:lpstr>
      <vt:lpstr>Style: simplicity &amp; clarity</vt:lpstr>
      <vt:lpstr>Style: Precision</vt:lpstr>
      <vt:lpstr>Style: Precision</vt:lpstr>
      <vt:lpstr>Style: Units</vt:lpstr>
      <vt:lpstr>Style: Symbols and acronyms</vt:lpstr>
      <vt:lpstr>Style: Equations</vt:lpstr>
      <vt:lpstr>Style and language</vt:lpstr>
      <vt:lpstr>Which journal?</vt:lpstr>
      <vt:lpstr>Which journal?</vt:lpstr>
      <vt:lpstr>Which journal?</vt:lpstr>
      <vt:lpstr>Which journal?</vt:lpstr>
      <vt:lpstr>Which Journal?</vt:lpstr>
      <vt:lpstr>Submission</vt:lpstr>
      <vt:lpstr>Submission: sample cover letter</vt:lpstr>
      <vt:lpstr>The refereeing process</vt:lpstr>
      <vt:lpstr>Editors decide, but are heavily influenced by referees</vt:lpstr>
      <vt:lpstr>Dealing with referees’ reports</vt:lpstr>
      <vt:lpstr>Dealing with referees’ reports</vt:lpstr>
      <vt:lpstr>Dealing with referees’ reports</vt:lpstr>
      <vt:lpstr>Language editing and proofs</vt:lpstr>
      <vt:lpstr>Making your paper available to the community</vt:lpstr>
      <vt:lpstr>Making your paper available to the community</vt:lpstr>
      <vt:lpstr>Ph.D. Thesis</vt:lpstr>
      <vt:lpstr>Ph.D. Theses</vt:lpstr>
      <vt:lpstr>Ph.D. Theses</vt:lpstr>
      <vt:lpstr>Ph.D. Theses</vt:lpstr>
      <vt:lpstr>Ph.D. Theses</vt:lpstr>
      <vt:lpstr>Sample covers of PhD theses</vt:lpstr>
      <vt:lpstr>Title page etc.</vt:lpstr>
      <vt:lpstr>Ph.D. Theses</vt:lpstr>
      <vt:lpstr>Ph.D. Theses</vt:lpstr>
      <vt:lpstr>Ph.D. Theses: Consistency</vt:lpstr>
      <vt:lpstr>Acknowledgements</vt:lpstr>
      <vt:lpstr>Acknowledgements</vt:lpstr>
      <vt:lpstr>Thank you for your attention</vt:lpstr>
    </vt:vector>
  </TitlesOfParts>
  <Company>MPAe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Sami K. Solanki</dc:creator>
  <cp:lastModifiedBy>Solanki, Sami</cp:lastModifiedBy>
  <cp:revision>1008</cp:revision>
  <dcterms:created xsi:type="dcterms:W3CDTF">2004-02-15T20:45:15Z</dcterms:created>
  <dcterms:modified xsi:type="dcterms:W3CDTF">2019-04-03T11:32:43Z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1235646225</vt:i4>
  </property>
  <property fmtid="{D5CDD505-2E9C-101B-9397-08002B2CF9AE}" pid="3" name="_NewReviewCycle">
    <vt:lpwstr/>
  </property>
  <property fmtid="{D5CDD505-2E9C-101B-9397-08002B2CF9AE}" pid="4" name="_EmailSubject">
    <vt:lpwstr>Paper writing Vortrag</vt:lpwstr>
  </property>
  <property fmtid="{D5CDD505-2E9C-101B-9397-08002B2CF9AE}" pid="5" name="_AuthorEmail">
    <vt:lpwstr>solanki@mps.mpg.de</vt:lpwstr>
  </property>
  <property fmtid="{D5CDD505-2E9C-101B-9397-08002B2CF9AE}" pid="6" name="_AuthorEmailDisplayName">
    <vt:lpwstr>Solanki, Sami</vt:lpwstr>
  </property>
</Properties>
</file>