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60" r:id="rId1"/>
  </p:sldMasterIdLst>
  <p:notesMasterIdLst>
    <p:notesMasterId r:id="rId20"/>
  </p:notesMasterIdLst>
  <p:handoutMasterIdLst>
    <p:handoutMasterId r:id="rId21"/>
  </p:handoutMasterIdLst>
  <p:sldIdLst>
    <p:sldId id="424" r:id="rId2"/>
    <p:sldId id="445" r:id="rId3"/>
    <p:sldId id="446" r:id="rId4"/>
    <p:sldId id="448" r:id="rId5"/>
    <p:sldId id="449" r:id="rId6"/>
    <p:sldId id="450" r:id="rId7"/>
    <p:sldId id="451" r:id="rId8"/>
    <p:sldId id="452" r:id="rId9"/>
    <p:sldId id="453" r:id="rId10"/>
    <p:sldId id="454" r:id="rId11"/>
    <p:sldId id="455" r:id="rId12"/>
    <p:sldId id="458" r:id="rId13"/>
    <p:sldId id="459" r:id="rId14"/>
    <p:sldId id="460" r:id="rId15"/>
    <p:sldId id="456" r:id="rId16"/>
    <p:sldId id="457" r:id="rId17"/>
    <p:sldId id="461" r:id="rId18"/>
    <p:sldId id="462" r:id="rId19"/>
  </p:sldIdLst>
  <p:sldSz cx="10080625" cy="7559675"/>
  <p:notesSz cx="7099300" cy="10234613"/>
  <p:embeddedFontLst>
    <p:embeddedFont>
      <p:font typeface="Wingdings 2" pitchFamily="18" charset="2"/>
      <p:regular r:id="rId22"/>
    </p:embeddedFont>
  </p:embeddedFontLst>
  <p:custDataLst>
    <p:tags r:id="rId23"/>
  </p:custDataLst>
  <p:defaultTextStyle>
    <a:defPPr>
      <a:defRPr lang="en-GB"/>
    </a:defPPr>
    <a:lvl1pPr algn="ctr" rtl="0" fontAlgn="base" hangingPunct="0">
      <a:spcBef>
        <a:spcPct val="50000"/>
      </a:spcBef>
      <a:spcAft>
        <a:spcPct val="0"/>
      </a:spcAft>
      <a:buClr>
        <a:srgbClr val="FFFF99"/>
      </a:buClr>
      <a:buSzPct val="80000"/>
      <a:buFont typeface="Wingdings" pitchFamily="2" charset="2"/>
      <a:defRPr sz="2400" kern="1200">
        <a:solidFill>
          <a:srgbClr val="FFFF99"/>
        </a:solidFill>
        <a:latin typeface="Arial" charset="0"/>
        <a:ea typeface="+mn-ea"/>
        <a:cs typeface="+mn-cs"/>
      </a:defRPr>
    </a:lvl1pPr>
    <a:lvl2pPr marL="457200" algn="ctr" rtl="0" fontAlgn="base" hangingPunct="0">
      <a:spcBef>
        <a:spcPct val="50000"/>
      </a:spcBef>
      <a:spcAft>
        <a:spcPct val="0"/>
      </a:spcAft>
      <a:buClr>
        <a:srgbClr val="FFFF99"/>
      </a:buClr>
      <a:buSzPct val="80000"/>
      <a:buFont typeface="Wingdings" pitchFamily="2" charset="2"/>
      <a:defRPr sz="2400" kern="1200">
        <a:solidFill>
          <a:srgbClr val="FFFF99"/>
        </a:solidFill>
        <a:latin typeface="Arial" charset="0"/>
        <a:ea typeface="+mn-ea"/>
        <a:cs typeface="+mn-cs"/>
      </a:defRPr>
    </a:lvl2pPr>
    <a:lvl3pPr marL="914400" algn="ctr" rtl="0" fontAlgn="base" hangingPunct="0">
      <a:spcBef>
        <a:spcPct val="50000"/>
      </a:spcBef>
      <a:spcAft>
        <a:spcPct val="0"/>
      </a:spcAft>
      <a:buClr>
        <a:srgbClr val="FFFF99"/>
      </a:buClr>
      <a:buSzPct val="80000"/>
      <a:buFont typeface="Wingdings" pitchFamily="2" charset="2"/>
      <a:defRPr sz="2400" kern="1200">
        <a:solidFill>
          <a:srgbClr val="FFFF99"/>
        </a:solidFill>
        <a:latin typeface="Arial" charset="0"/>
        <a:ea typeface="+mn-ea"/>
        <a:cs typeface="+mn-cs"/>
      </a:defRPr>
    </a:lvl3pPr>
    <a:lvl4pPr marL="1371600" algn="ctr" rtl="0" fontAlgn="base" hangingPunct="0">
      <a:spcBef>
        <a:spcPct val="50000"/>
      </a:spcBef>
      <a:spcAft>
        <a:spcPct val="0"/>
      </a:spcAft>
      <a:buClr>
        <a:srgbClr val="FFFF99"/>
      </a:buClr>
      <a:buSzPct val="80000"/>
      <a:buFont typeface="Wingdings" pitchFamily="2" charset="2"/>
      <a:defRPr sz="2400" kern="1200">
        <a:solidFill>
          <a:srgbClr val="FFFF99"/>
        </a:solidFill>
        <a:latin typeface="Arial" charset="0"/>
        <a:ea typeface="+mn-ea"/>
        <a:cs typeface="+mn-cs"/>
      </a:defRPr>
    </a:lvl4pPr>
    <a:lvl5pPr marL="1828800" algn="ctr" rtl="0" fontAlgn="base" hangingPunct="0">
      <a:spcBef>
        <a:spcPct val="50000"/>
      </a:spcBef>
      <a:spcAft>
        <a:spcPct val="0"/>
      </a:spcAft>
      <a:buClr>
        <a:srgbClr val="FFFF99"/>
      </a:buClr>
      <a:buSzPct val="80000"/>
      <a:buFont typeface="Wingdings" pitchFamily="2" charset="2"/>
      <a:defRPr sz="2400" kern="1200">
        <a:solidFill>
          <a:srgbClr val="FFFF99"/>
        </a:solidFill>
        <a:latin typeface="Arial" charset="0"/>
        <a:ea typeface="+mn-ea"/>
        <a:cs typeface="+mn-cs"/>
      </a:defRPr>
    </a:lvl5pPr>
    <a:lvl6pPr marL="2286000" algn="l" defTabSz="914400" rtl="0" eaLnBrk="1" latinLnBrk="0" hangingPunct="1">
      <a:defRPr sz="2400" kern="1200">
        <a:solidFill>
          <a:srgbClr val="FFFF99"/>
        </a:solidFill>
        <a:latin typeface="Arial" charset="0"/>
        <a:ea typeface="+mn-ea"/>
        <a:cs typeface="+mn-cs"/>
      </a:defRPr>
    </a:lvl6pPr>
    <a:lvl7pPr marL="2743200" algn="l" defTabSz="914400" rtl="0" eaLnBrk="1" latinLnBrk="0" hangingPunct="1">
      <a:defRPr sz="2400" kern="1200">
        <a:solidFill>
          <a:srgbClr val="FFFF99"/>
        </a:solidFill>
        <a:latin typeface="Arial" charset="0"/>
        <a:ea typeface="+mn-ea"/>
        <a:cs typeface="+mn-cs"/>
      </a:defRPr>
    </a:lvl7pPr>
    <a:lvl8pPr marL="3200400" algn="l" defTabSz="914400" rtl="0" eaLnBrk="1" latinLnBrk="0" hangingPunct="1">
      <a:defRPr sz="2400" kern="1200">
        <a:solidFill>
          <a:srgbClr val="FFFF99"/>
        </a:solidFill>
        <a:latin typeface="Arial" charset="0"/>
        <a:ea typeface="+mn-ea"/>
        <a:cs typeface="+mn-cs"/>
      </a:defRPr>
    </a:lvl8pPr>
    <a:lvl9pPr marL="3657600" algn="l" defTabSz="914400" rtl="0" eaLnBrk="1" latinLnBrk="0" hangingPunct="1">
      <a:defRPr sz="2400" kern="1200">
        <a:solidFill>
          <a:srgbClr val="FFFF99"/>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99CC"/>
    <a:srgbClr val="D60093"/>
    <a:srgbClr val="CCECFF"/>
    <a:srgbClr val="FFFFFF"/>
    <a:srgbClr val="DDDDDD"/>
    <a:srgbClr val="0000CC"/>
    <a:srgbClr val="990000"/>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34" autoAdjust="0"/>
    <p:restoredTop sz="88475" autoAdjust="0"/>
  </p:normalViewPr>
  <p:slideViewPr>
    <p:cSldViewPr snapToObjects="1">
      <p:cViewPr varScale="1">
        <p:scale>
          <a:sx n="79" d="100"/>
          <a:sy n="79" d="100"/>
        </p:scale>
        <p:origin x="-1176" y="-102"/>
      </p:cViewPr>
      <p:guideLst>
        <p:guide orient="horz" pos="340"/>
        <p:guide orient="horz" pos="2381"/>
        <p:guide orient="horz" pos="4536"/>
        <p:guide pos="3175"/>
      </p:guideLst>
    </p:cSldViewPr>
  </p:slideViewPr>
  <p:notesTextViewPr>
    <p:cViewPr>
      <p:scale>
        <a:sx n="66" d="100"/>
        <a:sy n="66" d="100"/>
      </p:scale>
      <p:origin x="0" y="0"/>
    </p:cViewPr>
  </p:notesTextViewPr>
  <p:sorterViewPr>
    <p:cViewPr>
      <p:scale>
        <a:sx n="66" d="100"/>
        <a:sy n="66" d="100"/>
      </p:scale>
      <p:origin x="0" y="0"/>
    </p:cViewPr>
  </p:sorterViewPr>
  <p:notesViewPr>
    <p:cSldViewPr snapToObjects="1">
      <p:cViewPr varScale="1">
        <p:scale>
          <a:sx n="66" d="100"/>
          <a:sy n="66" d="100"/>
        </p:scale>
        <p:origin x="0" y="0"/>
      </p:cViewPr>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a:spcBef>
                <a:spcPct val="0"/>
              </a:spcBef>
              <a:buClrTx/>
              <a:buSzTx/>
              <a:buFontTx/>
              <a:buNone/>
              <a:defRPr sz="1200">
                <a:solidFill>
                  <a:schemeClr val="tx1"/>
                </a:solidFill>
              </a:defRPr>
            </a:lvl1pPr>
          </a:lstStyle>
          <a:p>
            <a:endParaRPr lang="en-US"/>
          </a:p>
        </p:txBody>
      </p:sp>
      <p:sp>
        <p:nvSpPr>
          <p:cNvPr id="11776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a:spcBef>
                <a:spcPct val="0"/>
              </a:spcBef>
              <a:buClrTx/>
              <a:buSzTx/>
              <a:buFontTx/>
              <a:buNone/>
              <a:defRPr sz="1200">
                <a:solidFill>
                  <a:schemeClr val="tx1"/>
                </a:solidFill>
              </a:defRPr>
            </a:lvl1pPr>
          </a:lstStyle>
          <a:p>
            <a:endParaRPr lang="en-US"/>
          </a:p>
        </p:txBody>
      </p:sp>
      <p:sp>
        <p:nvSpPr>
          <p:cNvPr id="11776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a:spcBef>
                <a:spcPct val="0"/>
              </a:spcBef>
              <a:buClrTx/>
              <a:buSzTx/>
              <a:buFontTx/>
              <a:buNone/>
              <a:defRPr sz="1200">
                <a:solidFill>
                  <a:schemeClr val="tx1"/>
                </a:solidFill>
              </a:defRPr>
            </a:lvl1pPr>
          </a:lstStyle>
          <a:p>
            <a:endParaRPr lang="en-US"/>
          </a:p>
        </p:txBody>
      </p:sp>
      <p:sp>
        <p:nvSpPr>
          <p:cNvPr id="11776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a:spcBef>
                <a:spcPct val="0"/>
              </a:spcBef>
              <a:buClrTx/>
              <a:buSzTx/>
              <a:buFontTx/>
              <a:buNone/>
              <a:defRPr sz="1200">
                <a:solidFill>
                  <a:schemeClr val="tx1"/>
                </a:solidFill>
              </a:defRPr>
            </a:lvl1pPr>
          </a:lstStyle>
          <a:p>
            <a:fld id="{F317F1D4-CEA7-4733-9AB2-A980C98F36C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noTextEdit="1"/>
          </p:cNvSpPr>
          <p:nvPr>
            <p:ph type="sldImg"/>
          </p:nvPr>
        </p:nvSpPr>
        <p:spPr bwMode="auto">
          <a:xfrm>
            <a:off x="939800" y="1044575"/>
            <a:ext cx="5021263" cy="3765550"/>
          </a:xfrm>
          <a:prstGeom prst="rect">
            <a:avLst/>
          </a:prstGeom>
          <a:solidFill>
            <a:srgbClr val="FFFFFF"/>
          </a:solidFill>
          <a:ln w="9525">
            <a:solidFill>
              <a:srgbClr val="000000"/>
            </a:solidFill>
            <a:miter lim="800000"/>
            <a:headEnd/>
            <a:tailEnd/>
          </a:ln>
          <a:effectLst/>
        </p:spPr>
      </p:sp>
      <p:sp>
        <p:nvSpPr>
          <p:cNvPr id="2050" name="Text Box 2"/>
          <p:cNvSpPr txBox="1">
            <a:spLocks noGrp="1" noChangeArrowheads="1"/>
          </p:cNvSpPr>
          <p:nvPr>
            <p:ph type="body" idx="1"/>
          </p:nvPr>
        </p:nvSpPr>
        <p:spPr bwMode="auto">
          <a:xfrm>
            <a:off x="1068388" y="5175250"/>
            <a:ext cx="4770437" cy="41798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TRACE data have clearly shown that energy losses due to radiation and thermal conduction can be balanced in coronal loops only if they are ehated within the lowest 10Mm above the photosphere</a:t>
            </a:r>
          </a:p>
          <a:p>
            <a:pPr lvl="0"/>
            <a:endParaRPr lang="en-GB" smtClean="0"/>
          </a:p>
        </p:txBody>
      </p:sp>
    </p:spTree>
  </p:cSld>
  <p:clrMap bg1="lt1" tx1="dk1" bg2="lt2" tx2="dk2" accent1="accent1" accent2="accent2" accent3="accent3" accent4="accent4" accent5="accent5" accent6="accent6" hlink="hlink" folHlink="folHlink"/>
  <p:notesStyle>
    <a:lvl1pPr algn="l" defTabSz="355600" rtl="0" fontAlgn="base">
      <a:spcBef>
        <a:spcPct val="30000"/>
      </a:spcBef>
      <a:spcAft>
        <a:spcPct val="0"/>
      </a:spcAft>
      <a:buClr>
        <a:srgbClr val="000000"/>
      </a:buClr>
      <a:buSzPct val="100000"/>
      <a:buFont typeface="Arial" charset="0"/>
      <a:defRPr sz="1200" kern="1200">
        <a:solidFill>
          <a:srgbClr val="000000"/>
        </a:solidFill>
        <a:latin typeface="Arial" charset="0"/>
        <a:ea typeface="+mn-ea"/>
        <a:cs typeface="+mn-cs"/>
      </a:defRPr>
    </a:lvl1pPr>
    <a:lvl2pPr marL="742950" indent="-285750" algn="l" defTabSz="355600" rtl="0" fontAlgn="base">
      <a:spcBef>
        <a:spcPct val="30000"/>
      </a:spcBef>
      <a:spcAft>
        <a:spcPct val="0"/>
      </a:spcAft>
      <a:buClr>
        <a:srgbClr val="000000"/>
      </a:buClr>
      <a:buSzPct val="100000"/>
      <a:buFont typeface="Arial" charset="0"/>
      <a:defRPr sz="1200" kern="1200">
        <a:solidFill>
          <a:srgbClr val="000000"/>
        </a:solidFill>
        <a:latin typeface="Arial" charset="0"/>
        <a:ea typeface="+mn-ea"/>
        <a:cs typeface="+mn-cs"/>
      </a:defRPr>
    </a:lvl2pPr>
    <a:lvl3pPr marL="1143000" indent="-228600" algn="l" defTabSz="355600" rtl="0" fontAlgn="base">
      <a:spcBef>
        <a:spcPct val="30000"/>
      </a:spcBef>
      <a:spcAft>
        <a:spcPct val="0"/>
      </a:spcAft>
      <a:buClr>
        <a:srgbClr val="000000"/>
      </a:buClr>
      <a:buSzPct val="100000"/>
      <a:buFont typeface="Arial" charset="0"/>
      <a:defRPr sz="1200" kern="1200">
        <a:solidFill>
          <a:srgbClr val="000000"/>
        </a:solidFill>
        <a:latin typeface="Arial" charset="0"/>
        <a:ea typeface="+mn-ea"/>
        <a:cs typeface="+mn-cs"/>
      </a:defRPr>
    </a:lvl3pPr>
    <a:lvl4pPr marL="1600200" indent="-228600" algn="l" defTabSz="355600" rtl="0" fontAlgn="base">
      <a:spcBef>
        <a:spcPct val="30000"/>
      </a:spcBef>
      <a:spcAft>
        <a:spcPct val="0"/>
      </a:spcAft>
      <a:buClr>
        <a:srgbClr val="000000"/>
      </a:buClr>
      <a:buSzPct val="100000"/>
      <a:buFont typeface="Arial" charset="0"/>
      <a:defRPr sz="1200" kern="1200">
        <a:solidFill>
          <a:srgbClr val="000000"/>
        </a:solidFill>
        <a:latin typeface="Arial" charset="0"/>
        <a:ea typeface="+mn-ea"/>
        <a:cs typeface="+mn-cs"/>
      </a:defRPr>
    </a:lvl4pPr>
    <a:lvl5pPr marL="2057400" indent="-228600" algn="l" defTabSz="355600" rtl="0" fontAlgn="base">
      <a:spcBef>
        <a:spcPct val="30000"/>
      </a:spcBef>
      <a:spcAft>
        <a:spcPct val="0"/>
      </a:spcAft>
      <a:buClr>
        <a:srgbClr val="000000"/>
      </a:buClr>
      <a:buSzPct val="100000"/>
      <a:buFont typeface="Arial" charset="0"/>
      <a:defRPr sz="1200" kern="1200">
        <a:solidFill>
          <a:srgbClr val="000000"/>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81451" y="161273"/>
            <a:ext cx="9717723" cy="2761801"/>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a:p>
        </p:txBody>
      </p:sp>
      <p:sp>
        <p:nvSpPr>
          <p:cNvPr id="8" name="Title 7"/>
          <p:cNvSpPr>
            <a:spLocks noGrp="1"/>
          </p:cNvSpPr>
          <p:nvPr>
            <p:ph type="ctrTitle"/>
          </p:nvPr>
        </p:nvSpPr>
        <p:spPr>
          <a:xfrm>
            <a:off x="511785" y="419983"/>
            <a:ext cx="9072563" cy="2435895"/>
          </a:xfrm>
        </p:spPr>
        <p:txBody>
          <a:bodyPr lIns="50397" rIns="251986" anchor="b">
            <a:normAutofit/>
          </a:bodyPr>
          <a:lstStyle>
            <a:lvl1pPr marL="0" algn="r">
              <a:defRPr sz="53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352146" y="3107866"/>
            <a:ext cx="7232202" cy="1931917"/>
          </a:xfrm>
        </p:spPr>
        <p:txBody>
          <a:bodyPr lIns="50397" rIns="272145"/>
          <a:lstStyle>
            <a:lvl1pPr marL="0" indent="0" algn="r">
              <a:spcBef>
                <a:spcPts val="0"/>
              </a:spcBef>
              <a:buNone/>
              <a:defRPr>
                <a:effectLst/>
              </a:defRPr>
            </a:lvl1pPr>
            <a:lvl2pPr marL="503972" indent="0" algn="ctr">
              <a:buNone/>
            </a:lvl2pPr>
            <a:lvl3pPr marL="1007943" indent="0" algn="ctr">
              <a:buNone/>
            </a:lvl3pPr>
            <a:lvl4pPr marL="1511915" indent="0" algn="ctr">
              <a:buNone/>
            </a:lvl4pPr>
            <a:lvl5pPr marL="2015886" indent="0" algn="ctr">
              <a:buNone/>
            </a:lvl5pPr>
            <a:lvl6pPr marL="2519858" indent="0" algn="ctr">
              <a:buNone/>
            </a:lvl6pPr>
            <a:lvl7pPr marL="3023829" indent="0" algn="ctr">
              <a:buNone/>
            </a:lvl7pPr>
            <a:lvl8pPr marL="3527801" indent="0" algn="ctr">
              <a:buNone/>
            </a:lvl8pPr>
            <a:lvl9pPr marL="4031772" indent="0" algn="ctr">
              <a:buNone/>
            </a:lvl9pPr>
            <a:extLst/>
          </a:lstStyle>
          <a:p>
            <a:r>
              <a:rPr kumimoji="0" lang="en-US" smtClean="0"/>
              <a:t>Click to edit Master subtitle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pPr/>
              <a:t>‹#›</a:t>
            </a:fld>
            <a:endParaRPr kumimoji="0" lang="en-US" dirty="0"/>
          </a:p>
        </p:txBody>
      </p:sp>
      <p:sp>
        <p:nvSpPr>
          <p:cNvPr id="8" name="Rectangle 7"/>
          <p:cNvSpPr/>
          <p:nvPr userDrawn="1"/>
        </p:nvSpPr>
        <p:spPr>
          <a:xfrm flipV="1">
            <a:off x="504031" y="1547589"/>
            <a:ext cx="9072563" cy="18000"/>
          </a:xfrm>
          <a:prstGeom prst="rect">
            <a:avLst/>
          </a:prstGeom>
          <a:gradFill flip="none" rotWithShape="1">
            <a:gsLst>
              <a:gs pos="0">
                <a:schemeClr val="tx2">
                  <a:lumMod val="90000"/>
                </a:schemeClr>
              </a:gs>
              <a:gs pos="100000">
                <a:schemeClr val="accent6"/>
              </a:gs>
            </a:gsLst>
            <a:lin ang="0" scaled="1"/>
            <a:tileRect/>
          </a:gradFill>
          <a:ln w="1905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04031" y="1814322"/>
            <a:ext cx="4452276" cy="4989386"/>
          </a:xfrm>
        </p:spPr>
        <p:txBody>
          <a:bodyPr/>
          <a:lstStyle>
            <a:lvl1pPr>
              <a:defRPr sz="3100"/>
            </a:lvl1pPr>
            <a:lvl2pPr>
              <a:defRPr sz="2600"/>
            </a:lvl2pPr>
            <a:lvl3pPr>
              <a:defRPr sz="22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124318" y="1814322"/>
            <a:ext cx="4452276" cy="4989386"/>
          </a:xfrm>
        </p:spPr>
        <p:txBody>
          <a:bodyPr/>
          <a:lstStyle>
            <a:lvl1pPr>
              <a:defRPr sz="3100"/>
            </a:lvl1pPr>
            <a:lvl2pPr>
              <a:defRPr sz="2600"/>
            </a:lvl2pPr>
            <a:lvl3pPr>
              <a:defRPr sz="22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a:xfrm>
            <a:off x="9526191" y="7181105"/>
            <a:ext cx="511845" cy="302387"/>
          </a:xfrm>
        </p:spPr>
        <p:txBody>
          <a:bodyPr/>
          <a:lstStyle>
            <a:extLst/>
          </a:lstStyle>
          <a:p>
            <a:fld id="{8C592886-E571-45D5-8B56-343DC94F8FA6}" type="slidenum">
              <a:rPr kumimoji="0" lang="en-US" smtClean="0"/>
              <a:pPr/>
              <a:t>‹#›</a:t>
            </a:fld>
            <a:endParaRPr kumimoji="0" lang="en-US"/>
          </a:p>
        </p:txBody>
      </p:sp>
      <p:sp>
        <p:nvSpPr>
          <p:cNvPr id="10" name="Rectangle 9"/>
          <p:cNvSpPr/>
          <p:nvPr/>
        </p:nvSpPr>
        <p:spPr>
          <a:xfrm flipV="1">
            <a:off x="504031" y="1547589"/>
            <a:ext cx="9072563" cy="18000"/>
          </a:xfrm>
          <a:prstGeom prst="rect">
            <a:avLst/>
          </a:prstGeom>
          <a:gradFill flip="none" rotWithShape="1">
            <a:gsLst>
              <a:gs pos="0">
                <a:schemeClr val="tx2">
                  <a:lumMod val="90000"/>
                </a:schemeClr>
              </a:gs>
              <a:gs pos="100000">
                <a:schemeClr val="accent6"/>
              </a:gs>
            </a:gsLst>
            <a:lin ang="0" scaled="1"/>
            <a:tileRect/>
          </a:gradFill>
          <a:ln w="1905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4031" y="279126"/>
            <a:ext cx="9072563" cy="1259946"/>
          </a:xfrm>
        </p:spPr>
        <p:txBody>
          <a:bodyPr wrap="none"/>
          <a:lstStyle>
            <a:extLst/>
          </a:lstStyle>
          <a:p>
            <a:r>
              <a:rPr kumimoji="0" lang="en-US" dirty="0" smtClean="0"/>
              <a:t>Click to edit Master title style</a:t>
            </a:r>
            <a:endParaRPr kumimoji="0" lang="en-US" dirty="0"/>
          </a:p>
        </p:txBody>
      </p:sp>
      <p:sp>
        <p:nvSpPr>
          <p:cNvPr id="5" name="Slide Number Placeholder 4"/>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
        <p:nvSpPr>
          <p:cNvPr id="6" name="Rectangle 5"/>
          <p:cNvSpPr/>
          <p:nvPr userDrawn="1"/>
        </p:nvSpPr>
        <p:spPr>
          <a:xfrm flipV="1">
            <a:off x="504031" y="1547589"/>
            <a:ext cx="9072563" cy="18000"/>
          </a:xfrm>
          <a:prstGeom prst="rect">
            <a:avLst/>
          </a:prstGeom>
          <a:gradFill flip="none" rotWithShape="1">
            <a:gsLst>
              <a:gs pos="0">
                <a:schemeClr val="tx2">
                  <a:lumMod val="90000"/>
                </a:schemeClr>
              </a:gs>
              <a:gs pos="100000">
                <a:schemeClr val="accent6"/>
              </a:gs>
            </a:gsLst>
            <a:lin ang="0" scaled="1"/>
            <a:tileRect/>
          </a:gradFill>
          <a:ln w="1905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81451" y="162134"/>
            <a:ext cx="9713346" cy="7237129"/>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a:p>
        </p:txBody>
      </p:sp>
      <p:sp>
        <p:nvSpPr>
          <p:cNvPr id="23" name="Slide Number Placeholder 22"/>
          <p:cNvSpPr>
            <a:spLocks noGrp="1"/>
          </p:cNvSpPr>
          <p:nvPr>
            <p:ph type="sldNum" sz="quarter" idx="4"/>
          </p:nvPr>
        </p:nvSpPr>
        <p:spPr>
          <a:xfrm>
            <a:off x="-7814" y="7358084"/>
            <a:ext cx="812618" cy="192372"/>
          </a:xfrm>
          <a:prstGeom prst="rect">
            <a:avLst/>
          </a:prstGeom>
        </p:spPr>
        <p:txBody>
          <a:bodyPr lIns="100794" tIns="50397" rIns="100794" bIns="50397" anchor="ctr"/>
          <a:lstStyle>
            <a:lvl1pPr algn="l" eaLnBrk="1" latinLnBrk="0" hangingPunct="1">
              <a:defRPr lang="en-US" sz="1100" kern="1200" smtClean="0">
                <a:solidFill>
                  <a:schemeClr val="tx1">
                    <a:lumMod val="95000"/>
                  </a:schemeClr>
                </a:solidFill>
                <a:latin typeface="+mn-lt"/>
                <a:ea typeface="+mn-ea"/>
                <a:cs typeface="+mn-cs"/>
              </a:defRPr>
            </a:lvl1pPr>
            <a:extLst/>
          </a:lstStyle>
          <a:p>
            <a:fld id="{8C592886-E571-45D5-8B56-343DC94F8FA6}" type="slidenum">
              <a:rPr lang="de-DE" smtClean="0"/>
              <a:pPr/>
              <a:t>‹#›</a:t>
            </a:fld>
            <a:endParaRPr lang="de-DE" dirty="0"/>
          </a:p>
        </p:txBody>
      </p:sp>
      <p:sp>
        <p:nvSpPr>
          <p:cNvPr id="22" name="Title Placeholder 21"/>
          <p:cNvSpPr>
            <a:spLocks noGrp="1"/>
          </p:cNvSpPr>
          <p:nvPr>
            <p:ph type="title"/>
          </p:nvPr>
        </p:nvSpPr>
        <p:spPr>
          <a:xfrm>
            <a:off x="504031" y="279476"/>
            <a:ext cx="9072563" cy="1259946"/>
          </a:xfrm>
          <a:prstGeom prst="rect">
            <a:avLst/>
          </a:prstGeom>
        </p:spPr>
        <p:txBody>
          <a:bodyPr lIns="100794" tIns="50397" rIns="100794" bIns="50397"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504031" y="1814671"/>
            <a:ext cx="9072563" cy="4989386"/>
          </a:xfrm>
          <a:prstGeom prst="rect">
            <a:avLst/>
          </a:prstGeom>
        </p:spPr>
        <p:txBody>
          <a:bodyPr lIns="100794" tIns="50397" rIns="100794" bIns="50397">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9" name="Picture 8" descr="MPS_pic.png"/>
          <p:cNvPicPr>
            <a:picLocks noChangeAspect="1"/>
          </p:cNvPicPr>
          <p:nvPr userDrawn="1"/>
        </p:nvPicPr>
        <p:blipFill>
          <a:blip r:embed="rId7" cstate="print"/>
          <a:stretch>
            <a:fillRect/>
          </a:stretch>
        </p:blipFill>
        <p:spPr>
          <a:xfrm>
            <a:off x="9442185" y="7271598"/>
            <a:ext cx="639655" cy="255329"/>
          </a:xfrm>
          <a:prstGeom prst="rect">
            <a:avLst/>
          </a:prstGeom>
        </p:spPr>
      </p:pic>
      <p:sp>
        <p:nvSpPr>
          <p:cNvPr id="10" name="Rectangle 9"/>
          <p:cNvSpPr/>
          <p:nvPr userDrawn="1"/>
        </p:nvSpPr>
        <p:spPr>
          <a:xfrm rot="16200000">
            <a:off x="-1460858" y="5671038"/>
            <a:ext cx="3140092" cy="234000"/>
          </a:xfrm>
          <a:prstGeom prst="rect">
            <a:avLst/>
          </a:prstGeom>
          <a:noFill/>
          <a:ln>
            <a:noFill/>
          </a:ln>
          <a:effectLst>
            <a:outerShdw blurRad="50800" dist="38100" dir="2700000" algn="tl" rotWithShape="0">
              <a:prstClr val="black">
                <a:alpha val="40000"/>
              </a:prstClr>
            </a:outerShdw>
          </a:effectLst>
        </p:spPr>
        <p:txBody>
          <a:bodyPr wrap="none">
            <a:normAutofit fontScale="47500" lnSpcReduction="20000"/>
          </a:bodyPr>
          <a:lstStyle/>
          <a:p>
            <a:pPr algn="l"/>
            <a:r>
              <a:rPr lang="en-US" dirty="0" smtClean="0">
                <a:solidFill>
                  <a:schemeClr val="tx1">
                    <a:lumMod val="75000"/>
                  </a:schemeClr>
                </a:solidFill>
                <a:latin typeface="+mn-lt"/>
              </a:rPr>
              <a:t>UCL – M-Class</a:t>
            </a:r>
            <a:r>
              <a:rPr lang="en-US" baseline="0" dirty="0" smtClean="0">
                <a:solidFill>
                  <a:schemeClr val="tx1">
                    <a:lumMod val="75000"/>
                  </a:schemeClr>
                </a:solidFill>
                <a:latin typeface="+mn-lt"/>
              </a:rPr>
              <a:t> meeting, Aug 31 2010</a:t>
            </a:r>
            <a:endParaRPr lang="en-US" dirty="0">
              <a:solidFill>
                <a:schemeClr val="tx1">
                  <a:lumMod val="75000"/>
                </a:schemeClr>
              </a:solidFill>
              <a:latin typeface="+mn-lt"/>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Lst>
  <p:hf hdr="0" ftr="0" dt="0"/>
  <p:txStyles>
    <p:titleStyle>
      <a:lvl1pPr marL="60477" algn="r" rtl="0" eaLnBrk="1" latinLnBrk="0" hangingPunct="1">
        <a:spcBef>
          <a:spcPct val="0"/>
        </a:spcBef>
        <a:buNone/>
        <a:defRPr kumimoji="0" sz="51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321982" indent="-321982" algn="l" rtl="0" eaLnBrk="1" latinLnBrk="0" hangingPunct="1">
        <a:spcBef>
          <a:spcPts val="0"/>
        </a:spcBef>
        <a:buClr>
          <a:schemeClr val="accent1"/>
        </a:buClr>
        <a:buSzPct val="70000"/>
        <a:buFont typeface="Wingdings 2"/>
        <a:buChar char=""/>
        <a:defRPr kumimoji="0" sz="3500" kern="1200">
          <a:solidFill>
            <a:schemeClr val="tx1"/>
          </a:solidFill>
          <a:latin typeface="+mn-lt"/>
          <a:ea typeface="+mn-ea"/>
          <a:cs typeface="+mn-cs"/>
        </a:defRPr>
      </a:lvl1pPr>
      <a:lvl2pPr marL="705560" indent="-251986" algn="l" rtl="0" eaLnBrk="1" latinLnBrk="0" hangingPunct="1">
        <a:spcBef>
          <a:spcPts val="441"/>
        </a:spcBef>
        <a:buClr>
          <a:schemeClr val="accent2"/>
        </a:buClr>
        <a:buSzPct val="90000"/>
        <a:buFontTx/>
        <a:buChar char="•"/>
        <a:defRPr kumimoji="0" sz="2900" kern="1200">
          <a:solidFill>
            <a:schemeClr val="tx1"/>
          </a:solidFill>
          <a:latin typeface="+mn-lt"/>
          <a:ea typeface="+mn-ea"/>
          <a:cs typeface="+mn-cs"/>
        </a:defRPr>
      </a:lvl2pPr>
      <a:lvl3pPr marL="907149" indent="-211668" algn="l" rtl="0" eaLnBrk="1" latinLnBrk="0" hangingPunct="1">
        <a:spcBef>
          <a:spcPts val="441"/>
        </a:spcBef>
        <a:buClr>
          <a:schemeClr val="accent3"/>
        </a:buClr>
        <a:buSzPct val="100000"/>
        <a:buFont typeface="Wingdings 2"/>
        <a:buChar char=""/>
        <a:defRPr kumimoji="0" sz="2500" kern="1200">
          <a:solidFill>
            <a:schemeClr val="tx1"/>
          </a:solidFill>
          <a:latin typeface="+mn-lt"/>
          <a:ea typeface="+mn-ea"/>
          <a:cs typeface="+mn-cs"/>
        </a:defRPr>
      </a:lvl3pPr>
      <a:lvl4pPr marL="1108737" indent="-201589" algn="l" rtl="0" eaLnBrk="1" latinLnBrk="0" hangingPunct="1">
        <a:spcBef>
          <a:spcPts val="441"/>
        </a:spcBef>
        <a:buClr>
          <a:schemeClr val="accent3"/>
        </a:buClr>
        <a:buSzPct val="100000"/>
        <a:buFont typeface="Wingdings 2"/>
        <a:buChar char=""/>
        <a:defRPr kumimoji="0" sz="2200" kern="1200">
          <a:solidFill>
            <a:schemeClr val="tx1"/>
          </a:solidFill>
          <a:latin typeface="+mn-lt"/>
          <a:ea typeface="+mn-ea"/>
          <a:cs typeface="+mn-cs"/>
        </a:defRPr>
      </a:lvl4pPr>
      <a:lvl5pPr marL="1310326" indent="-201589" algn="l" rtl="0" eaLnBrk="1" latinLnBrk="0" hangingPunct="1">
        <a:spcBef>
          <a:spcPts val="441"/>
        </a:spcBef>
        <a:buClr>
          <a:schemeClr val="accent3"/>
        </a:buClr>
        <a:buSzPct val="100000"/>
        <a:buFont typeface="Wingdings 2"/>
        <a:buChar char=""/>
        <a:defRPr kumimoji="0" sz="2100" kern="1200">
          <a:solidFill>
            <a:schemeClr val="tx1"/>
          </a:solidFill>
          <a:latin typeface="+mn-lt"/>
          <a:ea typeface="+mn-ea"/>
          <a:cs typeface="+mn-cs"/>
        </a:defRPr>
      </a:lvl5pPr>
      <a:lvl6pPr marL="1511915" indent="-191509" algn="l" rtl="0" eaLnBrk="1" latinLnBrk="0" hangingPunct="1">
        <a:spcBef>
          <a:spcPts val="441"/>
        </a:spcBef>
        <a:buClr>
          <a:schemeClr val="accent4"/>
        </a:buClr>
        <a:buFont typeface="Wingdings 2"/>
        <a:buChar char=""/>
        <a:defRPr kumimoji="0" sz="2000" kern="1200" baseline="0">
          <a:solidFill>
            <a:schemeClr val="tx1"/>
          </a:solidFill>
          <a:latin typeface="+mn-lt"/>
          <a:ea typeface="+mn-ea"/>
          <a:cs typeface="+mn-cs"/>
        </a:defRPr>
      </a:lvl6pPr>
      <a:lvl7pPr marL="1713503" indent="-191509" algn="l" rtl="0" eaLnBrk="1" latinLnBrk="0" hangingPunct="1">
        <a:spcBef>
          <a:spcPts val="441"/>
        </a:spcBef>
        <a:buClr>
          <a:schemeClr val="accent4"/>
        </a:buClr>
        <a:buFont typeface="Wingdings 2"/>
        <a:buChar char=""/>
        <a:defRPr kumimoji="0" sz="1800" kern="1200" baseline="0">
          <a:solidFill>
            <a:schemeClr val="tx1"/>
          </a:solidFill>
          <a:latin typeface="+mn-lt"/>
          <a:ea typeface="+mn-ea"/>
          <a:cs typeface="+mn-cs"/>
        </a:defRPr>
      </a:lvl7pPr>
      <a:lvl8pPr marL="1915092" indent="-191509" algn="l" rtl="0" eaLnBrk="1" latinLnBrk="0" hangingPunct="1">
        <a:spcBef>
          <a:spcPts val="441"/>
        </a:spcBef>
        <a:buClr>
          <a:schemeClr val="accent4"/>
        </a:buClr>
        <a:buFont typeface="Wingdings 2"/>
        <a:buChar char=""/>
        <a:defRPr kumimoji="0" sz="1800" kern="1200" baseline="0">
          <a:solidFill>
            <a:schemeClr val="tx1"/>
          </a:solidFill>
          <a:latin typeface="+mn-lt"/>
          <a:ea typeface="+mn-ea"/>
          <a:cs typeface="+mn-cs"/>
        </a:defRPr>
      </a:lvl8pPr>
      <a:lvl9pPr marL="2116681" indent="-191509" algn="l" rtl="0" eaLnBrk="1" latinLnBrk="0" hangingPunct="1">
        <a:spcBef>
          <a:spcPts val="441"/>
        </a:spcBef>
        <a:buClr>
          <a:schemeClr val="accent4"/>
        </a:buClr>
        <a:buFont typeface="Wingdings 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03972" algn="l" rtl="0" eaLnBrk="1" latinLnBrk="0" hangingPunct="1">
        <a:defRPr kumimoji="0" kern="1200">
          <a:solidFill>
            <a:schemeClr val="tx1"/>
          </a:solidFill>
          <a:latin typeface="+mn-lt"/>
          <a:ea typeface="+mn-ea"/>
          <a:cs typeface="+mn-cs"/>
        </a:defRPr>
      </a:lvl2pPr>
      <a:lvl3pPr marL="1007943" algn="l" rtl="0" eaLnBrk="1" latinLnBrk="0" hangingPunct="1">
        <a:defRPr kumimoji="0" kern="1200">
          <a:solidFill>
            <a:schemeClr val="tx1"/>
          </a:solidFill>
          <a:latin typeface="+mn-lt"/>
          <a:ea typeface="+mn-ea"/>
          <a:cs typeface="+mn-cs"/>
        </a:defRPr>
      </a:lvl3pPr>
      <a:lvl4pPr marL="1511915" algn="l" rtl="0" eaLnBrk="1" latinLnBrk="0" hangingPunct="1">
        <a:defRPr kumimoji="0" kern="1200">
          <a:solidFill>
            <a:schemeClr val="tx1"/>
          </a:solidFill>
          <a:latin typeface="+mn-lt"/>
          <a:ea typeface="+mn-ea"/>
          <a:cs typeface="+mn-cs"/>
        </a:defRPr>
      </a:lvl4pPr>
      <a:lvl5pPr marL="2015886" algn="l" rtl="0" eaLnBrk="1" latinLnBrk="0" hangingPunct="1">
        <a:defRPr kumimoji="0" kern="1200">
          <a:solidFill>
            <a:schemeClr val="tx1"/>
          </a:solidFill>
          <a:latin typeface="+mn-lt"/>
          <a:ea typeface="+mn-ea"/>
          <a:cs typeface="+mn-cs"/>
        </a:defRPr>
      </a:lvl5pPr>
      <a:lvl6pPr marL="2519858" algn="l" rtl="0" eaLnBrk="1" latinLnBrk="0" hangingPunct="1">
        <a:defRPr kumimoji="0" kern="1200">
          <a:solidFill>
            <a:schemeClr val="tx1"/>
          </a:solidFill>
          <a:latin typeface="+mn-lt"/>
          <a:ea typeface="+mn-ea"/>
          <a:cs typeface="+mn-cs"/>
        </a:defRPr>
      </a:lvl6pPr>
      <a:lvl7pPr marL="3023829" algn="l" rtl="0" eaLnBrk="1" latinLnBrk="0" hangingPunct="1">
        <a:defRPr kumimoji="0" kern="1200">
          <a:solidFill>
            <a:schemeClr val="tx1"/>
          </a:solidFill>
          <a:latin typeface="+mn-lt"/>
          <a:ea typeface="+mn-ea"/>
          <a:cs typeface="+mn-cs"/>
        </a:defRPr>
      </a:lvl7pPr>
      <a:lvl8pPr marL="3527801" algn="l" rtl="0" eaLnBrk="1" latinLnBrk="0" hangingPunct="1">
        <a:defRPr kumimoji="0" kern="1200">
          <a:solidFill>
            <a:schemeClr val="tx1"/>
          </a:solidFill>
          <a:latin typeface="+mn-lt"/>
          <a:ea typeface="+mn-ea"/>
          <a:cs typeface="+mn-cs"/>
        </a:defRPr>
      </a:lvl8pPr>
      <a:lvl9pPr marL="4031772"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lagg@mps.mpg.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100" dirty="0" err="1" smtClean="0"/>
              <a:t>Chromospheric</a:t>
            </a:r>
            <a:r>
              <a:rPr lang="en-US" sz="5100" dirty="0" smtClean="0"/>
              <a:t/>
            </a:r>
            <a:br>
              <a:rPr lang="en-US" sz="5100" dirty="0" smtClean="0"/>
            </a:br>
            <a:r>
              <a:rPr lang="en-US" sz="5100" dirty="0" smtClean="0"/>
              <a:t>Magnetograph</a:t>
            </a:r>
            <a:endParaRPr lang="de-DE" sz="5100" dirty="0"/>
          </a:p>
        </p:txBody>
      </p:sp>
      <p:sp>
        <p:nvSpPr>
          <p:cNvPr id="3" name="Subtitle 2"/>
          <p:cNvSpPr>
            <a:spLocks noGrp="1"/>
          </p:cNvSpPr>
          <p:nvPr>
            <p:ph type="subTitle" idx="1"/>
          </p:nvPr>
        </p:nvSpPr>
        <p:spPr>
          <a:xfrm>
            <a:off x="511785" y="3107866"/>
            <a:ext cx="9072563" cy="2184139"/>
          </a:xfrm>
        </p:spPr>
        <p:txBody>
          <a:bodyPr>
            <a:normAutofit fontScale="92500"/>
          </a:bodyPr>
          <a:lstStyle/>
          <a:p>
            <a:r>
              <a:rPr lang="de-DE" dirty="0" smtClean="0"/>
              <a:t>Andreas </a:t>
            </a:r>
            <a:r>
              <a:rPr lang="de-DE" dirty="0" err="1" smtClean="0"/>
              <a:t>Lagg</a:t>
            </a:r>
            <a:r>
              <a:rPr lang="de-DE" dirty="0" smtClean="0"/>
              <a:t>, </a:t>
            </a:r>
            <a:r>
              <a:rPr lang="de-DE" dirty="0" smtClean="0"/>
              <a:t>Achim </a:t>
            </a:r>
            <a:r>
              <a:rPr lang="de-DE" dirty="0" err="1" smtClean="0"/>
              <a:t>Gandorfer</a:t>
            </a:r>
            <a:r>
              <a:rPr lang="de-DE" dirty="0" smtClean="0"/>
              <a:t>, </a:t>
            </a:r>
            <a:r>
              <a:rPr lang="de-DE" dirty="0" err="1" smtClean="0"/>
              <a:t>Davina</a:t>
            </a:r>
            <a:r>
              <a:rPr lang="de-DE" dirty="0" smtClean="0"/>
              <a:t> </a:t>
            </a:r>
            <a:r>
              <a:rPr lang="de-DE" dirty="0" err="1" smtClean="0"/>
              <a:t>Innes</a:t>
            </a:r>
            <a:endParaRPr lang="de-DE" dirty="0" smtClean="0"/>
          </a:p>
          <a:p>
            <a:r>
              <a:rPr lang="de-DE" dirty="0" smtClean="0"/>
              <a:t>MPI </a:t>
            </a:r>
            <a:r>
              <a:rPr lang="de-DE" dirty="0" err="1" smtClean="0"/>
              <a:t>for</a:t>
            </a:r>
            <a:r>
              <a:rPr lang="de-DE" dirty="0" smtClean="0"/>
              <a:t> Solar System Research</a:t>
            </a:r>
          </a:p>
          <a:p>
            <a:r>
              <a:rPr lang="de-DE" dirty="0" err="1" smtClean="0"/>
              <a:t>Katlenburg</a:t>
            </a:r>
            <a:r>
              <a:rPr lang="de-DE" dirty="0" smtClean="0"/>
              <a:t>-Lindau, Germany</a:t>
            </a:r>
            <a:br>
              <a:rPr lang="de-DE" dirty="0" smtClean="0"/>
            </a:br>
            <a:r>
              <a:rPr lang="de-DE" sz="1600" dirty="0" smtClean="0">
                <a:hlinkClick r:id="rId2"/>
              </a:rPr>
              <a:t>lagg@mps.mpg.de</a:t>
            </a:r>
            <a:endParaRPr lang="de-DE" sz="1600" dirty="0" smtClean="0"/>
          </a:p>
          <a:p>
            <a:endParaRPr lang="de-DE" sz="2600" dirty="0"/>
          </a:p>
        </p:txBody>
      </p:sp>
      <p:pic>
        <p:nvPicPr>
          <p:cNvPr id="4" name="Picture 3" descr="MPS_pic.png"/>
          <p:cNvPicPr>
            <a:picLocks noChangeAspect="1"/>
          </p:cNvPicPr>
          <p:nvPr/>
        </p:nvPicPr>
        <p:blipFill>
          <a:blip r:embed="rId3" cstate="print"/>
          <a:stretch>
            <a:fillRect/>
          </a:stretch>
        </p:blipFill>
        <p:spPr>
          <a:xfrm>
            <a:off x="7048648" y="6140831"/>
            <a:ext cx="2744192" cy="10953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err="1" smtClean="0"/>
              <a:t>Candidate</a:t>
            </a:r>
            <a:r>
              <a:rPr lang="de-DE" dirty="0" smtClean="0"/>
              <a:t>:</a:t>
            </a:r>
            <a:br>
              <a:rPr lang="de-DE" dirty="0" smtClean="0"/>
            </a:br>
            <a:r>
              <a:rPr lang="de-DE" dirty="0" smtClean="0"/>
              <a:t>Mg II </a:t>
            </a:r>
            <a:r>
              <a:rPr lang="de-DE" dirty="0" err="1" smtClean="0"/>
              <a:t>h&amp;k</a:t>
            </a:r>
            <a:endParaRPr lang="de-DE" dirty="0"/>
          </a:p>
        </p:txBody>
      </p:sp>
      <p:sp>
        <p:nvSpPr>
          <p:cNvPr id="3" name="Content Placeholder 2"/>
          <p:cNvSpPr>
            <a:spLocks noGrp="1"/>
          </p:cNvSpPr>
          <p:nvPr>
            <p:ph idx="1"/>
          </p:nvPr>
        </p:nvSpPr>
        <p:spPr/>
        <p:txBody>
          <a:bodyPr>
            <a:normAutofit fontScale="62500" lnSpcReduction="20000"/>
          </a:bodyPr>
          <a:lstStyle/>
          <a:p>
            <a:pPr marL="0" indent="0">
              <a:buNone/>
            </a:pPr>
            <a:r>
              <a:rPr lang="en-US" sz="3800" b="1" dirty="0" smtClean="0">
                <a:solidFill>
                  <a:schemeClr val="tx2">
                    <a:lumMod val="90000"/>
                  </a:schemeClr>
                </a:solidFill>
                <a:effectLst>
                  <a:outerShdw blurRad="38100" dist="38100" dir="2700000" algn="tl">
                    <a:srgbClr val="000000">
                      <a:alpha val="43137"/>
                    </a:srgbClr>
                  </a:outerShdw>
                </a:effectLst>
              </a:rPr>
              <a:t>IRIS Science Summary:</a:t>
            </a:r>
            <a:br>
              <a:rPr lang="en-US" sz="3800" b="1" dirty="0" smtClean="0">
                <a:solidFill>
                  <a:schemeClr val="tx2">
                    <a:lumMod val="90000"/>
                  </a:schemeClr>
                </a:solidFill>
                <a:effectLst>
                  <a:outerShdw blurRad="38100" dist="38100" dir="2700000" algn="tl">
                    <a:srgbClr val="000000">
                      <a:alpha val="43137"/>
                    </a:srgbClr>
                  </a:outerShdw>
                </a:effectLst>
              </a:rPr>
            </a:br>
            <a:r>
              <a:rPr lang="en-US" dirty="0" smtClean="0"/>
              <a:t/>
            </a:r>
            <a:br>
              <a:rPr lang="en-US" dirty="0" smtClean="0"/>
            </a:br>
            <a:r>
              <a:rPr lang="en-US" dirty="0" smtClean="0"/>
              <a:t>“The Mg II resonance doublet lines have superior qualities over the visible </a:t>
            </a:r>
            <a:r>
              <a:rPr lang="en-US" dirty="0" err="1" smtClean="0"/>
              <a:t>chromospheric</a:t>
            </a:r>
            <a:r>
              <a:rPr lang="en-US" dirty="0" smtClean="0"/>
              <a:t> diagnostics. The Mg</a:t>
            </a:r>
            <a:r>
              <a:rPr lang="en-US" baseline="30000" dirty="0" smtClean="0"/>
              <a:t>+</a:t>
            </a:r>
            <a:r>
              <a:rPr lang="en-US" dirty="0" smtClean="0"/>
              <a:t> ion does not have a meta-stable upper state (as does Ca</a:t>
            </a:r>
            <a:r>
              <a:rPr lang="en-US" baseline="30000" dirty="0" smtClean="0"/>
              <a:t>+</a:t>
            </a:r>
            <a:r>
              <a:rPr lang="en-US" dirty="0" smtClean="0"/>
              <a:t> associated with its infrared triplet) which </a:t>
            </a:r>
            <a:r>
              <a:rPr lang="en-US" dirty="0" smtClean="0">
                <a:solidFill>
                  <a:schemeClr val="accent4">
                    <a:lumMod val="75000"/>
                  </a:schemeClr>
                </a:solidFill>
              </a:rPr>
              <a:t>simplifies its </a:t>
            </a:r>
            <a:r>
              <a:rPr lang="en-US" dirty="0" err="1" smtClean="0">
                <a:solidFill>
                  <a:schemeClr val="accent4">
                    <a:lumMod val="75000"/>
                  </a:schemeClr>
                </a:solidFill>
              </a:rPr>
              <a:t>radiative</a:t>
            </a:r>
            <a:r>
              <a:rPr lang="en-US" dirty="0" smtClean="0">
                <a:solidFill>
                  <a:schemeClr val="accent4">
                    <a:lumMod val="75000"/>
                  </a:schemeClr>
                </a:solidFill>
              </a:rPr>
              <a:t> transfer</a:t>
            </a:r>
            <a:r>
              <a:rPr lang="en-US" dirty="0" smtClean="0"/>
              <a:t>; Mg</a:t>
            </a:r>
            <a:r>
              <a:rPr lang="en-US" baseline="30000" dirty="0" smtClean="0"/>
              <a:t>+</a:t>
            </a:r>
            <a:r>
              <a:rPr lang="en-US" dirty="0" smtClean="0"/>
              <a:t> is not significantly affected by excitation through absorption of coronal emission (unlike He 10830Å; except during major flares); and </a:t>
            </a:r>
            <a:r>
              <a:rPr lang="en-US" dirty="0" smtClean="0">
                <a:solidFill>
                  <a:schemeClr val="accent4">
                    <a:lumMod val="75000"/>
                  </a:schemeClr>
                </a:solidFill>
              </a:rPr>
              <a:t>the range of formation for Mg II </a:t>
            </a:r>
            <a:r>
              <a:rPr lang="en-US" dirty="0" err="1" smtClean="0">
                <a:solidFill>
                  <a:schemeClr val="accent4">
                    <a:lumMod val="75000"/>
                  </a:schemeClr>
                </a:solidFill>
              </a:rPr>
              <a:t>h&amp;k</a:t>
            </a:r>
            <a:r>
              <a:rPr lang="en-US" dirty="0" smtClean="0">
                <a:solidFill>
                  <a:schemeClr val="accent4">
                    <a:lumMod val="75000"/>
                  </a:schemeClr>
                </a:solidFill>
              </a:rPr>
              <a:t> is much narrower than for H</a:t>
            </a:r>
            <a:r>
              <a:rPr lang="el-GR" dirty="0" smtClean="0">
                <a:solidFill>
                  <a:schemeClr val="accent4">
                    <a:lumMod val="75000"/>
                  </a:schemeClr>
                </a:solidFill>
                <a:latin typeface="Arial"/>
                <a:cs typeface="Arial"/>
              </a:rPr>
              <a:t>α</a:t>
            </a:r>
            <a:r>
              <a:rPr lang="en-US" dirty="0" smtClean="0"/>
              <a:t>. In effect, the Mg II </a:t>
            </a:r>
            <a:r>
              <a:rPr lang="en-US" dirty="0" err="1" smtClean="0"/>
              <a:t>h&amp;k</a:t>
            </a:r>
            <a:r>
              <a:rPr lang="en-US" dirty="0" smtClean="0"/>
              <a:t> lines are formed under effectively thin </a:t>
            </a:r>
            <a:r>
              <a:rPr lang="de-DE" dirty="0" err="1" smtClean="0"/>
              <a:t>conditions</a:t>
            </a:r>
            <a:r>
              <a:rPr lang="de-DE" dirty="0" smtClean="0"/>
              <a:t> (</a:t>
            </a:r>
            <a:r>
              <a:rPr lang="de-DE" dirty="0" err="1" smtClean="0"/>
              <a:t>emitted</a:t>
            </a:r>
            <a:r>
              <a:rPr lang="de-DE" dirty="0" smtClean="0"/>
              <a:t> </a:t>
            </a:r>
            <a:r>
              <a:rPr lang="de-DE" dirty="0" err="1" smtClean="0"/>
              <a:t>photons</a:t>
            </a:r>
            <a:r>
              <a:rPr lang="de-DE" dirty="0" smtClean="0"/>
              <a:t> </a:t>
            </a:r>
            <a:r>
              <a:rPr lang="de-DE" dirty="0" err="1" smtClean="0"/>
              <a:t>escape</a:t>
            </a:r>
            <a:r>
              <a:rPr lang="de-DE" dirty="0" smtClean="0"/>
              <a:t>, </a:t>
            </a:r>
            <a:r>
              <a:rPr lang="de-DE" dirty="0" err="1" smtClean="0"/>
              <a:t>albeit</a:t>
            </a:r>
            <a:r>
              <a:rPr lang="de-DE" dirty="0" smtClean="0"/>
              <a:t> </a:t>
            </a:r>
            <a:r>
              <a:rPr lang="de-DE" dirty="0" err="1" smtClean="0"/>
              <a:t>subject</a:t>
            </a:r>
            <a:r>
              <a:rPr lang="de-DE" dirty="0" smtClean="0"/>
              <a:t> </a:t>
            </a:r>
            <a:r>
              <a:rPr lang="en-US" dirty="0" smtClean="0"/>
              <a:t>to scattering) while having a ~20-fold higher opacity (mostly because of the higher abundance). Consequently, the </a:t>
            </a:r>
            <a:r>
              <a:rPr lang="en-US" dirty="0" smtClean="0">
                <a:solidFill>
                  <a:schemeClr val="accent4">
                    <a:lumMod val="75000"/>
                  </a:schemeClr>
                </a:solidFill>
              </a:rPr>
              <a:t>Mg II </a:t>
            </a:r>
            <a:r>
              <a:rPr lang="en-US" dirty="0" err="1" smtClean="0">
                <a:solidFill>
                  <a:schemeClr val="accent4">
                    <a:lumMod val="75000"/>
                  </a:schemeClr>
                </a:solidFill>
              </a:rPr>
              <a:t>h&amp;k</a:t>
            </a:r>
            <a:r>
              <a:rPr lang="en-US" dirty="0" smtClean="0">
                <a:solidFill>
                  <a:schemeClr val="accent4">
                    <a:lumMod val="75000"/>
                  </a:schemeClr>
                </a:solidFill>
              </a:rPr>
              <a:t> lines have a much higher contrast – relative to the Ca II H&amp;K doublet </a:t>
            </a:r>
            <a:r>
              <a:rPr lang="en-US" dirty="0" smtClean="0"/>
              <a:t>– for small structures higher in the atmosphere, while being revealing such small structures over a larger range in optical depth because the lines are effectively thin. In addition, we note </a:t>
            </a:r>
            <a:r>
              <a:rPr lang="en-US" dirty="0" smtClean="0">
                <a:solidFill>
                  <a:schemeClr val="accent4">
                    <a:lumMod val="75000"/>
                  </a:schemeClr>
                </a:solidFill>
              </a:rPr>
              <a:t>that the broad wings of Mg II enable tracing of perturbations from the upper photosphere into the </a:t>
            </a:r>
            <a:r>
              <a:rPr lang="de-DE" dirty="0" err="1" smtClean="0">
                <a:solidFill>
                  <a:schemeClr val="accent4">
                    <a:lumMod val="75000"/>
                  </a:schemeClr>
                </a:solidFill>
              </a:rPr>
              <a:t>upper</a:t>
            </a:r>
            <a:r>
              <a:rPr lang="de-DE" dirty="0" smtClean="0">
                <a:solidFill>
                  <a:schemeClr val="accent4">
                    <a:lumMod val="75000"/>
                  </a:schemeClr>
                </a:solidFill>
              </a:rPr>
              <a:t> </a:t>
            </a:r>
            <a:r>
              <a:rPr lang="de-DE" dirty="0" err="1" smtClean="0">
                <a:solidFill>
                  <a:schemeClr val="accent4">
                    <a:lumMod val="75000"/>
                  </a:schemeClr>
                </a:solidFill>
              </a:rPr>
              <a:t>chromosphere</a:t>
            </a:r>
            <a:r>
              <a:rPr lang="de-DE" dirty="0" smtClean="0"/>
              <a:t>.“</a:t>
            </a:r>
            <a:endParaRPr lang="de-DE" dirty="0"/>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10</a:t>
            </a:fld>
            <a:endParaRPr kumimoji="0"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Mg II </a:t>
            </a:r>
            <a:r>
              <a:rPr lang="de-DE" dirty="0" err="1" smtClean="0"/>
              <a:t>h&amp;k</a:t>
            </a:r>
            <a:r>
              <a:rPr lang="de-DE" dirty="0" smtClean="0"/>
              <a:t/>
            </a:r>
            <a:br>
              <a:rPr lang="de-DE" dirty="0" smtClean="0"/>
            </a:br>
            <a:r>
              <a:rPr lang="de-DE" dirty="0" err="1" smtClean="0"/>
              <a:t>Heritage</a:t>
            </a:r>
            <a:endParaRPr lang="de-DE" dirty="0"/>
          </a:p>
        </p:txBody>
      </p:sp>
      <p:sp>
        <p:nvSpPr>
          <p:cNvPr id="3" name="Content Placeholder 2"/>
          <p:cNvSpPr>
            <a:spLocks noGrp="1"/>
          </p:cNvSpPr>
          <p:nvPr>
            <p:ph idx="1"/>
          </p:nvPr>
        </p:nvSpPr>
        <p:spPr/>
        <p:txBody>
          <a:bodyPr>
            <a:normAutofit/>
          </a:bodyPr>
          <a:lstStyle/>
          <a:p>
            <a:r>
              <a:rPr lang="de-DE" dirty="0" smtClean="0"/>
              <a:t>Rocket &amp; </a:t>
            </a:r>
            <a:r>
              <a:rPr lang="de-DE" dirty="0" err="1" smtClean="0"/>
              <a:t>Balloon</a:t>
            </a:r>
            <a:r>
              <a:rPr lang="de-DE" dirty="0" smtClean="0"/>
              <a:t> Experiments: </a:t>
            </a:r>
            <a:r>
              <a:rPr lang="de-DE" sz="2800" dirty="0" smtClean="0"/>
              <a:t>e.g. </a:t>
            </a:r>
            <a:r>
              <a:rPr lang="de-DE" sz="2800" dirty="0" err="1" smtClean="0"/>
              <a:t>Lemaire</a:t>
            </a:r>
            <a:r>
              <a:rPr lang="de-DE" sz="2800" dirty="0" smtClean="0"/>
              <a:t> &amp; </a:t>
            </a:r>
            <a:r>
              <a:rPr lang="de-DE" sz="2800" dirty="0" err="1" smtClean="0"/>
              <a:t>Skumanich</a:t>
            </a:r>
            <a:r>
              <a:rPr lang="de-DE" sz="2800" dirty="0" smtClean="0"/>
              <a:t> (1973), </a:t>
            </a:r>
            <a:r>
              <a:rPr lang="de-DE" sz="2800" dirty="0" err="1" smtClean="0"/>
              <a:t>Morrill</a:t>
            </a:r>
            <a:r>
              <a:rPr lang="de-DE" sz="2800" dirty="0" smtClean="0"/>
              <a:t> et al. (2001, HRTS </a:t>
            </a:r>
            <a:r>
              <a:rPr lang="de-DE" sz="2800" dirty="0" err="1" smtClean="0"/>
              <a:t>flights</a:t>
            </a:r>
            <a:r>
              <a:rPr lang="de-DE" sz="2800" dirty="0" smtClean="0"/>
              <a:t> 1975-1997), </a:t>
            </a:r>
            <a:r>
              <a:rPr lang="de-DE" sz="2800" dirty="0" err="1" smtClean="0"/>
              <a:t>Samain</a:t>
            </a:r>
            <a:r>
              <a:rPr lang="de-DE" sz="2800" dirty="0" smtClean="0"/>
              <a:t> &amp; </a:t>
            </a:r>
            <a:r>
              <a:rPr lang="de-DE" sz="2800" dirty="0" err="1" smtClean="0"/>
              <a:t>Lemaire</a:t>
            </a:r>
            <a:r>
              <a:rPr lang="de-DE" sz="2800" dirty="0" smtClean="0"/>
              <a:t> (1982)</a:t>
            </a:r>
            <a:endParaRPr lang="de-DE" dirty="0" smtClean="0"/>
          </a:p>
          <a:p>
            <a:r>
              <a:rPr lang="de-DE" dirty="0" smtClean="0"/>
              <a:t>IRIS </a:t>
            </a:r>
            <a:r>
              <a:rPr lang="de-DE" sz="2800" dirty="0" smtClean="0"/>
              <a:t>(Interface Region Imaging </a:t>
            </a:r>
            <a:r>
              <a:rPr lang="de-DE" sz="2800" dirty="0" err="1" smtClean="0"/>
              <a:t>Spectrograph</a:t>
            </a:r>
            <a:r>
              <a:rPr lang="de-DE" sz="2800" dirty="0" smtClean="0"/>
              <a:t>)</a:t>
            </a:r>
            <a:br>
              <a:rPr lang="de-DE" sz="2800" dirty="0" smtClean="0"/>
            </a:br>
            <a:r>
              <a:rPr lang="de-DE" sz="2800" dirty="0" smtClean="0"/>
              <a:t>LMSAL, LMS&amp;ES, SAO, ARC, MSU, LSJU, ITA/</a:t>
            </a:r>
            <a:r>
              <a:rPr lang="de-DE" sz="2800" dirty="0" err="1" smtClean="0"/>
              <a:t>UiO</a:t>
            </a:r>
            <a:endParaRPr lang="de-DE" sz="2800" dirty="0" smtClean="0"/>
          </a:p>
          <a:p>
            <a:r>
              <a:rPr lang="de-DE" dirty="0" smtClean="0"/>
              <a:t>Solar-C Plan B</a:t>
            </a:r>
          </a:p>
          <a:p>
            <a:r>
              <a:rPr lang="de-DE" dirty="0" smtClean="0"/>
              <a:t>Modelling</a:t>
            </a:r>
            <a:r>
              <a:rPr lang="de-DE" dirty="0" smtClean="0"/>
              <a:t>: </a:t>
            </a:r>
            <a:r>
              <a:rPr lang="de-DE" sz="2800" dirty="0" err="1" smtClean="0"/>
              <a:t>Uitenbroek</a:t>
            </a:r>
            <a:r>
              <a:rPr lang="de-DE" sz="2800" dirty="0" smtClean="0"/>
              <a:t> (1996), </a:t>
            </a:r>
            <a:r>
              <a:rPr lang="de-DE" sz="2800" dirty="0" err="1" smtClean="0"/>
              <a:t>Boccialini</a:t>
            </a:r>
            <a:r>
              <a:rPr lang="de-DE" sz="2800" dirty="0" smtClean="0"/>
              <a:t> (1996), </a:t>
            </a:r>
            <a:r>
              <a:rPr lang="de-DE" sz="2800" dirty="0" err="1" smtClean="0"/>
              <a:t>Lemaire</a:t>
            </a:r>
            <a:r>
              <a:rPr lang="de-DE" sz="2800" dirty="0" smtClean="0"/>
              <a:t> et al. (1981)</a:t>
            </a:r>
            <a:endParaRPr lang="de-DE" dirty="0" smtClean="0"/>
          </a:p>
          <a:p>
            <a:endParaRPr lang="de-DE" dirty="0"/>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11</a:t>
            </a:fld>
            <a:endParaRPr kumimoji="0"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Mg II </a:t>
            </a:r>
            <a:r>
              <a:rPr lang="de-DE" dirty="0" err="1" smtClean="0"/>
              <a:t>h&amp;k</a:t>
            </a:r>
            <a:r>
              <a:rPr lang="de-DE" dirty="0" smtClean="0"/>
              <a:t/>
            </a:r>
            <a:br>
              <a:rPr lang="de-DE" dirty="0" smtClean="0"/>
            </a:br>
            <a:r>
              <a:rPr lang="de-DE" dirty="0" err="1" smtClean="0"/>
              <a:t>spectra</a:t>
            </a:r>
            <a:endParaRPr lang="de-DE" dirty="0"/>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12</a:t>
            </a:fld>
            <a:endParaRPr kumimoji="0" lang="en-US" dirty="0"/>
          </a:p>
        </p:txBody>
      </p:sp>
      <p:pic>
        <p:nvPicPr>
          <p:cNvPr id="2050" name="Picture 2"/>
          <p:cNvPicPr>
            <a:picLocks noChangeAspect="1" noChangeArrowheads="1"/>
          </p:cNvPicPr>
          <p:nvPr/>
        </p:nvPicPr>
        <p:blipFill>
          <a:blip r:embed="rId2" cstate="print"/>
          <a:srcRect/>
          <a:stretch>
            <a:fillRect/>
          </a:stretch>
        </p:blipFill>
        <p:spPr bwMode="auto">
          <a:xfrm>
            <a:off x="323788" y="770101"/>
            <a:ext cx="6093111" cy="6587983"/>
          </a:xfrm>
          <a:prstGeom prst="rect">
            <a:avLst/>
          </a:prstGeom>
          <a:noFill/>
          <a:ln w="9525">
            <a:noFill/>
            <a:miter lim="800000"/>
            <a:headEnd/>
            <a:tailEnd/>
          </a:ln>
        </p:spPr>
      </p:pic>
      <p:sp>
        <p:nvSpPr>
          <p:cNvPr id="6" name="TextBox 5"/>
          <p:cNvSpPr txBox="1"/>
          <p:nvPr/>
        </p:nvSpPr>
        <p:spPr>
          <a:xfrm>
            <a:off x="6624488" y="1727609"/>
            <a:ext cx="3157950" cy="1200329"/>
          </a:xfrm>
          <a:prstGeom prst="rect">
            <a:avLst/>
          </a:prstGeom>
          <a:noFill/>
        </p:spPr>
        <p:txBody>
          <a:bodyPr wrap="square" rtlCol="0">
            <a:spAutoFit/>
          </a:bodyPr>
          <a:lstStyle/>
          <a:p>
            <a:pPr algn="l"/>
            <a:r>
              <a:rPr lang="de-DE" dirty="0" smtClean="0"/>
              <a:t>LPSP </a:t>
            </a:r>
            <a:r>
              <a:rPr lang="de-DE" dirty="0" err="1" smtClean="0"/>
              <a:t>instrument</a:t>
            </a:r>
            <a:r>
              <a:rPr lang="de-DE" dirty="0" smtClean="0"/>
              <a:t> on OSO-8</a:t>
            </a:r>
            <a:br>
              <a:rPr lang="de-DE" dirty="0" smtClean="0"/>
            </a:br>
            <a:r>
              <a:rPr lang="de-DE" dirty="0" err="1" smtClean="0"/>
              <a:t>Lemaire</a:t>
            </a:r>
            <a:r>
              <a:rPr lang="de-DE" dirty="0" smtClean="0"/>
              <a:t> et al. (1981)</a:t>
            </a:r>
            <a:endParaRPr lang="de-DE" dirty="0"/>
          </a:p>
        </p:txBody>
      </p:sp>
      <p:sp>
        <p:nvSpPr>
          <p:cNvPr id="7" name="TextBox 6"/>
          <p:cNvSpPr txBox="1"/>
          <p:nvPr/>
        </p:nvSpPr>
        <p:spPr>
          <a:xfrm>
            <a:off x="2340012" y="279476"/>
            <a:ext cx="1553631"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de-DE" dirty="0" err="1" smtClean="0">
                <a:solidFill>
                  <a:schemeClr val="accent3"/>
                </a:solidFill>
                <a:effectLst>
                  <a:outerShdw blurRad="38100" dist="38100" dir="2700000" algn="tl">
                    <a:srgbClr val="000000">
                      <a:alpha val="43137"/>
                    </a:srgbClr>
                  </a:outerShdw>
                </a:effectLst>
              </a:rPr>
              <a:t>Quiet</a:t>
            </a:r>
            <a:r>
              <a:rPr lang="de-DE" dirty="0" smtClean="0">
                <a:solidFill>
                  <a:schemeClr val="accent3"/>
                </a:solidFill>
                <a:effectLst>
                  <a:outerShdw blurRad="38100" dist="38100" dir="2700000" algn="tl">
                    <a:srgbClr val="000000">
                      <a:alpha val="43137"/>
                    </a:srgbClr>
                  </a:outerShdw>
                </a:effectLst>
              </a:rPr>
              <a:t> Sun</a:t>
            </a:r>
            <a:endParaRPr lang="de-DE" dirty="0">
              <a:solidFill>
                <a:schemeClr val="accent3"/>
              </a:solidFill>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Mg II </a:t>
            </a:r>
            <a:r>
              <a:rPr lang="de-DE" dirty="0" err="1" smtClean="0"/>
              <a:t>h&amp;k</a:t>
            </a:r>
            <a:r>
              <a:rPr lang="de-DE" dirty="0" smtClean="0"/>
              <a:t/>
            </a:r>
            <a:br>
              <a:rPr lang="de-DE" dirty="0" smtClean="0"/>
            </a:br>
            <a:r>
              <a:rPr lang="de-DE" dirty="0" err="1" smtClean="0"/>
              <a:t>spectra</a:t>
            </a:r>
            <a:endParaRPr lang="de-DE" dirty="0"/>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13</a:t>
            </a:fld>
            <a:endParaRPr kumimoji="0" lang="en-US" dirty="0"/>
          </a:p>
        </p:txBody>
      </p:sp>
      <p:sp>
        <p:nvSpPr>
          <p:cNvPr id="6" name="TextBox 5"/>
          <p:cNvSpPr txBox="1"/>
          <p:nvPr/>
        </p:nvSpPr>
        <p:spPr>
          <a:xfrm>
            <a:off x="6624488" y="1727609"/>
            <a:ext cx="3157950" cy="1200329"/>
          </a:xfrm>
          <a:prstGeom prst="rect">
            <a:avLst/>
          </a:prstGeom>
          <a:noFill/>
        </p:spPr>
        <p:txBody>
          <a:bodyPr wrap="square" rtlCol="0">
            <a:spAutoFit/>
          </a:bodyPr>
          <a:lstStyle/>
          <a:p>
            <a:pPr algn="l"/>
            <a:r>
              <a:rPr lang="de-DE" dirty="0" smtClean="0"/>
              <a:t>LPSP </a:t>
            </a:r>
            <a:r>
              <a:rPr lang="de-DE" dirty="0" err="1" smtClean="0"/>
              <a:t>instrument</a:t>
            </a:r>
            <a:r>
              <a:rPr lang="de-DE" dirty="0" smtClean="0"/>
              <a:t> on OSO-8</a:t>
            </a:r>
            <a:br>
              <a:rPr lang="de-DE" dirty="0" smtClean="0"/>
            </a:br>
            <a:r>
              <a:rPr lang="de-DE" dirty="0" err="1" smtClean="0"/>
              <a:t>Lemaire</a:t>
            </a:r>
            <a:r>
              <a:rPr lang="de-DE" dirty="0" smtClean="0"/>
              <a:t> et al. (1981)</a:t>
            </a:r>
            <a:endParaRPr lang="de-DE" dirty="0"/>
          </a:p>
        </p:txBody>
      </p:sp>
      <p:sp>
        <p:nvSpPr>
          <p:cNvPr id="7" name="TextBox 6"/>
          <p:cNvSpPr txBox="1"/>
          <p:nvPr/>
        </p:nvSpPr>
        <p:spPr>
          <a:xfrm>
            <a:off x="2630156" y="279476"/>
            <a:ext cx="973344"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de-DE" dirty="0" smtClean="0">
                <a:solidFill>
                  <a:schemeClr val="accent3"/>
                </a:solidFill>
                <a:effectLst>
                  <a:outerShdw blurRad="38100" dist="38100" dir="2700000" algn="tl">
                    <a:srgbClr val="000000">
                      <a:alpha val="43137"/>
                    </a:srgbClr>
                  </a:outerShdw>
                </a:effectLst>
              </a:rPr>
              <a:t>Plage</a:t>
            </a:r>
            <a:endParaRPr lang="de-DE" dirty="0">
              <a:solidFill>
                <a:schemeClr val="accent3"/>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cstate="print"/>
          <a:srcRect/>
          <a:stretch>
            <a:fillRect/>
          </a:stretch>
        </p:blipFill>
        <p:spPr bwMode="auto">
          <a:xfrm>
            <a:off x="323788" y="770100"/>
            <a:ext cx="6103350" cy="658798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Mg II </a:t>
            </a:r>
            <a:r>
              <a:rPr lang="de-DE" dirty="0" err="1" smtClean="0"/>
              <a:t>h&amp;k</a:t>
            </a:r>
            <a:r>
              <a:rPr lang="de-DE" dirty="0" smtClean="0"/>
              <a:t/>
            </a:r>
            <a:br>
              <a:rPr lang="de-DE" dirty="0" smtClean="0"/>
            </a:br>
            <a:r>
              <a:rPr lang="de-DE" dirty="0" err="1" smtClean="0"/>
              <a:t>spectra</a:t>
            </a:r>
            <a:endParaRPr lang="de-DE" dirty="0"/>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14</a:t>
            </a:fld>
            <a:endParaRPr kumimoji="0" lang="en-US" dirty="0"/>
          </a:p>
        </p:txBody>
      </p:sp>
      <p:sp>
        <p:nvSpPr>
          <p:cNvPr id="6" name="TextBox 5"/>
          <p:cNvSpPr txBox="1"/>
          <p:nvPr/>
        </p:nvSpPr>
        <p:spPr>
          <a:xfrm>
            <a:off x="6624488" y="1727609"/>
            <a:ext cx="3157950" cy="1200329"/>
          </a:xfrm>
          <a:prstGeom prst="rect">
            <a:avLst/>
          </a:prstGeom>
          <a:noFill/>
        </p:spPr>
        <p:txBody>
          <a:bodyPr wrap="square" rtlCol="0">
            <a:spAutoFit/>
          </a:bodyPr>
          <a:lstStyle/>
          <a:p>
            <a:pPr algn="l"/>
            <a:r>
              <a:rPr lang="de-DE" dirty="0" smtClean="0"/>
              <a:t>LPSP </a:t>
            </a:r>
            <a:r>
              <a:rPr lang="de-DE" dirty="0" err="1" smtClean="0"/>
              <a:t>instrument</a:t>
            </a:r>
            <a:r>
              <a:rPr lang="de-DE" dirty="0" smtClean="0"/>
              <a:t> on OSO-8</a:t>
            </a:r>
            <a:br>
              <a:rPr lang="de-DE" dirty="0" smtClean="0"/>
            </a:br>
            <a:r>
              <a:rPr lang="de-DE" dirty="0" err="1" smtClean="0"/>
              <a:t>Lemaire</a:t>
            </a:r>
            <a:r>
              <a:rPr lang="de-DE" dirty="0" smtClean="0"/>
              <a:t> et al. (1981)</a:t>
            </a:r>
            <a:endParaRPr lang="de-DE" dirty="0"/>
          </a:p>
        </p:txBody>
      </p:sp>
      <p:sp>
        <p:nvSpPr>
          <p:cNvPr id="7" name="TextBox 6"/>
          <p:cNvSpPr txBox="1"/>
          <p:nvPr/>
        </p:nvSpPr>
        <p:spPr>
          <a:xfrm>
            <a:off x="1680380" y="279476"/>
            <a:ext cx="2872902"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de-DE" dirty="0" smtClean="0">
                <a:solidFill>
                  <a:schemeClr val="accent3"/>
                </a:solidFill>
                <a:effectLst>
                  <a:outerShdw blurRad="38100" dist="38100" dir="2700000" algn="tl">
                    <a:srgbClr val="000000">
                      <a:alpha val="43137"/>
                    </a:srgbClr>
                  </a:outerShdw>
                </a:effectLst>
              </a:rPr>
              <a:t>Plage – </a:t>
            </a:r>
            <a:r>
              <a:rPr lang="de-DE" dirty="0" err="1" smtClean="0">
                <a:solidFill>
                  <a:schemeClr val="accent3"/>
                </a:solidFill>
                <a:effectLst>
                  <a:outerShdw blurRad="38100" dist="38100" dir="2700000" algn="tl">
                    <a:srgbClr val="000000">
                      <a:alpha val="43137"/>
                    </a:srgbClr>
                  </a:outerShdw>
                </a:effectLst>
              </a:rPr>
              <a:t>Flux</a:t>
            </a:r>
            <a:r>
              <a:rPr lang="de-DE" dirty="0" smtClean="0">
                <a:solidFill>
                  <a:schemeClr val="accent3"/>
                </a:solidFill>
                <a:effectLst>
                  <a:outerShdw blurRad="38100" dist="38100" dir="2700000" algn="tl">
                    <a:srgbClr val="000000">
                      <a:alpha val="43137"/>
                    </a:srgbClr>
                  </a:outerShdw>
                </a:effectLst>
              </a:rPr>
              <a:t> Levels</a:t>
            </a:r>
            <a:endParaRPr lang="de-DE" dirty="0">
              <a:solidFill>
                <a:schemeClr val="accent3"/>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323789" y="770100"/>
            <a:ext cx="6103350" cy="6436518"/>
          </a:xfrm>
          <a:prstGeom prst="rect">
            <a:avLst/>
          </a:prstGeom>
          <a:noFill/>
          <a:ln w="9525">
            <a:noFill/>
            <a:miter lim="800000"/>
            <a:headEnd/>
            <a:tailEnd/>
          </a:ln>
        </p:spPr>
      </p:pic>
      <p:grpSp>
        <p:nvGrpSpPr>
          <p:cNvPr id="11" name="Group 10"/>
          <p:cNvGrpSpPr/>
          <p:nvPr/>
        </p:nvGrpSpPr>
        <p:grpSpPr>
          <a:xfrm>
            <a:off x="971860" y="4578312"/>
            <a:ext cx="4968552" cy="461665"/>
            <a:chOff x="971860" y="4578312"/>
            <a:chExt cx="4968552" cy="461665"/>
          </a:xfrm>
        </p:grpSpPr>
        <p:cxnSp>
          <p:nvCxnSpPr>
            <p:cNvPr id="9" name="Straight Connector 8"/>
            <p:cNvCxnSpPr/>
            <p:nvPr/>
          </p:nvCxnSpPr>
          <p:spPr>
            <a:xfrm>
              <a:off x="971860" y="4967969"/>
              <a:ext cx="496855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45424" y="4578312"/>
              <a:ext cx="870752" cy="461665"/>
            </a:xfrm>
            <a:prstGeom prst="rect">
              <a:avLst/>
            </a:prstGeom>
            <a:noFill/>
          </p:spPr>
          <p:txBody>
            <a:bodyPr wrap="none" rtlCol="0">
              <a:spAutoFit/>
            </a:bodyPr>
            <a:lstStyle/>
            <a:p>
              <a:r>
                <a:rPr lang="de-DE" dirty="0" smtClean="0">
                  <a:solidFill>
                    <a:schemeClr val="accent1">
                      <a:lumMod val="75000"/>
                    </a:schemeClr>
                  </a:solidFill>
                </a:rPr>
                <a:t>4000</a:t>
              </a:r>
              <a:endParaRPr lang="de-DE" dirty="0">
                <a:solidFill>
                  <a:schemeClr val="accent1">
                    <a:lumMod val="75000"/>
                  </a:schemeClr>
                </a:solidFill>
              </a:endParaRPr>
            </a:p>
          </p:txBody>
        </p:sp>
      </p:grpSp>
      <p:grpSp>
        <p:nvGrpSpPr>
          <p:cNvPr id="12" name="Group 11"/>
          <p:cNvGrpSpPr/>
          <p:nvPr/>
        </p:nvGrpSpPr>
        <p:grpSpPr>
          <a:xfrm>
            <a:off x="971860" y="5550420"/>
            <a:ext cx="4968552" cy="461665"/>
            <a:chOff x="971860" y="4578312"/>
            <a:chExt cx="4968552" cy="461665"/>
          </a:xfrm>
        </p:grpSpPr>
        <p:cxnSp>
          <p:nvCxnSpPr>
            <p:cNvPr id="13" name="Straight Connector 12"/>
            <p:cNvCxnSpPr/>
            <p:nvPr/>
          </p:nvCxnSpPr>
          <p:spPr>
            <a:xfrm>
              <a:off x="971860" y="4967969"/>
              <a:ext cx="4968552"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31185" y="4578312"/>
              <a:ext cx="699230" cy="461665"/>
            </a:xfrm>
            <a:prstGeom prst="rect">
              <a:avLst/>
            </a:prstGeom>
            <a:noFill/>
          </p:spPr>
          <p:txBody>
            <a:bodyPr wrap="none" rtlCol="0">
              <a:spAutoFit/>
            </a:bodyPr>
            <a:lstStyle/>
            <a:p>
              <a:r>
                <a:rPr lang="de-DE" dirty="0" smtClean="0">
                  <a:solidFill>
                    <a:schemeClr val="accent1">
                      <a:lumMod val="75000"/>
                    </a:schemeClr>
                  </a:solidFill>
                </a:rPr>
                <a:t>550</a:t>
              </a:r>
              <a:endParaRPr lang="de-DE" dirty="0">
                <a:solidFill>
                  <a:schemeClr val="accent1">
                    <a:lumMod val="75000"/>
                  </a:schemeClr>
                </a:solidFill>
              </a:endParaRPr>
            </a:p>
          </p:txBody>
        </p:sp>
      </p:grpSp>
      <p:grpSp>
        <p:nvGrpSpPr>
          <p:cNvPr id="15" name="Group 14"/>
          <p:cNvGrpSpPr/>
          <p:nvPr/>
        </p:nvGrpSpPr>
        <p:grpSpPr>
          <a:xfrm>
            <a:off x="971860" y="2490080"/>
            <a:ext cx="4968552" cy="461665"/>
            <a:chOff x="971860" y="4578312"/>
            <a:chExt cx="4968552" cy="461665"/>
          </a:xfrm>
        </p:grpSpPr>
        <p:cxnSp>
          <p:nvCxnSpPr>
            <p:cNvPr id="16" name="Straight Connector 15"/>
            <p:cNvCxnSpPr/>
            <p:nvPr/>
          </p:nvCxnSpPr>
          <p:spPr>
            <a:xfrm>
              <a:off x="971860" y="4967969"/>
              <a:ext cx="4968552"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945424" y="4578312"/>
              <a:ext cx="870752" cy="461665"/>
            </a:xfrm>
            <a:prstGeom prst="rect">
              <a:avLst/>
            </a:prstGeom>
            <a:noFill/>
          </p:spPr>
          <p:txBody>
            <a:bodyPr wrap="none" rtlCol="0">
              <a:spAutoFit/>
            </a:bodyPr>
            <a:lstStyle/>
            <a:p>
              <a:r>
                <a:rPr lang="de-DE" dirty="0" smtClean="0">
                  <a:solidFill>
                    <a:schemeClr val="accent1">
                      <a:lumMod val="75000"/>
                    </a:schemeClr>
                  </a:solidFill>
                </a:rPr>
                <a:t>1800</a:t>
              </a:r>
              <a:endParaRPr lang="de-DE" dirty="0">
                <a:solidFill>
                  <a:schemeClr val="accent1">
                    <a:lumMod val="75000"/>
                  </a:schemeClr>
                </a:solidFill>
              </a:endParaRPr>
            </a:p>
          </p:txBody>
        </p:sp>
      </p:grpSp>
      <p:grpSp>
        <p:nvGrpSpPr>
          <p:cNvPr id="18" name="Group 17"/>
          <p:cNvGrpSpPr/>
          <p:nvPr/>
        </p:nvGrpSpPr>
        <p:grpSpPr>
          <a:xfrm>
            <a:off x="971860" y="1806004"/>
            <a:ext cx="4968552" cy="461665"/>
            <a:chOff x="971860" y="4578312"/>
            <a:chExt cx="4968552" cy="461665"/>
          </a:xfrm>
        </p:grpSpPr>
        <p:cxnSp>
          <p:nvCxnSpPr>
            <p:cNvPr id="19" name="Straight Connector 18"/>
            <p:cNvCxnSpPr/>
            <p:nvPr/>
          </p:nvCxnSpPr>
          <p:spPr>
            <a:xfrm>
              <a:off x="971860" y="4967969"/>
              <a:ext cx="496855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945424" y="4578312"/>
              <a:ext cx="870752" cy="461665"/>
            </a:xfrm>
            <a:prstGeom prst="rect">
              <a:avLst/>
            </a:prstGeom>
            <a:noFill/>
          </p:spPr>
          <p:txBody>
            <a:bodyPr wrap="none" rtlCol="0">
              <a:spAutoFit/>
            </a:bodyPr>
            <a:lstStyle/>
            <a:p>
              <a:r>
                <a:rPr lang="de-DE" dirty="0" smtClean="0">
                  <a:solidFill>
                    <a:schemeClr val="accent1">
                      <a:lumMod val="75000"/>
                    </a:schemeClr>
                  </a:solidFill>
                </a:rPr>
                <a:t>3500</a:t>
              </a:r>
              <a:endParaRPr lang="de-DE" dirty="0">
                <a:solidFill>
                  <a:schemeClr val="accent1">
                    <a:lumMod val="75000"/>
                  </a:schemeClr>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Mg II </a:t>
            </a:r>
            <a:r>
              <a:rPr lang="de-DE" dirty="0" err="1" smtClean="0"/>
              <a:t>h&amp;k</a:t>
            </a:r>
            <a:r>
              <a:rPr lang="de-DE" dirty="0" smtClean="0"/>
              <a:t/>
            </a:r>
            <a:br>
              <a:rPr lang="de-DE" dirty="0" smtClean="0"/>
            </a:br>
            <a:r>
              <a:rPr lang="de-DE" dirty="0" smtClean="0"/>
              <a:t>Instrument</a:t>
            </a:r>
            <a:endParaRPr lang="de-DE" dirty="0"/>
          </a:p>
        </p:txBody>
      </p:sp>
      <p:sp>
        <p:nvSpPr>
          <p:cNvPr id="3" name="Content Placeholder 2"/>
          <p:cNvSpPr>
            <a:spLocks noGrp="1"/>
          </p:cNvSpPr>
          <p:nvPr>
            <p:ph idx="1"/>
          </p:nvPr>
        </p:nvSpPr>
        <p:spPr/>
        <p:txBody>
          <a:bodyPr>
            <a:normAutofit/>
          </a:bodyPr>
          <a:lstStyle/>
          <a:p>
            <a:r>
              <a:rPr lang="de-DE" dirty="0" err="1" smtClean="0"/>
              <a:t>Full</a:t>
            </a:r>
            <a:r>
              <a:rPr lang="de-DE" dirty="0" smtClean="0"/>
              <a:t> Stokes Imaging Polarimeter</a:t>
            </a:r>
            <a:br>
              <a:rPr lang="de-DE" dirty="0" smtClean="0"/>
            </a:br>
            <a:r>
              <a:rPr lang="de-DE" dirty="0" err="1" smtClean="0"/>
              <a:t>Lyot</a:t>
            </a:r>
            <a:r>
              <a:rPr lang="de-DE" dirty="0" smtClean="0"/>
              <a:t> </a:t>
            </a:r>
            <a:r>
              <a:rPr lang="de-DE" dirty="0" err="1" smtClean="0"/>
              <a:t>Prefilter</a:t>
            </a:r>
            <a:r>
              <a:rPr lang="de-DE" dirty="0" smtClean="0"/>
              <a:t> </a:t>
            </a:r>
            <a:r>
              <a:rPr lang="de-DE" dirty="0" err="1" smtClean="0"/>
              <a:t>and</a:t>
            </a:r>
            <a:r>
              <a:rPr lang="de-DE" dirty="0" smtClean="0"/>
              <a:t> </a:t>
            </a:r>
            <a:r>
              <a:rPr lang="de-DE" dirty="0" err="1" smtClean="0"/>
              <a:t>one</a:t>
            </a:r>
            <a:r>
              <a:rPr lang="de-DE" dirty="0" smtClean="0"/>
              <a:t> </a:t>
            </a:r>
            <a:r>
              <a:rPr lang="de-DE" dirty="0" err="1" smtClean="0"/>
              <a:t>or</a:t>
            </a:r>
            <a:r>
              <a:rPr lang="de-DE" dirty="0" smtClean="0"/>
              <a:t> </a:t>
            </a:r>
            <a:r>
              <a:rPr lang="de-DE" dirty="0" err="1" smtClean="0"/>
              <a:t>two</a:t>
            </a:r>
            <a:r>
              <a:rPr lang="de-DE" dirty="0" smtClean="0"/>
              <a:t> </a:t>
            </a:r>
            <a:r>
              <a:rPr lang="de-DE" dirty="0" err="1" smtClean="0"/>
              <a:t>etalons</a:t>
            </a:r>
            <a:endParaRPr lang="de-DE" dirty="0" smtClean="0"/>
          </a:p>
          <a:p>
            <a:r>
              <a:rPr lang="de-DE" dirty="0" err="1" smtClean="0"/>
              <a:t>Optics</a:t>
            </a:r>
            <a:r>
              <a:rPr lang="de-DE" dirty="0" smtClean="0"/>
              <a:t>/CCD: </a:t>
            </a:r>
            <a:r>
              <a:rPr lang="de-DE" dirty="0" err="1" smtClean="0"/>
              <a:t>no</a:t>
            </a:r>
            <a:r>
              <a:rPr lang="de-DE" dirty="0" smtClean="0"/>
              <a:t> </a:t>
            </a:r>
            <a:r>
              <a:rPr lang="de-DE" dirty="0" err="1" smtClean="0"/>
              <a:t>showstoppers</a:t>
            </a:r>
            <a:r>
              <a:rPr lang="de-DE" dirty="0" smtClean="0"/>
              <a:t> </a:t>
            </a:r>
            <a:r>
              <a:rPr lang="de-DE" dirty="0" err="1" smtClean="0"/>
              <a:t>for</a:t>
            </a:r>
            <a:r>
              <a:rPr lang="de-DE" dirty="0" smtClean="0"/>
              <a:t> 280 </a:t>
            </a:r>
            <a:r>
              <a:rPr lang="de-DE" dirty="0" err="1" smtClean="0"/>
              <a:t>nm</a:t>
            </a:r>
            <a:r>
              <a:rPr lang="de-DE" dirty="0" smtClean="0"/>
              <a:t> </a:t>
            </a:r>
            <a:r>
              <a:rPr lang="de-DE" dirty="0" err="1" smtClean="0"/>
              <a:t>range</a:t>
            </a:r>
            <a:endParaRPr lang="de-DE" dirty="0" smtClean="0"/>
          </a:p>
          <a:p>
            <a:r>
              <a:rPr lang="de-DE" dirty="0" smtClean="0"/>
              <a:t>Size? </a:t>
            </a:r>
            <a:r>
              <a:rPr lang="de-DE" sz="2800" dirty="0" smtClean="0"/>
              <a:t>(30cm </a:t>
            </a:r>
            <a:r>
              <a:rPr lang="de-DE" sz="2800" dirty="0" err="1" smtClean="0"/>
              <a:t>aperture</a:t>
            </a:r>
            <a:r>
              <a:rPr lang="de-DE" sz="2800" dirty="0" smtClean="0"/>
              <a:t> = 0.235´´</a:t>
            </a:r>
            <a:r>
              <a:rPr lang="de-DE" sz="2800" dirty="0" smtClean="0">
                <a:cs typeface="Arial"/>
              </a:rPr>
              <a:t> </a:t>
            </a:r>
            <a:r>
              <a:rPr lang="de-DE" sz="2800" dirty="0" err="1" smtClean="0">
                <a:cs typeface="Arial"/>
              </a:rPr>
              <a:t>diff</a:t>
            </a:r>
            <a:r>
              <a:rPr lang="de-DE" sz="2800" dirty="0" smtClean="0">
                <a:cs typeface="Arial"/>
              </a:rPr>
              <a:t>. </a:t>
            </a:r>
            <a:r>
              <a:rPr lang="de-DE" sz="2800" dirty="0" err="1" smtClean="0">
                <a:cs typeface="Arial"/>
              </a:rPr>
              <a:t>limit</a:t>
            </a:r>
            <a:r>
              <a:rPr lang="de-DE" sz="2800" dirty="0" smtClean="0">
                <a:cs typeface="Arial"/>
              </a:rPr>
              <a:t> </a:t>
            </a:r>
            <a:r>
              <a:rPr lang="de-DE" sz="2800" dirty="0" err="1" smtClean="0">
                <a:cs typeface="Arial"/>
              </a:rPr>
              <a:t>resolution</a:t>
            </a:r>
            <a:r>
              <a:rPr lang="de-DE" sz="2800" dirty="0" smtClean="0">
                <a:cs typeface="Arial"/>
              </a:rPr>
              <a:t>)</a:t>
            </a:r>
            <a:endParaRPr lang="de-DE" sz="3600" dirty="0" smtClean="0"/>
          </a:p>
          <a:p>
            <a:r>
              <a:rPr lang="de-DE" dirty="0" err="1" smtClean="0"/>
              <a:t>Diffraction</a:t>
            </a:r>
            <a:r>
              <a:rPr lang="de-DE" dirty="0" smtClean="0"/>
              <a:t> limited </a:t>
            </a:r>
            <a:r>
              <a:rPr lang="de-DE" dirty="0" err="1" smtClean="0"/>
              <a:t>performance</a:t>
            </a:r>
            <a:r>
              <a:rPr lang="de-DE" dirty="0" smtClean="0"/>
              <a:t> (</a:t>
            </a:r>
            <a:r>
              <a:rPr lang="de-DE" dirty="0" err="1" smtClean="0"/>
              <a:t>yes</a:t>
            </a:r>
            <a:r>
              <a:rPr lang="de-DE" dirty="0" smtClean="0"/>
              <a:t>/</a:t>
            </a:r>
            <a:r>
              <a:rPr lang="de-DE" dirty="0" err="1" smtClean="0"/>
              <a:t>no</a:t>
            </a:r>
            <a:r>
              <a:rPr lang="de-DE" dirty="0" smtClean="0"/>
              <a:t>?) </a:t>
            </a:r>
            <a:r>
              <a:rPr lang="de-DE" dirty="0" err="1" smtClean="0"/>
              <a:t>with</a:t>
            </a:r>
            <a:r>
              <a:rPr lang="de-DE" dirty="0" smtClean="0"/>
              <a:t> </a:t>
            </a:r>
            <a:r>
              <a:rPr lang="de-DE" dirty="0" err="1" smtClean="0"/>
              <a:t>option</a:t>
            </a:r>
            <a:r>
              <a:rPr lang="de-DE" dirty="0" smtClean="0"/>
              <a:t> </a:t>
            </a:r>
            <a:r>
              <a:rPr lang="de-DE" dirty="0" err="1" smtClean="0"/>
              <a:t>to</a:t>
            </a:r>
            <a:r>
              <a:rPr lang="de-DE" dirty="0" smtClean="0"/>
              <a:t> </a:t>
            </a:r>
            <a:r>
              <a:rPr lang="de-DE" dirty="0" err="1" smtClean="0"/>
              <a:t>increase</a:t>
            </a:r>
            <a:r>
              <a:rPr lang="de-DE" dirty="0" smtClean="0"/>
              <a:t> S/N </a:t>
            </a:r>
            <a:r>
              <a:rPr lang="de-DE" dirty="0" err="1" smtClean="0"/>
              <a:t>by</a:t>
            </a:r>
            <a:r>
              <a:rPr lang="de-DE" dirty="0" smtClean="0"/>
              <a:t> on-</a:t>
            </a:r>
            <a:r>
              <a:rPr lang="de-DE" dirty="0" err="1" smtClean="0"/>
              <a:t>board</a:t>
            </a:r>
            <a:r>
              <a:rPr lang="de-DE" dirty="0" smtClean="0"/>
              <a:t> </a:t>
            </a:r>
            <a:r>
              <a:rPr lang="de-DE" dirty="0" err="1" smtClean="0"/>
              <a:t>binning</a:t>
            </a:r>
            <a:endParaRPr lang="de-DE" dirty="0" smtClean="0"/>
          </a:p>
          <a:p>
            <a:r>
              <a:rPr lang="de-DE" dirty="0" smtClean="0"/>
              <a:t>FOV: ~240´´ (2K </a:t>
            </a:r>
            <a:r>
              <a:rPr lang="de-DE" dirty="0" err="1" smtClean="0"/>
              <a:t>detector</a:t>
            </a:r>
            <a:r>
              <a:rPr lang="de-DE" dirty="0" smtClean="0"/>
              <a:t>)</a:t>
            </a:r>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15</a:t>
            </a:fld>
            <a:endParaRPr kumimoji="0"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Mg II </a:t>
            </a:r>
            <a:r>
              <a:rPr lang="de-DE" dirty="0" err="1" smtClean="0"/>
              <a:t>h&amp;k</a:t>
            </a:r>
            <a:r>
              <a:rPr lang="de-DE" dirty="0" smtClean="0"/>
              <a:t/>
            </a:r>
            <a:br>
              <a:rPr lang="de-DE" dirty="0" smtClean="0"/>
            </a:br>
            <a:r>
              <a:rPr lang="de-DE" dirty="0" err="1" smtClean="0"/>
              <a:t>photon</a:t>
            </a:r>
            <a:r>
              <a:rPr lang="de-DE" dirty="0" smtClean="0"/>
              <a:t> </a:t>
            </a:r>
            <a:r>
              <a:rPr lang="de-DE" dirty="0" err="1" smtClean="0"/>
              <a:t>budget</a:t>
            </a:r>
            <a:endParaRPr lang="de-DE" dirty="0"/>
          </a:p>
        </p:txBody>
      </p:sp>
      <p:sp>
        <p:nvSpPr>
          <p:cNvPr id="3" name="Content Placeholder 2"/>
          <p:cNvSpPr>
            <a:spLocks noGrp="1"/>
          </p:cNvSpPr>
          <p:nvPr>
            <p:ph idx="1"/>
          </p:nvPr>
        </p:nvSpPr>
        <p:spPr/>
        <p:txBody>
          <a:bodyPr/>
          <a:lstStyle/>
          <a:p>
            <a:r>
              <a:rPr lang="de-DE" dirty="0" smtClean="0"/>
              <a:t>IRIS </a:t>
            </a:r>
            <a:r>
              <a:rPr lang="de-DE" dirty="0" err="1" smtClean="0"/>
              <a:t>instrument</a:t>
            </a:r>
            <a:r>
              <a:rPr lang="de-DE" dirty="0" smtClean="0"/>
              <a:t> (</a:t>
            </a:r>
            <a:r>
              <a:rPr lang="de-DE" dirty="0" err="1" smtClean="0"/>
              <a:t>diff</a:t>
            </a:r>
            <a:r>
              <a:rPr lang="de-DE" dirty="0" smtClean="0"/>
              <a:t>. limited):</a:t>
            </a:r>
            <a:endParaRPr lang="de-DE" dirty="0"/>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16</a:t>
            </a:fld>
            <a:endParaRPr kumimoji="0" lang="en-US" dirty="0"/>
          </a:p>
        </p:txBody>
      </p:sp>
      <p:pic>
        <p:nvPicPr>
          <p:cNvPr id="1026" name="Picture 2"/>
          <p:cNvPicPr>
            <a:picLocks noChangeAspect="1" noChangeArrowheads="1"/>
          </p:cNvPicPr>
          <p:nvPr/>
        </p:nvPicPr>
        <p:blipFill>
          <a:blip r:embed="rId2" cstate="print"/>
          <a:srcRect/>
          <a:stretch>
            <a:fillRect/>
          </a:stretch>
        </p:blipFill>
        <p:spPr bwMode="auto">
          <a:xfrm>
            <a:off x="648047" y="2411685"/>
            <a:ext cx="8388709" cy="4915879"/>
          </a:xfrm>
          <a:prstGeom prst="rect">
            <a:avLst/>
          </a:prstGeom>
          <a:noFill/>
          <a:ln w="9525">
            <a:noFill/>
            <a:miter lim="800000"/>
            <a:headEnd/>
            <a:tailEnd/>
          </a:ln>
        </p:spPr>
      </p:pic>
      <p:sp>
        <p:nvSpPr>
          <p:cNvPr id="6" name="Rectangle 5"/>
          <p:cNvSpPr/>
          <p:nvPr/>
        </p:nvSpPr>
        <p:spPr>
          <a:xfrm>
            <a:off x="504031" y="4679937"/>
            <a:ext cx="8712745"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Mg II </a:t>
            </a:r>
            <a:r>
              <a:rPr lang="de-DE" dirty="0" err="1" smtClean="0"/>
              <a:t>h&amp;k</a:t>
            </a:r>
            <a:r>
              <a:rPr lang="de-DE" dirty="0" smtClean="0"/>
              <a:t/>
            </a:r>
            <a:br>
              <a:rPr lang="de-DE" dirty="0" smtClean="0"/>
            </a:br>
            <a:r>
              <a:rPr lang="de-DE" dirty="0" err="1" smtClean="0"/>
              <a:t>noise</a:t>
            </a:r>
            <a:r>
              <a:rPr lang="de-DE" dirty="0" smtClean="0"/>
              <a:t> </a:t>
            </a:r>
            <a:r>
              <a:rPr lang="de-DE" dirty="0" err="1" smtClean="0"/>
              <a:t>level</a:t>
            </a:r>
            <a:endParaRPr lang="de-DE" dirty="0"/>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17</a:t>
            </a:fld>
            <a:endParaRPr kumimoji="0" lang="en-US" dirty="0"/>
          </a:p>
        </p:txBody>
      </p:sp>
      <p:pic>
        <p:nvPicPr>
          <p:cNvPr id="5122" name="Picture 2"/>
          <p:cNvPicPr>
            <a:picLocks noChangeAspect="1" noChangeArrowheads="1"/>
          </p:cNvPicPr>
          <p:nvPr/>
        </p:nvPicPr>
        <p:blipFill>
          <a:blip r:embed="rId2" cstate="print"/>
          <a:srcRect/>
          <a:stretch>
            <a:fillRect/>
          </a:stretch>
        </p:blipFill>
        <p:spPr bwMode="auto">
          <a:xfrm>
            <a:off x="382531" y="1763613"/>
            <a:ext cx="9158281" cy="648072"/>
          </a:xfrm>
          <a:prstGeom prst="rect">
            <a:avLst/>
          </a:prstGeom>
          <a:noFill/>
          <a:ln w="9525">
            <a:noFill/>
            <a:miter lim="800000"/>
            <a:headEnd/>
            <a:tailEnd/>
          </a:ln>
        </p:spPr>
      </p:pic>
      <p:graphicFrame>
        <p:nvGraphicFramePr>
          <p:cNvPr id="9" name="Table 8"/>
          <p:cNvGraphicFramePr>
            <a:graphicFrameLocks noGrp="1"/>
          </p:cNvGraphicFramePr>
          <p:nvPr/>
        </p:nvGraphicFramePr>
        <p:xfrm>
          <a:off x="382531" y="2663713"/>
          <a:ext cx="9158280" cy="4293441"/>
        </p:xfrm>
        <a:graphic>
          <a:graphicData uri="http://schemas.openxmlformats.org/drawingml/2006/table">
            <a:tbl>
              <a:tblPr firstRow="1" bandRow="1">
                <a:tableStyleId>{35758FB7-9AC5-4552-8A53-C91805E547FA}</a:tableStyleId>
              </a:tblPr>
              <a:tblGrid>
                <a:gridCol w="2641557"/>
                <a:gridCol w="1937583"/>
                <a:gridCol w="2289570"/>
                <a:gridCol w="2289570"/>
              </a:tblGrid>
              <a:tr h="727281">
                <a:tc>
                  <a:txBody>
                    <a:bodyPr/>
                    <a:lstStyle/>
                    <a:p>
                      <a:pPr algn="l"/>
                      <a:r>
                        <a:rPr lang="de-DE" dirty="0" smtClean="0"/>
                        <a:t>Mg II K</a:t>
                      </a:r>
                      <a:endParaRPr lang="de-DE" dirty="0"/>
                    </a:p>
                  </a:txBody>
                  <a:tcPr/>
                </a:tc>
                <a:tc>
                  <a:txBody>
                    <a:bodyPr/>
                    <a:lstStyle/>
                    <a:p>
                      <a:pPr algn="ctr"/>
                      <a:r>
                        <a:rPr lang="de-DE" dirty="0" err="1" smtClean="0"/>
                        <a:t>Quiet</a:t>
                      </a:r>
                      <a:r>
                        <a:rPr lang="de-DE" dirty="0" smtClean="0"/>
                        <a:t> Sun</a:t>
                      </a:r>
                      <a:endParaRPr lang="de-DE" dirty="0"/>
                    </a:p>
                  </a:txBody>
                  <a:tcPr anchor="ctr"/>
                </a:tc>
                <a:tc>
                  <a:txBody>
                    <a:bodyPr/>
                    <a:lstStyle/>
                    <a:p>
                      <a:pPr algn="ctr"/>
                      <a:r>
                        <a:rPr lang="de-DE" dirty="0" err="1" smtClean="0"/>
                        <a:t>Active</a:t>
                      </a:r>
                      <a:r>
                        <a:rPr lang="de-DE" dirty="0" smtClean="0"/>
                        <a:t> Region</a:t>
                      </a:r>
                      <a:endParaRPr lang="de-DE" dirty="0"/>
                    </a:p>
                  </a:txBody>
                  <a:tcPr anchor="ctr"/>
                </a:tc>
                <a:tc>
                  <a:txBody>
                    <a:bodyPr/>
                    <a:lstStyle/>
                    <a:p>
                      <a:pPr algn="ctr"/>
                      <a:r>
                        <a:rPr lang="de-DE" dirty="0" err="1" smtClean="0"/>
                        <a:t>Flare</a:t>
                      </a:r>
                      <a:endParaRPr lang="de-DE" dirty="0"/>
                    </a:p>
                  </a:txBody>
                  <a:tcPr anchor="ctr"/>
                </a:tc>
              </a:tr>
              <a:tr h="727281">
                <a:tc>
                  <a:txBody>
                    <a:bodyPr/>
                    <a:lstStyle/>
                    <a:p>
                      <a:pPr algn="l"/>
                      <a:r>
                        <a:rPr lang="de-DE" dirty="0" err="1" smtClean="0"/>
                        <a:t>Intensity</a:t>
                      </a:r>
                      <a:r>
                        <a:rPr lang="de-DE" dirty="0" smtClean="0"/>
                        <a:t/>
                      </a:r>
                      <a:br>
                        <a:rPr lang="de-DE" dirty="0" smtClean="0"/>
                      </a:br>
                      <a:r>
                        <a:rPr lang="de-DE" sz="1200" dirty="0" smtClean="0"/>
                        <a:t>(</a:t>
                      </a:r>
                      <a:r>
                        <a:rPr lang="de-DE" sz="1200" dirty="0" err="1" smtClean="0"/>
                        <a:t>counts</a:t>
                      </a:r>
                      <a:r>
                        <a:rPr lang="de-DE" sz="1200" dirty="0" smtClean="0"/>
                        <a:t>/s/</a:t>
                      </a:r>
                      <a:r>
                        <a:rPr lang="de-DE" sz="1200" dirty="0" err="1" smtClean="0"/>
                        <a:t>spectral</a:t>
                      </a:r>
                      <a:r>
                        <a:rPr lang="de-DE" sz="1200" dirty="0" smtClean="0"/>
                        <a:t> </a:t>
                      </a:r>
                      <a:r>
                        <a:rPr lang="de-DE" sz="1200" dirty="0" err="1" smtClean="0"/>
                        <a:t>pixel</a:t>
                      </a:r>
                      <a:r>
                        <a:rPr lang="de-DE" sz="1200" dirty="0" smtClean="0"/>
                        <a:t>/</a:t>
                      </a:r>
                      <a:r>
                        <a:rPr lang="de-DE" sz="1200" dirty="0" err="1" smtClean="0"/>
                        <a:t>spatial</a:t>
                      </a:r>
                      <a:r>
                        <a:rPr lang="de-DE" sz="1200" baseline="0" dirty="0" smtClean="0"/>
                        <a:t> </a:t>
                      </a:r>
                      <a:r>
                        <a:rPr lang="de-DE" sz="1200" baseline="0" dirty="0" err="1" smtClean="0"/>
                        <a:t>pixel</a:t>
                      </a:r>
                      <a:r>
                        <a:rPr lang="de-DE" sz="1200" dirty="0" smtClean="0"/>
                        <a:t>)</a:t>
                      </a:r>
                      <a:br>
                        <a:rPr lang="de-DE" sz="1200" dirty="0" smtClean="0"/>
                      </a:br>
                      <a:r>
                        <a:rPr lang="de-DE" sz="1200" dirty="0" smtClean="0"/>
                        <a:t>25 </a:t>
                      </a:r>
                      <a:r>
                        <a:rPr lang="de-DE" sz="1200" dirty="0" err="1" smtClean="0"/>
                        <a:t>m</a:t>
                      </a:r>
                      <a:r>
                        <a:rPr lang="de-DE" sz="1200" dirty="0" err="1" smtClean="0">
                          <a:latin typeface="Arial"/>
                          <a:cs typeface="Arial"/>
                        </a:rPr>
                        <a:t>Å</a:t>
                      </a:r>
                      <a:r>
                        <a:rPr lang="de-DE" sz="1200" dirty="0" smtClean="0"/>
                        <a:t> </a:t>
                      </a:r>
                      <a:r>
                        <a:rPr lang="de-DE" sz="1200" dirty="0" err="1" smtClean="0"/>
                        <a:t>spectral</a:t>
                      </a:r>
                      <a:r>
                        <a:rPr lang="de-DE" sz="1200" dirty="0" smtClean="0"/>
                        <a:t> </a:t>
                      </a:r>
                      <a:r>
                        <a:rPr lang="de-DE" sz="1200" dirty="0" err="1" smtClean="0"/>
                        <a:t>pixel</a:t>
                      </a:r>
                      <a:endParaRPr lang="de-DE" sz="1200" dirty="0"/>
                    </a:p>
                  </a:txBody>
                  <a:tcPr/>
                </a:tc>
                <a:tc>
                  <a:txBody>
                    <a:bodyPr/>
                    <a:lstStyle/>
                    <a:p>
                      <a:pPr algn="ctr"/>
                      <a:r>
                        <a:rPr lang="de-DE" dirty="0" smtClean="0"/>
                        <a:t>1100</a:t>
                      </a:r>
                      <a:endParaRPr lang="de-DE" dirty="0"/>
                    </a:p>
                  </a:txBody>
                  <a:tcPr anchor="ctr"/>
                </a:tc>
                <a:tc>
                  <a:txBody>
                    <a:bodyPr/>
                    <a:lstStyle/>
                    <a:p>
                      <a:pPr algn="ctr"/>
                      <a:r>
                        <a:rPr lang="de-DE" dirty="0" smtClean="0"/>
                        <a:t>4500</a:t>
                      </a:r>
                      <a:endParaRPr lang="de-DE" dirty="0"/>
                    </a:p>
                  </a:txBody>
                  <a:tcPr anchor="ctr"/>
                </a:tc>
                <a:tc>
                  <a:txBody>
                    <a:bodyPr/>
                    <a:lstStyle/>
                    <a:p>
                      <a:pPr algn="ctr"/>
                      <a:r>
                        <a:rPr lang="de-DE" dirty="0" smtClean="0"/>
                        <a:t>10000</a:t>
                      </a:r>
                      <a:endParaRPr lang="de-DE" dirty="0"/>
                    </a:p>
                  </a:txBody>
                  <a:tcPr anchor="ctr"/>
                </a:tc>
              </a:tr>
              <a:tr h="7272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Polarimeter</a:t>
                      </a:r>
                      <a:r>
                        <a:rPr lang="de-DE" baseline="0" dirty="0" smtClean="0"/>
                        <a:t> (33% </a:t>
                      </a:r>
                      <a:r>
                        <a:rPr lang="de-DE" baseline="0" dirty="0" err="1" smtClean="0"/>
                        <a:t>eff</a:t>
                      </a:r>
                      <a:r>
                        <a:rPr lang="de-DE" baseline="0" dirty="0" smtClean="0"/>
                        <a:t>.)</a:t>
                      </a:r>
                      <a:br>
                        <a:rPr lang="de-DE" baseline="0" dirty="0" smtClean="0"/>
                      </a:br>
                      <a:r>
                        <a:rPr lang="de-DE" baseline="0" dirty="0" smtClean="0"/>
                        <a:t>5s </a:t>
                      </a:r>
                      <a:r>
                        <a:rPr lang="de-DE" baseline="0" dirty="0" err="1" smtClean="0"/>
                        <a:t>integration</a:t>
                      </a:r>
                      <a:r>
                        <a:rPr lang="de-DE" baseline="0" dirty="0" smtClean="0"/>
                        <a:t> time</a:t>
                      </a:r>
                      <a:br>
                        <a:rPr lang="de-DE" baseline="0" dirty="0" smtClean="0"/>
                      </a:br>
                      <a:r>
                        <a:rPr lang="de-DE" sz="1200" dirty="0" smtClean="0"/>
                        <a:t>(</a:t>
                      </a:r>
                      <a:r>
                        <a:rPr lang="de-DE" sz="1200" dirty="0" err="1" smtClean="0"/>
                        <a:t>counts</a:t>
                      </a:r>
                      <a:r>
                        <a:rPr lang="de-DE" sz="1200" dirty="0" smtClean="0"/>
                        <a:t>/</a:t>
                      </a:r>
                      <a:r>
                        <a:rPr lang="de-DE" sz="1200" dirty="0" err="1" smtClean="0"/>
                        <a:t>spectral</a:t>
                      </a:r>
                      <a:r>
                        <a:rPr lang="de-DE" sz="1200" dirty="0" smtClean="0"/>
                        <a:t> </a:t>
                      </a:r>
                      <a:r>
                        <a:rPr lang="de-DE" sz="1200" dirty="0" err="1" smtClean="0"/>
                        <a:t>pixel</a:t>
                      </a:r>
                      <a:r>
                        <a:rPr lang="de-DE" sz="1200" dirty="0" smtClean="0"/>
                        <a:t>/</a:t>
                      </a:r>
                      <a:r>
                        <a:rPr lang="de-DE" sz="1200" dirty="0" err="1" smtClean="0"/>
                        <a:t>spatial</a:t>
                      </a:r>
                      <a:r>
                        <a:rPr lang="de-DE" sz="1200" baseline="0" dirty="0" smtClean="0"/>
                        <a:t> </a:t>
                      </a:r>
                      <a:r>
                        <a:rPr lang="de-DE" sz="1200" baseline="0" dirty="0" err="1" smtClean="0"/>
                        <a:t>pixel</a:t>
                      </a:r>
                      <a:r>
                        <a:rPr lang="de-DE" sz="1200" dirty="0" smtClean="0"/>
                        <a:t>) </a:t>
                      </a:r>
                      <a:br>
                        <a:rPr lang="de-DE" sz="1200" dirty="0" smtClean="0"/>
                      </a:br>
                      <a:r>
                        <a:rPr lang="de-DE" sz="1200" dirty="0" smtClean="0"/>
                        <a:t>40 </a:t>
                      </a:r>
                      <a:r>
                        <a:rPr lang="de-DE" sz="1200" dirty="0" err="1" smtClean="0"/>
                        <a:t>m</a:t>
                      </a:r>
                      <a:r>
                        <a:rPr lang="de-DE" sz="1200" dirty="0" err="1" smtClean="0">
                          <a:latin typeface="+mn-lt"/>
                          <a:cs typeface="Arial"/>
                        </a:rPr>
                        <a:t>Å</a:t>
                      </a:r>
                      <a:r>
                        <a:rPr lang="de-DE" sz="1200" dirty="0" smtClean="0"/>
                        <a:t> </a:t>
                      </a:r>
                      <a:r>
                        <a:rPr lang="de-DE" sz="1200" dirty="0" err="1" smtClean="0"/>
                        <a:t>spectral</a:t>
                      </a:r>
                      <a:r>
                        <a:rPr lang="de-DE" sz="1200" dirty="0" smtClean="0"/>
                        <a:t> </a:t>
                      </a:r>
                      <a:r>
                        <a:rPr lang="de-DE" sz="1200" dirty="0" err="1" smtClean="0"/>
                        <a:t>pixel</a:t>
                      </a:r>
                      <a:endParaRPr lang="de-DE" sz="1200" dirty="0" smtClean="0"/>
                    </a:p>
                  </a:txBody>
                  <a:tcPr/>
                </a:tc>
                <a:tc>
                  <a:txBody>
                    <a:bodyPr/>
                    <a:lstStyle/>
                    <a:p>
                      <a:pPr algn="ctr"/>
                      <a:r>
                        <a:rPr lang="de-DE" dirty="0" smtClean="0"/>
                        <a:t>2900</a:t>
                      </a:r>
                      <a:endParaRPr lang="de-DE" dirty="0"/>
                    </a:p>
                  </a:txBody>
                  <a:tcPr anchor="ctr"/>
                </a:tc>
                <a:tc>
                  <a:txBody>
                    <a:bodyPr/>
                    <a:lstStyle/>
                    <a:p>
                      <a:pPr algn="ctr"/>
                      <a:r>
                        <a:rPr lang="de-DE" dirty="0" smtClean="0"/>
                        <a:t>12000</a:t>
                      </a:r>
                      <a:endParaRPr lang="de-DE" dirty="0"/>
                    </a:p>
                  </a:txBody>
                  <a:tcPr anchor="ctr"/>
                </a:tc>
                <a:tc>
                  <a:txBody>
                    <a:bodyPr/>
                    <a:lstStyle/>
                    <a:p>
                      <a:pPr algn="ctr"/>
                      <a:r>
                        <a:rPr lang="de-DE" dirty="0" smtClean="0"/>
                        <a:t>26500</a:t>
                      </a:r>
                      <a:endParaRPr lang="de-DE" dirty="0"/>
                    </a:p>
                  </a:txBody>
                  <a:tcPr anchor="ctr"/>
                </a:tc>
              </a:tr>
              <a:tr h="727281">
                <a:tc>
                  <a:txBody>
                    <a:bodyPr/>
                    <a:lstStyle/>
                    <a:p>
                      <a:pPr algn="l"/>
                      <a:r>
                        <a:rPr lang="de-DE" dirty="0" err="1" smtClean="0"/>
                        <a:t>Polarimetric</a:t>
                      </a:r>
                      <a:r>
                        <a:rPr lang="de-DE" baseline="0" dirty="0" smtClean="0"/>
                        <a:t> </a:t>
                      </a:r>
                      <a:r>
                        <a:rPr lang="de-DE" baseline="0" dirty="0" err="1" smtClean="0"/>
                        <a:t>accuracy</a:t>
                      </a:r>
                      <a:r>
                        <a:rPr lang="de-DE" baseline="0" dirty="0" smtClean="0"/>
                        <a:t/>
                      </a:r>
                      <a:br>
                        <a:rPr lang="de-DE" baseline="0" dirty="0" smtClean="0"/>
                      </a:br>
                      <a:r>
                        <a:rPr lang="de-DE" baseline="0" dirty="0" smtClean="0"/>
                        <a:t>(</a:t>
                      </a:r>
                      <a:r>
                        <a:rPr lang="de-DE" baseline="0" dirty="0" err="1" smtClean="0"/>
                        <a:t>noise</a:t>
                      </a:r>
                      <a:r>
                        <a:rPr lang="de-DE" baseline="0" dirty="0" smtClean="0"/>
                        <a:t> </a:t>
                      </a:r>
                      <a:r>
                        <a:rPr lang="de-DE" baseline="0" dirty="0" err="1" smtClean="0"/>
                        <a:t>level</a:t>
                      </a:r>
                      <a:r>
                        <a:rPr lang="de-DE" baseline="0" dirty="0" smtClean="0"/>
                        <a:t>) </a:t>
                      </a:r>
                      <a:r>
                        <a:rPr lang="de-DE" baseline="0" dirty="0" err="1" smtClean="0"/>
                        <a:t>for</a:t>
                      </a:r>
                      <a:r>
                        <a:rPr lang="de-DE" baseline="0" dirty="0" smtClean="0"/>
                        <a:t> Q, U, V</a:t>
                      </a:r>
                      <a:br>
                        <a:rPr lang="de-DE" baseline="0" dirty="0" smtClean="0"/>
                      </a:br>
                      <a:r>
                        <a:rPr lang="de-DE" baseline="0" dirty="0" err="1" smtClean="0"/>
                        <a:t>diff</a:t>
                      </a:r>
                      <a:r>
                        <a:rPr lang="de-DE" baseline="0" dirty="0" smtClean="0"/>
                        <a:t>. limited</a:t>
                      </a:r>
                      <a:endParaRPr lang="de-DE" dirty="0"/>
                    </a:p>
                  </a:txBody>
                  <a:tcPr/>
                </a:tc>
                <a:tc>
                  <a:txBody>
                    <a:bodyPr/>
                    <a:lstStyle/>
                    <a:p>
                      <a:pPr algn="ctr"/>
                      <a:r>
                        <a:rPr lang="de-DE" dirty="0" smtClean="0"/>
                        <a:t>1.85%</a:t>
                      </a:r>
                      <a:endParaRPr lang="de-DE" dirty="0"/>
                    </a:p>
                  </a:txBody>
                  <a:tcPr anchor="ctr"/>
                </a:tc>
                <a:tc>
                  <a:txBody>
                    <a:bodyPr/>
                    <a:lstStyle/>
                    <a:p>
                      <a:pPr algn="ctr"/>
                      <a:r>
                        <a:rPr lang="de-DE" dirty="0" smtClean="0"/>
                        <a:t>0.92%</a:t>
                      </a:r>
                      <a:endParaRPr lang="de-DE" dirty="0"/>
                    </a:p>
                  </a:txBody>
                  <a:tcPr anchor="ctr"/>
                </a:tc>
                <a:tc>
                  <a:txBody>
                    <a:bodyPr/>
                    <a:lstStyle/>
                    <a:p>
                      <a:pPr algn="ctr"/>
                      <a:r>
                        <a:rPr lang="de-DE" dirty="0" smtClean="0"/>
                        <a:t>0.62%</a:t>
                      </a:r>
                      <a:endParaRPr lang="de-DE" dirty="0"/>
                    </a:p>
                  </a:txBody>
                  <a:tcPr anchor="ctr"/>
                </a:tc>
              </a:tr>
              <a:tr h="727281">
                <a:tc>
                  <a:txBody>
                    <a:bodyPr/>
                    <a:lstStyle/>
                    <a:p>
                      <a:pPr algn="l"/>
                      <a:r>
                        <a:rPr lang="de-DE" dirty="0" err="1" smtClean="0"/>
                        <a:t>Polarimetric</a:t>
                      </a:r>
                      <a:r>
                        <a:rPr lang="de-DE" baseline="0" dirty="0" smtClean="0"/>
                        <a:t> </a:t>
                      </a:r>
                      <a:r>
                        <a:rPr lang="de-DE" baseline="0" dirty="0" err="1" smtClean="0"/>
                        <a:t>accuracy</a:t>
                      </a:r>
                      <a:r>
                        <a:rPr lang="de-DE" baseline="0" dirty="0" smtClean="0"/>
                        <a:t/>
                      </a:r>
                      <a:br>
                        <a:rPr lang="de-DE" baseline="0" dirty="0" smtClean="0"/>
                      </a:br>
                      <a:r>
                        <a:rPr lang="de-DE" baseline="0" dirty="0" smtClean="0"/>
                        <a:t>(</a:t>
                      </a:r>
                      <a:r>
                        <a:rPr lang="de-DE" baseline="0" dirty="0" err="1" smtClean="0"/>
                        <a:t>noise</a:t>
                      </a:r>
                      <a:r>
                        <a:rPr lang="de-DE" baseline="0" dirty="0" smtClean="0"/>
                        <a:t> </a:t>
                      </a:r>
                      <a:r>
                        <a:rPr lang="de-DE" baseline="0" dirty="0" err="1" smtClean="0"/>
                        <a:t>level</a:t>
                      </a:r>
                      <a:r>
                        <a:rPr lang="de-DE" baseline="0" dirty="0" smtClean="0"/>
                        <a:t>) </a:t>
                      </a:r>
                      <a:r>
                        <a:rPr lang="de-DE" baseline="0" dirty="0" err="1" smtClean="0"/>
                        <a:t>for</a:t>
                      </a:r>
                      <a:r>
                        <a:rPr lang="de-DE" baseline="0" dirty="0" smtClean="0"/>
                        <a:t> Q, U, V</a:t>
                      </a:r>
                      <a:br>
                        <a:rPr lang="de-DE" baseline="0" dirty="0" smtClean="0"/>
                      </a:br>
                      <a:r>
                        <a:rPr lang="de-DE" baseline="0" dirty="0" smtClean="0"/>
                        <a:t>3x </a:t>
                      </a:r>
                      <a:r>
                        <a:rPr lang="de-DE" baseline="0" dirty="0" err="1" smtClean="0"/>
                        <a:t>diff</a:t>
                      </a:r>
                      <a:r>
                        <a:rPr lang="de-DE" baseline="0" dirty="0" smtClean="0"/>
                        <a:t>. </a:t>
                      </a:r>
                      <a:r>
                        <a:rPr lang="de-DE" baseline="0" dirty="0" err="1" smtClean="0"/>
                        <a:t>limit</a:t>
                      </a:r>
                      <a:endParaRPr lang="de-DE" dirty="0"/>
                    </a:p>
                  </a:txBody>
                  <a:tcPr/>
                </a:tc>
                <a:tc>
                  <a:txBody>
                    <a:bodyPr/>
                    <a:lstStyle/>
                    <a:p>
                      <a:pPr algn="ctr"/>
                      <a:r>
                        <a:rPr lang="de-DE" dirty="0" smtClean="0"/>
                        <a:t>0.62%</a:t>
                      </a:r>
                      <a:endParaRPr lang="de-DE" dirty="0"/>
                    </a:p>
                  </a:txBody>
                  <a:tcPr anchor="ctr"/>
                </a:tc>
                <a:tc>
                  <a:txBody>
                    <a:bodyPr/>
                    <a:lstStyle/>
                    <a:p>
                      <a:pPr algn="ctr"/>
                      <a:r>
                        <a:rPr lang="de-DE" dirty="0" smtClean="0"/>
                        <a:t>0.3%</a:t>
                      </a:r>
                      <a:endParaRPr lang="de-DE" dirty="0"/>
                    </a:p>
                  </a:txBody>
                  <a:tcPr anchor="ctr"/>
                </a:tc>
                <a:tc>
                  <a:txBody>
                    <a:bodyPr/>
                    <a:lstStyle/>
                    <a:p>
                      <a:pPr algn="ctr"/>
                      <a:r>
                        <a:rPr lang="de-DE" dirty="0" smtClean="0"/>
                        <a:t>0.2%</a:t>
                      </a:r>
                      <a:endParaRPr lang="de-DE" dirty="0"/>
                    </a:p>
                  </a:txBody>
                  <a:tcPr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Summary</a:t>
            </a:r>
            <a:endParaRPr lang="de-DE" dirty="0"/>
          </a:p>
        </p:txBody>
      </p:sp>
      <p:sp>
        <p:nvSpPr>
          <p:cNvPr id="4" name="Content Placeholder 3"/>
          <p:cNvSpPr>
            <a:spLocks noGrp="1"/>
          </p:cNvSpPr>
          <p:nvPr>
            <p:ph idx="1"/>
          </p:nvPr>
        </p:nvSpPr>
        <p:spPr/>
        <p:txBody>
          <a:bodyPr/>
          <a:lstStyle/>
          <a:p>
            <a:r>
              <a:rPr lang="de-DE" dirty="0" smtClean="0"/>
              <a:t>Mg II </a:t>
            </a:r>
            <a:r>
              <a:rPr lang="de-DE" dirty="0" err="1" smtClean="0"/>
              <a:t>h&amp;k</a:t>
            </a:r>
            <a:r>
              <a:rPr lang="de-DE" dirty="0" smtClean="0"/>
              <a:t> </a:t>
            </a:r>
            <a:r>
              <a:rPr lang="de-DE" dirty="0" err="1" smtClean="0"/>
              <a:t>imaging</a:t>
            </a:r>
            <a:r>
              <a:rPr lang="de-DE" dirty="0" smtClean="0"/>
              <a:t> </a:t>
            </a:r>
            <a:r>
              <a:rPr lang="de-DE" dirty="0" err="1" smtClean="0"/>
              <a:t>polarimeter</a:t>
            </a:r>
            <a:endParaRPr lang="de-DE" dirty="0" smtClean="0"/>
          </a:p>
          <a:p>
            <a:r>
              <a:rPr lang="de-DE" dirty="0" smtClean="0"/>
              <a:t>``ideal´´ </a:t>
            </a:r>
            <a:r>
              <a:rPr lang="de-DE" dirty="0" err="1" smtClean="0"/>
              <a:t>chromospheric</a:t>
            </a:r>
            <a:r>
              <a:rPr lang="de-DE" dirty="0" smtClean="0"/>
              <a:t> </a:t>
            </a:r>
            <a:r>
              <a:rPr lang="de-DE" dirty="0" err="1" smtClean="0"/>
              <a:t>magnetograph</a:t>
            </a:r>
            <a:endParaRPr lang="de-DE" dirty="0" smtClean="0"/>
          </a:p>
          <a:p>
            <a:r>
              <a:rPr lang="de-DE" dirty="0" err="1" smtClean="0"/>
              <a:t>new</a:t>
            </a:r>
            <a:r>
              <a:rPr lang="de-DE" dirty="0" smtClean="0"/>
              <a:t> stand-</a:t>
            </a:r>
            <a:r>
              <a:rPr lang="de-DE" dirty="0" err="1" smtClean="0"/>
              <a:t>alone</a:t>
            </a:r>
            <a:endParaRPr lang="de-DE" dirty="0" smtClean="0"/>
          </a:p>
          <a:p>
            <a:r>
              <a:rPr lang="de-DE" dirty="0" err="1" smtClean="0"/>
              <a:t>support</a:t>
            </a:r>
            <a:r>
              <a:rPr lang="de-DE" dirty="0" smtClean="0"/>
              <a:t> </a:t>
            </a:r>
            <a:r>
              <a:rPr lang="de-DE" dirty="0" err="1" smtClean="0"/>
              <a:t>science</a:t>
            </a:r>
            <a:r>
              <a:rPr lang="de-DE" dirty="0" smtClean="0"/>
              <a:t> </a:t>
            </a:r>
            <a:r>
              <a:rPr lang="de-DE" dirty="0" err="1" smtClean="0"/>
              <a:t>for</a:t>
            </a:r>
            <a:r>
              <a:rPr lang="de-DE" dirty="0" smtClean="0"/>
              <a:t> </a:t>
            </a:r>
            <a:r>
              <a:rPr lang="de-DE" dirty="0" err="1" smtClean="0"/>
              <a:t>coronal</a:t>
            </a:r>
            <a:r>
              <a:rPr lang="de-DE" dirty="0" smtClean="0"/>
              <a:t> </a:t>
            </a:r>
            <a:r>
              <a:rPr lang="de-DE" dirty="0" err="1" smtClean="0"/>
              <a:t>measurements</a:t>
            </a:r>
            <a:endParaRPr lang="de-DE" dirty="0" smtClean="0"/>
          </a:p>
          <a:p>
            <a:r>
              <a:rPr lang="de-DE" dirty="0" err="1" smtClean="0"/>
              <a:t>photospheric</a:t>
            </a:r>
            <a:r>
              <a:rPr lang="de-DE" dirty="0" smtClean="0"/>
              <a:t> </a:t>
            </a:r>
            <a:r>
              <a:rPr lang="de-DE" dirty="0" err="1" smtClean="0"/>
              <a:t>channel</a:t>
            </a:r>
            <a:r>
              <a:rPr lang="de-DE" dirty="0" smtClean="0"/>
              <a:t>?</a:t>
            </a:r>
          </a:p>
          <a:p>
            <a:endParaRPr lang="de-DE" dirty="0" smtClean="0"/>
          </a:p>
          <a:p>
            <a:r>
              <a:rPr lang="de-DE" dirty="0" err="1" smtClean="0"/>
              <a:t>theoretical</a:t>
            </a:r>
            <a:r>
              <a:rPr lang="de-DE" dirty="0" smtClean="0"/>
              <a:t> </a:t>
            </a:r>
            <a:r>
              <a:rPr lang="de-DE" dirty="0" err="1" smtClean="0"/>
              <a:t>modelling</a:t>
            </a:r>
            <a:r>
              <a:rPr lang="de-DE" dirty="0" smtClean="0"/>
              <a:t>: A. </a:t>
            </a:r>
            <a:r>
              <a:rPr lang="de-DE" dirty="0" err="1" smtClean="0"/>
              <a:t>Pietarila</a:t>
            </a:r>
            <a:endParaRPr lang="de-DE" dirty="0"/>
          </a:p>
        </p:txBody>
      </p:sp>
      <p:sp>
        <p:nvSpPr>
          <p:cNvPr id="3" name="Slide Number Placeholder 2"/>
          <p:cNvSpPr>
            <a:spLocks noGrp="1"/>
          </p:cNvSpPr>
          <p:nvPr>
            <p:ph type="sldNum" sz="quarter" idx="12"/>
          </p:nvPr>
        </p:nvSpPr>
        <p:spPr/>
        <p:txBody>
          <a:bodyPr/>
          <a:lstStyle/>
          <a:p>
            <a:fld id="{8C592886-E571-45D5-8B56-343DC94F8FA6}" type="slidenum">
              <a:rPr kumimoji="0" lang="en-US" smtClean="0"/>
              <a:pPr/>
              <a:t>18</a:t>
            </a:fld>
            <a:endParaRPr kumimoji="0"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dirty="0" smtClean="0"/>
              <a:t>Motivation</a:t>
            </a:r>
            <a:endParaRPr lang="de-DE" dirty="0"/>
          </a:p>
        </p:txBody>
      </p:sp>
      <p:sp>
        <p:nvSpPr>
          <p:cNvPr id="6" name="Content Placeholder 5"/>
          <p:cNvSpPr>
            <a:spLocks noGrp="1"/>
          </p:cNvSpPr>
          <p:nvPr>
            <p:ph idx="1"/>
          </p:nvPr>
        </p:nvSpPr>
        <p:spPr/>
        <p:txBody>
          <a:bodyPr/>
          <a:lstStyle/>
          <a:p>
            <a:pPr>
              <a:buNone/>
            </a:pPr>
            <a:r>
              <a:rPr lang="de-DE" dirty="0" err="1" smtClean="0"/>
              <a:t>Wishlist</a:t>
            </a:r>
            <a:r>
              <a:rPr lang="de-DE" dirty="0" smtClean="0"/>
              <a:t>:</a:t>
            </a:r>
          </a:p>
          <a:p>
            <a:r>
              <a:rPr lang="de-DE" dirty="0" err="1" smtClean="0"/>
              <a:t>Provide</a:t>
            </a:r>
            <a:r>
              <a:rPr lang="de-DE" dirty="0" smtClean="0"/>
              <a:t> </a:t>
            </a:r>
            <a:r>
              <a:rPr lang="de-DE" dirty="0" err="1" smtClean="0"/>
              <a:t>reliable</a:t>
            </a:r>
            <a:r>
              <a:rPr lang="de-DE" dirty="0" smtClean="0"/>
              <a:t> </a:t>
            </a:r>
            <a:r>
              <a:rPr lang="de-DE" dirty="0" err="1" smtClean="0"/>
              <a:t>chromospheric</a:t>
            </a:r>
            <a:r>
              <a:rPr lang="de-DE" dirty="0" smtClean="0"/>
              <a:t> </a:t>
            </a:r>
            <a:r>
              <a:rPr lang="de-DE" dirty="0" err="1" smtClean="0"/>
              <a:t>magnetic</a:t>
            </a:r>
            <a:r>
              <a:rPr lang="de-DE" dirty="0" smtClean="0"/>
              <a:t> </a:t>
            </a:r>
            <a:r>
              <a:rPr lang="de-DE" dirty="0" err="1" smtClean="0"/>
              <a:t>field</a:t>
            </a:r>
            <a:r>
              <a:rPr lang="de-DE" dirty="0" smtClean="0"/>
              <a:t> </a:t>
            </a:r>
            <a:r>
              <a:rPr lang="de-DE" dirty="0" err="1" smtClean="0"/>
              <a:t>measurements</a:t>
            </a:r>
            <a:endParaRPr lang="de-DE" dirty="0" smtClean="0"/>
          </a:p>
          <a:p>
            <a:pPr lvl="1"/>
            <a:r>
              <a:rPr lang="de-DE" dirty="0" smtClean="0"/>
              <a:t>Simple </a:t>
            </a:r>
            <a:r>
              <a:rPr lang="de-DE" dirty="0" err="1" smtClean="0"/>
              <a:t>interpretation</a:t>
            </a:r>
            <a:endParaRPr lang="de-DE" dirty="0" smtClean="0"/>
          </a:p>
          <a:p>
            <a:pPr lvl="1"/>
            <a:r>
              <a:rPr lang="de-DE" dirty="0" err="1" smtClean="0"/>
              <a:t>For</a:t>
            </a:r>
            <a:r>
              <a:rPr lang="de-DE" dirty="0" smtClean="0"/>
              <a:t> all solar </a:t>
            </a:r>
            <a:r>
              <a:rPr lang="de-DE" dirty="0" err="1" smtClean="0"/>
              <a:t>activity</a:t>
            </a:r>
            <a:r>
              <a:rPr lang="de-DE" dirty="0" smtClean="0"/>
              <a:t> </a:t>
            </a:r>
            <a:r>
              <a:rPr lang="de-DE" dirty="0" err="1" smtClean="0"/>
              <a:t>levels</a:t>
            </a:r>
            <a:r>
              <a:rPr lang="de-DE" dirty="0" smtClean="0"/>
              <a:t> (QS </a:t>
            </a:r>
            <a:r>
              <a:rPr lang="de-DE" dirty="0" smtClean="0">
                <a:sym typeface="Wingdings" pitchFamily="2" charset="2"/>
              </a:rPr>
              <a:t> </a:t>
            </a:r>
            <a:r>
              <a:rPr lang="de-DE" dirty="0" err="1" smtClean="0">
                <a:sym typeface="Wingdings" pitchFamily="2" charset="2"/>
              </a:rPr>
              <a:t>sunspot</a:t>
            </a:r>
            <a:r>
              <a:rPr lang="de-DE" dirty="0" smtClean="0">
                <a:sym typeface="Wingdings" pitchFamily="2" charset="2"/>
              </a:rPr>
              <a:t>)</a:t>
            </a:r>
          </a:p>
          <a:p>
            <a:pPr lvl="1"/>
            <a:r>
              <a:rPr lang="de-DE" dirty="0" err="1" smtClean="0">
                <a:sym typeface="Wingdings" pitchFamily="2" charset="2"/>
              </a:rPr>
              <a:t>spatial</a:t>
            </a:r>
            <a:r>
              <a:rPr lang="de-DE" dirty="0" smtClean="0">
                <a:sym typeface="Wingdings" pitchFamily="2" charset="2"/>
              </a:rPr>
              <a:t> </a:t>
            </a:r>
            <a:r>
              <a:rPr lang="de-DE" dirty="0" err="1" smtClean="0">
                <a:sym typeface="Wingdings" pitchFamily="2" charset="2"/>
              </a:rPr>
              <a:t>resolution</a:t>
            </a:r>
            <a:r>
              <a:rPr lang="de-DE" dirty="0" smtClean="0">
                <a:sym typeface="Wingdings" pitchFamily="2" charset="2"/>
              </a:rPr>
              <a:t> TBD</a:t>
            </a:r>
          </a:p>
          <a:p>
            <a:pPr lvl="1"/>
            <a:r>
              <a:rPr lang="de-DE" dirty="0" smtClean="0">
                <a:sym typeface="Wingdings" pitchFamily="2" charset="2"/>
              </a:rPr>
              <a:t>High temporal </a:t>
            </a:r>
            <a:r>
              <a:rPr lang="de-DE" dirty="0" err="1" smtClean="0">
                <a:sym typeface="Wingdings" pitchFamily="2" charset="2"/>
              </a:rPr>
              <a:t>resolution</a:t>
            </a:r>
            <a:endParaRPr lang="de-DE" dirty="0" smtClean="0">
              <a:sym typeface="Wingdings" pitchFamily="2" charset="2"/>
            </a:endParaRPr>
          </a:p>
          <a:p>
            <a:r>
              <a:rPr lang="de-DE" dirty="0" err="1" smtClean="0">
                <a:sym typeface="Wingdings" pitchFamily="2" charset="2"/>
              </a:rPr>
              <a:t>Reliable</a:t>
            </a:r>
            <a:r>
              <a:rPr lang="de-DE" dirty="0" smtClean="0">
                <a:sym typeface="Wingdings" pitchFamily="2" charset="2"/>
              </a:rPr>
              <a:t> </a:t>
            </a:r>
            <a:r>
              <a:rPr lang="de-DE" dirty="0" err="1" smtClean="0">
                <a:sym typeface="Wingdings" pitchFamily="2" charset="2"/>
              </a:rPr>
              <a:t>and</a:t>
            </a:r>
            <a:r>
              <a:rPr lang="de-DE" dirty="0" smtClean="0">
                <a:sym typeface="Wingdings" pitchFamily="2" charset="2"/>
              </a:rPr>
              <a:t> „simple“ </a:t>
            </a:r>
            <a:r>
              <a:rPr lang="de-DE" dirty="0" err="1" smtClean="0">
                <a:sym typeface="Wingdings" pitchFamily="2" charset="2"/>
              </a:rPr>
              <a:t>instrument</a:t>
            </a:r>
            <a:endParaRPr lang="de-DE" dirty="0" smtClean="0">
              <a:sym typeface="Wingdings" pitchFamily="2" charset="2"/>
            </a:endParaRPr>
          </a:p>
          <a:p>
            <a:r>
              <a:rPr lang="de-DE" dirty="0" smtClean="0">
                <a:sym typeface="Wingdings" pitchFamily="2" charset="2"/>
              </a:rPr>
              <a:t>stand </a:t>
            </a:r>
            <a:r>
              <a:rPr lang="de-DE" dirty="0" err="1" smtClean="0">
                <a:sym typeface="Wingdings" pitchFamily="2" charset="2"/>
              </a:rPr>
              <a:t>alone</a:t>
            </a:r>
            <a:r>
              <a:rPr lang="de-DE" dirty="0" smtClean="0">
                <a:sym typeface="Wingdings" pitchFamily="2" charset="2"/>
              </a:rPr>
              <a:t> </a:t>
            </a:r>
            <a:r>
              <a:rPr lang="de-DE" dirty="0" err="1" smtClean="0">
                <a:sym typeface="Wingdings" pitchFamily="2" charset="2"/>
              </a:rPr>
              <a:t>science</a:t>
            </a:r>
            <a:endParaRPr lang="de-DE" dirty="0"/>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2</a:t>
            </a:fld>
            <a:endParaRPr kumimoji="0"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de-DE" dirty="0" err="1" smtClean="0"/>
              <a:t>Candidates</a:t>
            </a:r>
            <a:r>
              <a:rPr lang="de-DE" dirty="0" smtClean="0"/>
              <a:t/>
            </a:r>
            <a:br>
              <a:rPr lang="de-DE" dirty="0" smtClean="0"/>
            </a:br>
            <a:r>
              <a:rPr lang="de-DE" dirty="0" smtClean="0"/>
              <a:t>He 10830 </a:t>
            </a:r>
            <a:r>
              <a:rPr lang="de-DE" dirty="0" smtClean="0">
                <a:latin typeface="Arial"/>
                <a:cs typeface="Arial"/>
              </a:rPr>
              <a:t>Å</a:t>
            </a:r>
            <a:endParaRPr lang="de-DE" dirty="0"/>
          </a:p>
        </p:txBody>
      </p:sp>
      <p:sp>
        <p:nvSpPr>
          <p:cNvPr id="6" name="Content Placeholder 5"/>
          <p:cNvSpPr>
            <a:spLocks noGrp="1"/>
          </p:cNvSpPr>
          <p:nvPr>
            <p:ph idx="1"/>
          </p:nvPr>
        </p:nvSpPr>
        <p:spPr>
          <a:xfrm>
            <a:off x="504031" y="1814670"/>
            <a:ext cx="9072563" cy="5543413"/>
          </a:xfrm>
        </p:spPr>
        <p:txBody>
          <a:bodyPr>
            <a:normAutofit/>
          </a:bodyPr>
          <a:lstStyle/>
          <a:p>
            <a:pPr>
              <a:buNone/>
            </a:pPr>
            <a:r>
              <a:rPr lang="de-DE" dirty="0" err="1" smtClean="0"/>
              <a:t>Near</a:t>
            </a:r>
            <a:r>
              <a:rPr lang="de-DE" dirty="0" smtClean="0"/>
              <a:t>-IR </a:t>
            </a:r>
            <a:r>
              <a:rPr lang="de-DE" dirty="0" err="1" smtClean="0"/>
              <a:t>lines</a:t>
            </a:r>
            <a:r>
              <a:rPr lang="de-DE" dirty="0" smtClean="0"/>
              <a:t>: He 10830 </a:t>
            </a:r>
            <a:r>
              <a:rPr lang="de-DE" dirty="0" smtClean="0">
                <a:latin typeface="Arial"/>
                <a:cs typeface="Arial"/>
              </a:rPr>
              <a:t>Å</a:t>
            </a:r>
          </a:p>
          <a:p>
            <a:pPr>
              <a:buNone/>
            </a:pPr>
            <a:endParaRPr lang="de-DE" dirty="0" smtClean="0">
              <a:latin typeface="Arial"/>
              <a:cs typeface="Arial"/>
            </a:endParaRPr>
          </a:p>
          <a:p>
            <a:r>
              <a:rPr lang="de-DE" dirty="0" err="1" smtClean="0">
                <a:latin typeface="Arial"/>
                <a:cs typeface="Arial"/>
              </a:rPr>
              <a:t>Successfully</a:t>
            </a:r>
            <a:r>
              <a:rPr lang="de-DE" dirty="0" smtClean="0">
                <a:latin typeface="Arial"/>
                <a:cs typeface="Arial"/>
              </a:rPr>
              <a:t> </a:t>
            </a:r>
            <a:r>
              <a:rPr lang="de-DE" dirty="0" err="1" smtClean="0">
                <a:latin typeface="Arial"/>
                <a:cs typeface="Arial"/>
              </a:rPr>
              <a:t>used</a:t>
            </a:r>
            <a:r>
              <a:rPr lang="de-DE" dirty="0" smtClean="0">
                <a:latin typeface="Arial"/>
                <a:cs typeface="Arial"/>
              </a:rPr>
              <a:t> </a:t>
            </a:r>
            <a:r>
              <a:rPr lang="de-DE" dirty="0" err="1" smtClean="0">
                <a:latin typeface="Arial"/>
                <a:cs typeface="Arial"/>
              </a:rPr>
              <a:t>by</a:t>
            </a:r>
            <a:r>
              <a:rPr lang="de-DE" dirty="0" smtClean="0">
                <a:latin typeface="Arial"/>
                <a:cs typeface="Arial"/>
              </a:rPr>
              <a:t> </a:t>
            </a:r>
            <a:r>
              <a:rPr lang="de-DE" dirty="0" err="1" smtClean="0">
                <a:latin typeface="Arial"/>
                <a:cs typeface="Arial"/>
              </a:rPr>
              <a:t>ground</a:t>
            </a:r>
            <a:r>
              <a:rPr lang="de-DE" dirty="0" smtClean="0">
                <a:latin typeface="Arial"/>
                <a:cs typeface="Arial"/>
              </a:rPr>
              <a:t> </a:t>
            </a:r>
            <a:r>
              <a:rPr lang="de-DE" dirty="0" err="1" smtClean="0">
                <a:latin typeface="Arial"/>
                <a:cs typeface="Arial"/>
              </a:rPr>
              <a:t>based</a:t>
            </a:r>
            <a:r>
              <a:rPr lang="de-DE" dirty="0" smtClean="0">
                <a:latin typeface="Arial"/>
                <a:cs typeface="Arial"/>
              </a:rPr>
              <a:t> </a:t>
            </a:r>
            <a:r>
              <a:rPr lang="de-DE" dirty="0" err="1" smtClean="0">
                <a:latin typeface="Arial"/>
                <a:cs typeface="Arial"/>
              </a:rPr>
              <a:t>observatories</a:t>
            </a:r>
            <a:r>
              <a:rPr lang="de-DE" dirty="0" smtClean="0">
                <a:latin typeface="Arial"/>
                <a:cs typeface="Arial"/>
              </a:rPr>
              <a:t> (e.g. TIP-2, VTT)</a:t>
            </a:r>
          </a:p>
          <a:p>
            <a:pPr marL="342900" indent="-342900">
              <a:spcBef>
                <a:spcPct val="10000"/>
              </a:spcBef>
            </a:pPr>
            <a:r>
              <a:rPr lang="de-DE" dirty="0" err="1" smtClean="0">
                <a:latin typeface="Arial"/>
                <a:cs typeface="Arial"/>
              </a:rPr>
              <a:t>Purely</a:t>
            </a:r>
            <a:r>
              <a:rPr lang="de-DE" dirty="0" smtClean="0">
                <a:latin typeface="Arial"/>
                <a:cs typeface="Arial"/>
              </a:rPr>
              <a:t> </a:t>
            </a:r>
            <a:r>
              <a:rPr lang="de-DE" dirty="0" err="1" smtClean="0">
                <a:latin typeface="Arial"/>
                <a:cs typeface="Arial"/>
              </a:rPr>
              <a:t>chromospheric</a:t>
            </a:r>
            <a:endParaRPr lang="de-DE" dirty="0" smtClean="0">
              <a:latin typeface="Arial"/>
              <a:cs typeface="Arial"/>
            </a:endParaRPr>
          </a:p>
          <a:p>
            <a:pPr marL="342900" indent="-342900">
              <a:spcBef>
                <a:spcPct val="10000"/>
              </a:spcBef>
            </a:pPr>
            <a:r>
              <a:rPr lang="en-US" dirty="0" smtClean="0"/>
              <a:t>B-range 1 G to several </a:t>
            </a:r>
            <a:r>
              <a:rPr lang="en-US" dirty="0" err="1" smtClean="0"/>
              <a:t>kG</a:t>
            </a:r>
            <a:endParaRPr lang="en-US" dirty="0" smtClean="0"/>
          </a:p>
          <a:p>
            <a:pPr marL="342900" indent="-342900">
              <a:spcBef>
                <a:spcPct val="10000"/>
              </a:spcBef>
            </a:pPr>
            <a:r>
              <a:rPr lang="en-US" dirty="0" smtClean="0"/>
              <a:t>ideal for coupling science</a:t>
            </a:r>
          </a:p>
          <a:p>
            <a:pPr marL="342900" indent="-342900">
              <a:spcBef>
                <a:spcPct val="10000"/>
              </a:spcBef>
            </a:pPr>
            <a:r>
              <a:rPr lang="en-US" dirty="0" smtClean="0"/>
              <a:t>height diagnostic tool!</a:t>
            </a:r>
          </a:p>
          <a:p>
            <a:pPr marL="342900" indent="-342900">
              <a:spcBef>
                <a:spcPct val="10000"/>
              </a:spcBef>
            </a:pPr>
            <a:r>
              <a:rPr lang="en-US" dirty="0" smtClean="0"/>
              <a:t>off-limb AND on-disk ‘easy’ to interpret</a:t>
            </a:r>
            <a:br>
              <a:rPr lang="en-US" dirty="0" smtClean="0"/>
            </a:br>
            <a:r>
              <a:rPr lang="en-US" sz="2400" dirty="0" smtClean="0"/>
              <a:t>(</a:t>
            </a:r>
            <a:r>
              <a:rPr lang="en-US" sz="2400" dirty="0" err="1" smtClean="0"/>
              <a:t>Asensio</a:t>
            </a:r>
            <a:r>
              <a:rPr lang="en-US" sz="2400" dirty="0" smtClean="0"/>
              <a:t> Ramos et al. 2008, </a:t>
            </a:r>
            <a:r>
              <a:rPr lang="en-US" sz="2400" dirty="0" err="1" smtClean="0"/>
              <a:t>Lagg</a:t>
            </a:r>
            <a:r>
              <a:rPr lang="en-US" sz="2400" dirty="0" smtClean="0"/>
              <a:t> et al., 2009)</a:t>
            </a:r>
            <a:endParaRPr lang="de-DE" dirty="0" smtClean="0">
              <a:latin typeface="Arial"/>
              <a:cs typeface="Arial"/>
            </a:endParaRPr>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3</a:t>
            </a:fld>
            <a:endParaRPr kumimoji="0"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10may08"/>
          <p:cNvPicPr>
            <a:picLocks noChangeAspect="1" noChangeArrowheads="1"/>
          </p:cNvPicPr>
          <p:nvPr/>
        </p:nvPicPr>
        <p:blipFill>
          <a:blip r:embed="rId2" cstate="print"/>
          <a:srcRect/>
          <a:stretch>
            <a:fillRect/>
          </a:stretch>
        </p:blipFill>
        <p:spPr bwMode="auto">
          <a:xfrm>
            <a:off x="1944000" y="1656000"/>
            <a:ext cx="6200775" cy="5667375"/>
          </a:xfrm>
          <a:prstGeom prst="rect">
            <a:avLst/>
          </a:prstGeom>
          <a:gradFill rotWithShape="0">
            <a:gsLst>
              <a:gs pos="0">
                <a:srgbClr val="CCECFF"/>
              </a:gs>
              <a:gs pos="100000">
                <a:srgbClr val="FFFFFF"/>
              </a:gs>
            </a:gsLst>
            <a:lin ang="5400000" scaled="1"/>
          </a:gradFill>
        </p:spPr>
      </p:pic>
      <p:sp>
        <p:nvSpPr>
          <p:cNvPr id="5" name="Title 4"/>
          <p:cNvSpPr>
            <a:spLocks noGrp="1"/>
          </p:cNvSpPr>
          <p:nvPr>
            <p:ph type="title"/>
          </p:nvPr>
        </p:nvSpPr>
        <p:spPr/>
        <p:txBody>
          <a:bodyPr>
            <a:normAutofit fontScale="90000"/>
          </a:bodyPr>
          <a:lstStyle/>
          <a:p>
            <a:r>
              <a:rPr lang="de-DE" dirty="0" smtClean="0"/>
              <a:t/>
            </a:r>
            <a:br>
              <a:rPr lang="de-DE" dirty="0" smtClean="0"/>
            </a:br>
            <a:r>
              <a:rPr lang="de-DE" dirty="0" smtClean="0"/>
              <a:t>He 10830 </a:t>
            </a:r>
            <a:r>
              <a:rPr lang="de-DE" dirty="0" smtClean="0">
                <a:latin typeface="Arial"/>
                <a:cs typeface="Arial"/>
              </a:rPr>
              <a:t>Å</a:t>
            </a:r>
            <a:br>
              <a:rPr lang="de-DE" dirty="0" smtClean="0">
                <a:latin typeface="Arial"/>
                <a:cs typeface="Arial"/>
              </a:rPr>
            </a:br>
            <a:r>
              <a:rPr lang="de-DE" dirty="0" smtClean="0">
                <a:latin typeface="Arial"/>
                <a:cs typeface="Arial"/>
              </a:rPr>
              <a:t>VTT / TIP-2</a:t>
            </a:r>
            <a:endParaRPr lang="de-DE" dirty="0"/>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4</a:t>
            </a:fld>
            <a:endParaRPr kumimoji="0" lang="en-US" dirty="0"/>
          </a:p>
        </p:txBody>
      </p:sp>
      <p:sp>
        <p:nvSpPr>
          <p:cNvPr id="9" name="TextBox 8"/>
          <p:cNvSpPr txBox="1"/>
          <p:nvPr/>
        </p:nvSpPr>
        <p:spPr>
          <a:xfrm>
            <a:off x="287784" y="1656000"/>
            <a:ext cx="3608680"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de-DE" dirty="0" err="1" smtClean="0"/>
              <a:t>Photosphere</a:t>
            </a:r>
            <a:r>
              <a:rPr lang="de-DE" dirty="0" smtClean="0"/>
              <a:t>: Si 10827 </a:t>
            </a:r>
            <a:r>
              <a:rPr lang="de-DE" dirty="0" smtClean="0">
                <a:latin typeface="Arial"/>
                <a:cs typeface="Arial"/>
              </a:rPr>
              <a:t>Å</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10may08"/>
          <p:cNvPicPr>
            <a:picLocks noChangeAspect="1" noChangeArrowheads="1"/>
          </p:cNvPicPr>
          <p:nvPr/>
        </p:nvPicPr>
        <p:blipFill>
          <a:blip r:embed="rId2" cstate="print"/>
          <a:srcRect/>
          <a:stretch>
            <a:fillRect/>
          </a:stretch>
        </p:blipFill>
        <p:spPr bwMode="auto">
          <a:xfrm>
            <a:off x="1944000" y="1656000"/>
            <a:ext cx="6200712" cy="5667375"/>
          </a:xfrm>
          <a:prstGeom prst="rect">
            <a:avLst/>
          </a:prstGeom>
          <a:gradFill rotWithShape="0">
            <a:gsLst>
              <a:gs pos="0">
                <a:srgbClr val="CCECFF"/>
              </a:gs>
              <a:gs pos="100000">
                <a:srgbClr val="FFFFFF"/>
              </a:gs>
            </a:gsLst>
            <a:lin ang="5400000" scaled="1"/>
          </a:gradFill>
        </p:spPr>
      </p:pic>
      <p:sp>
        <p:nvSpPr>
          <p:cNvPr id="5" name="Title 4"/>
          <p:cNvSpPr>
            <a:spLocks noGrp="1"/>
          </p:cNvSpPr>
          <p:nvPr>
            <p:ph type="title"/>
          </p:nvPr>
        </p:nvSpPr>
        <p:spPr/>
        <p:txBody>
          <a:bodyPr>
            <a:normAutofit fontScale="90000"/>
          </a:bodyPr>
          <a:lstStyle/>
          <a:p>
            <a:r>
              <a:rPr lang="de-DE" dirty="0" smtClean="0"/>
              <a:t>He 10830 </a:t>
            </a:r>
            <a:r>
              <a:rPr lang="de-DE" dirty="0" smtClean="0">
                <a:latin typeface="Arial"/>
                <a:cs typeface="Arial"/>
              </a:rPr>
              <a:t>Å</a:t>
            </a:r>
            <a:br>
              <a:rPr lang="de-DE" dirty="0" smtClean="0">
                <a:latin typeface="Arial"/>
                <a:cs typeface="Arial"/>
              </a:rPr>
            </a:br>
            <a:r>
              <a:rPr lang="de-DE" dirty="0" smtClean="0">
                <a:cs typeface="Arial"/>
              </a:rPr>
              <a:t>VTT / TIP-2</a:t>
            </a:r>
            <a:endParaRPr lang="de-DE" dirty="0"/>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5</a:t>
            </a:fld>
            <a:endParaRPr kumimoji="0" lang="en-US" dirty="0"/>
          </a:p>
        </p:txBody>
      </p:sp>
      <p:sp>
        <p:nvSpPr>
          <p:cNvPr id="9" name="TextBox 8"/>
          <p:cNvSpPr txBox="1"/>
          <p:nvPr/>
        </p:nvSpPr>
        <p:spPr>
          <a:xfrm>
            <a:off x="323788" y="1656000"/>
            <a:ext cx="4020652"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de-DE" dirty="0" err="1" smtClean="0"/>
              <a:t>Chromosphere</a:t>
            </a:r>
            <a:r>
              <a:rPr lang="de-DE" dirty="0" smtClean="0"/>
              <a:t>: He 10830 </a:t>
            </a:r>
            <a:r>
              <a:rPr lang="de-DE" dirty="0" smtClean="0">
                <a:latin typeface="Arial"/>
                <a:cs typeface="Arial"/>
              </a:rPr>
              <a:t>Å</a:t>
            </a:r>
            <a:endParaRPr lang="de-DE"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He 10830:</a:t>
            </a:r>
            <a:br>
              <a:rPr lang="de-DE" dirty="0" smtClean="0"/>
            </a:br>
            <a:r>
              <a:rPr lang="de-DE" dirty="0" err="1" smtClean="0"/>
              <a:t>problems</a:t>
            </a:r>
            <a:endParaRPr lang="de-DE" dirty="0"/>
          </a:p>
        </p:txBody>
      </p:sp>
      <p:sp>
        <p:nvSpPr>
          <p:cNvPr id="4" name="Content Placeholder 3"/>
          <p:cNvSpPr>
            <a:spLocks noGrp="1"/>
          </p:cNvSpPr>
          <p:nvPr>
            <p:ph idx="1"/>
          </p:nvPr>
        </p:nvSpPr>
        <p:spPr/>
        <p:txBody>
          <a:bodyPr/>
          <a:lstStyle/>
          <a:p>
            <a:r>
              <a:rPr lang="de-DE" dirty="0" smtClean="0"/>
              <a:t>IR – </a:t>
            </a:r>
            <a:r>
              <a:rPr lang="de-DE" dirty="0" err="1" smtClean="0"/>
              <a:t>wavelength</a:t>
            </a:r>
            <a:r>
              <a:rPr lang="de-DE" dirty="0" smtClean="0"/>
              <a:t>: </a:t>
            </a:r>
            <a:r>
              <a:rPr lang="de-DE" dirty="0" err="1" smtClean="0"/>
              <a:t>need</a:t>
            </a:r>
            <a:r>
              <a:rPr lang="de-DE" dirty="0" smtClean="0"/>
              <a:t> large </a:t>
            </a:r>
            <a:r>
              <a:rPr lang="de-DE" dirty="0" err="1" smtClean="0"/>
              <a:t>aperture</a:t>
            </a:r>
            <a:r>
              <a:rPr lang="de-DE" dirty="0" smtClean="0"/>
              <a:t> </a:t>
            </a:r>
            <a:r>
              <a:rPr lang="de-DE" dirty="0" err="1" smtClean="0"/>
              <a:t>to</a:t>
            </a:r>
            <a:r>
              <a:rPr lang="de-DE" dirty="0" smtClean="0"/>
              <a:t> </a:t>
            </a:r>
            <a:r>
              <a:rPr lang="de-DE" dirty="0" err="1" smtClean="0"/>
              <a:t>achieve</a:t>
            </a:r>
            <a:r>
              <a:rPr lang="de-DE" dirty="0" smtClean="0"/>
              <a:t> </a:t>
            </a:r>
            <a:r>
              <a:rPr lang="de-DE" dirty="0" err="1" smtClean="0"/>
              <a:t>good</a:t>
            </a:r>
            <a:r>
              <a:rPr lang="de-DE" dirty="0" smtClean="0"/>
              <a:t> </a:t>
            </a:r>
            <a:r>
              <a:rPr lang="de-DE" dirty="0" err="1" smtClean="0"/>
              <a:t>spatial</a:t>
            </a:r>
            <a:r>
              <a:rPr lang="de-DE" dirty="0" smtClean="0"/>
              <a:t> </a:t>
            </a:r>
            <a:r>
              <a:rPr lang="de-DE" dirty="0" err="1" smtClean="0"/>
              <a:t>resolution</a:t>
            </a:r>
            <a:endParaRPr lang="de-DE" dirty="0" smtClean="0"/>
          </a:p>
          <a:p>
            <a:r>
              <a:rPr lang="de-DE" dirty="0" smtClean="0"/>
              <a:t>Formation: </a:t>
            </a:r>
            <a:r>
              <a:rPr lang="de-DE" dirty="0" err="1" smtClean="0"/>
              <a:t>coronal</a:t>
            </a:r>
            <a:r>
              <a:rPr lang="de-DE" dirty="0" smtClean="0"/>
              <a:t> </a:t>
            </a:r>
            <a:r>
              <a:rPr lang="de-DE" dirty="0" err="1" smtClean="0"/>
              <a:t>illumination</a:t>
            </a:r>
            <a:r>
              <a:rPr lang="de-DE" dirty="0" smtClean="0"/>
              <a:t> </a:t>
            </a:r>
            <a:r>
              <a:rPr lang="de-DE" dirty="0" err="1" smtClean="0"/>
              <a:t>required</a:t>
            </a:r>
            <a:r>
              <a:rPr lang="de-DE" dirty="0" smtClean="0"/>
              <a:t/>
            </a:r>
            <a:br>
              <a:rPr lang="de-DE" dirty="0" smtClean="0"/>
            </a:br>
            <a:r>
              <a:rPr lang="de-DE" dirty="0" smtClean="0">
                <a:sym typeface="Wingdings" pitchFamily="2" charset="2"/>
              </a:rPr>
              <a:t> </a:t>
            </a:r>
            <a:r>
              <a:rPr lang="de-DE" dirty="0" err="1" smtClean="0">
                <a:sym typeface="Wingdings" pitchFamily="2" charset="2"/>
              </a:rPr>
              <a:t>low</a:t>
            </a:r>
            <a:r>
              <a:rPr lang="de-DE" dirty="0" smtClean="0">
                <a:sym typeface="Wingdings" pitchFamily="2" charset="2"/>
              </a:rPr>
              <a:t> </a:t>
            </a:r>
            <a:r>
              <a:rPr lang="de-DE" dirty="0" err="1" smtClean="0">
                <a:sym typeface="Wingdings" pitchFamily="2" charset="2"/>
              </a:rPr>
              <a:t>sensitivity</a:t>
            </a:r>
            <a:r>
              <a:rPr lang="de-DE" dirty="0" smtClean="0">
                <a:sym typeface="Wingdings" pitchFamily="2" charset="2"/>
              </a:rPr>
              <a:t> </a:t>
            </a:r>
            <a:r>
              <a:rPr lang="de-DE" dirty="0" err="1" smtClean="0">
                <a:sym typeface="Wingdings" pitchFamily="2" charset="2"/>
              </a:rPr>
              <a:t>for</a:t>
            </a:r>
            <a:r>
              <a:rPr lang="de-DE" dirty="0" smtClean="0">
                <a:sym typeface="Wingdings" pitchFamily="2" charset="2"/>
              </a:rPr>
              <a:t> QS </a:t>
            </a:r>
            <a:r>
              <a:rPr lang="de-DE" dirty="0" err="1" smtClean="0">
                <a:sym typeface="Wingdings" pitchFamily="2" charset="2"/>
              </a:rPr>
              <a:t>regions</a:t>
            </a:r>
            <a:endParaRPr lang="de-DE" dirty="0" smtClean="0">
              <a:sym typeface="Wingdings" pitchFamily="2" charset="2"/>
            </a:endParaRPr>
          </a:p>
          <a:p>
            <a:endParaRPr lang="de-DE" dirty="0" smtClean="0">
              <a:sym typeface="Wingdings" pitchFamily="2" charset="2"/>
            </a:endParaRPr>
          </a:p>
          <a:p>
            <a:pPr>
              <a:buNone/>
            </a:pPr>
            <a:r>
              <a:rPr lang="de-DE" dirty="0" smtClean="0">
                <a:sym typeface="Wingdings" pitchFamily="2" charset="2"/>
              </a:rPr>
              <a:t> Well </a:t>
            </a:r>
            <a:r>
              <a:rPr lang="de-DE" dirty="0" err="1" smtClean="0">
                <a:sym typeface="Wingdings" pitchFamily="2" charset="2"/>
              </a:rPr>
              <a:t>suited</a:t>
            </a:r>
            <a:r>
              <a:rPr lang="de-DE" dirty="0" smtClean="0">
                <a:sym typeface="Wingdings" pitchFamily="2" charset="2"/>
              </a:rPr>
              <a:t> </a:t>
            </a:r>
            <a:r>
              <a:rPr lang="de-DE" dirty="0" err="1" smtClean="0">
                <a:sym typeface="Wingdings" pitchFamily="2" charset="2"/>
              </a:rPr>
              <a:t>for</a:t>
            </a:r>
            <a:r>
              <a:rPr lang="de-DE" dirty="0" smtClean="0">
                <a:sym typeface="Wingdings" pitchFamily="2" charset="2"/>
              </a:rPr>
              <a:t> large </a:t>
            </a:r>
            <a:r>
              <a:rPr lang="de-DE" dirty="0" err="1" smtClean="0">
                <a:sym typeface="Wingdings" pitchFamily="2" charset="2"/>
              </a:rPr>
              <a:t>ground-based</a:t>
            </a:r>
            <a:r>
              <a:rPr lang="de-DE" dirty="0" smtClean="0">
                <a:sym typeface="Wingdings" pitchFamily="2" charset="2"/>
              </a:rPr>
              <a:t> </a:t>
            </a:r>
            <a:r>
              <a:rPr lang="de-DE" dirty="0" err="1" smtClean="0">
                <a:sym typeface="Wingdings" pitchFamily="2" charset="2"/>
              </a:rPr>
              <a:t>telescopes</a:t>
            </a:r>
            <a:r>
              <a:rPr lang="de-DE" dirty="0" smtClean="0">
                <a:sym typeface="Wingdings" pitchFamily="2" charset="2"/>
              </a:rPr>
              <a:t> (Gregor, ATST, </a:t>
            </a:r>
            <a:r>
              <a:rPr lang="de-DE" dirty="0" err="1" smtClean="0">
                <a:sym typeface="Wingdings" pitchFamily="2" charset="2"/>
              </a:rPr>
              <a:t>good</a:t>
            </a:r>
            <a:r>
              <a:rPr lang="de-DE" dirty="0" smtClean="0">
                <a:sym typeface="Wingdings" pitchFamily="2" charset="2"/>
              </a:rPr>
              <a:t> IR </a:t>
            </a:r>
            <a:r>
              <a:rPr lang="de-DE" dirty="0" err="1" smtClean="0">
                <a:sym typeface="Wingdings" pitchFamily="2" charset="2"/>
              </a:rPr>
              <a:t>seeing</a:t>
            </a:r>
            <a:r>
              <a:rPr lang="de-DE" dirty="0" smtClean="0">
                <a:sym typeface="Wingdings" pitchFamily="2" charset="2"/>
              </a:rPr>
              <a:t>)</a:t>
            </a:r>
            <a:br>
              <a:rPr lang="de-DE" dirty="0" smtClean="0">
                <a:sym typeface="Wingdings" pitchFamily="2" charset="2"/>
              </a:rPr>
            </a:br>
            <a:r>
              <a:rPr lang="de-DE" dirty="0" err="1" smtClean="0">
                <a:sym typeface="Wingdings" pitchFamily="2" charset="2"/>
              </a:rPr>
              <a:t>or</a:t>
            </a:r>
            <a:r>
              <a:rPr lang="de-DE" dirty="0" smtClean="0">
                <a:sym typeface="Wingdings" pitchFamily="2" charset="2"/>
              </a:rPr>
              <a:t> large </a:t>
            </a:r>
            <a:r>
              <a:rPr lang="de-DE" dirty="0" err="1" smtClean="0">
                <a:sym typeface="Wingdings" pitchFamily="2" charset="2"/>
              </a:rPr>
              <a:t>space-borne</a:t>
            </a:r>
            <a:r>
              <a:rPr lang="de-DE" dirty="0" smtClean="0">
                <a:sym typeface="Wingdings" pitchFamily="2" charset="2"/>
              </a:rPr>
              <a:t> </a:t>
            </a:r>
            <a:r>
              <a:rPr lang="de-DE" dirty="0" err="1" smtClean="0">
                <a:sym typeface="Wingdings" pitchFamily="2" charset="2"/>
              </a:rPr>
              <a:t>telescopes</a:t>
            </a:r>
            <a:endParaRPr lang="de-DE" dirty="0" smtClean="0">
              <a:sym typeface="Wingdings" pitchFamily="2" charset="2"/>
            </a:endParaRPr>
          </a:p>
        </p:txBody>
      </p:sp>
      <p:sp>
        <p:nvSpPr>
          <p:cNvPr id="3" name="Slide Number Placeholder 2"/>
          <p:cNvSpPr>
            <a:spLocks noGrp="1"/>
          </p:cNvSpPr>
          <p:nvPr>
            <p:ph type="sldNum" sz="quarter" idx="12"/>
          </p:nvPr>
        </p:nvSpPr>
        <p:spPr/>
        <p:txBody>
          <a:bodyPr/>
          <a:lstStyle/>
          <a:p>
            <a:fld id="{8C592886-E571-45D5-8B56-343DC94F8FA6}" type="slidenum">
              <a:rPr kumimoji="0" lang="en-US" smtClean="0"/>
              <a:pPr/>
              <a:t>6</a:t>
            </a:fld>
            <a:endParaRPr kumimoji="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err="1" smtClean="0"/>
              <a:t>Candidate</a:t>
            </a:r>
            <a:r>
              <a:rPr lang="de-DE" dirty="0" smtClean="0"/>
              <a:t>:</a:t>
            </a:r>
            <a:br>
              <a:rPr lang="de-DE" dirty="0" smtClean="0"/>
            </a:br>
            <a:r>
              <a:rPr lang="de-DE" dirty="0" err="1" smtClean="0"/>
              <a:t>Ca</a:t>
            </a:r>
            <a:r>
              <a:rPr lang="de-DE" dirty="0" smtClean="0"/>
              <a:t> IR </a:t>
            </a:r>
            <a:r>
              <a:rPr lang="de-DE" dirty="0" err="1" smtClean="0"/>
              <a:t>lines</a:t>
            </a:r>
            <a:endParaRPr lang="de-DE" dirty="0"/>
          </a:p>
        </p:txBody>
      </p:sp>
      <p:sp>
        <p:nvSpPr>
          <p:cNvPr id="3" name="Content Placeholder 2"/>
          <p:cNvSpPr>
            <a:spLocks noGrp="1"/>
          </p:cNvSpPr>
          <p:nvPr>
            <p:ph idx="1"/>
          </p:nvPr>
        </p:nvSpPr>
        <p:spPr/>
        <p:txBody>
          <a:bodyPr/>
          <a:lstStyle/>
          <a:p>
            <a:pPr>
              <a:buNone/>
            </a:pPr>
            <a:r>
              <a:rPr lang="de-DE" dirty="0" err="1" smtClean="0"/>
              <a:t>Ca</a:t>
            </a:r>
            <a:r>
              <a:rPr lang="de-DE" dirty="0" smtClean="0"/>
              <a:t> IR </a:t>
            </a:r>
            <a:r>
              <a:rPr lang="de-DE" dirty="0" err="1" smtClean="0"/>
              <a:t>lines</a:t>
            </a:r>
            <a:r>
              <a:rPr lang="de-DE" dirty="0" smtClean="0"/>
              <a:t> (8542 </a:t>
            </a:r>
            <a:r>
              <a:rPr lang="de-DE" dirty="0" smtClean="0">
                <a:latin typeface="Arial"/>
                <a:cs typeface="Arial"/>
              </a:rPr>
              <a:t>Å</a:t>
            </a:r>
            <a:r>
              <a:rPr lang="de-DE" dirty="0" smtClean="0"/>
              <a:t>)</a:t>
            </a:r>
          </a:p>
          <a:p>
            <a:endParaRPr lang="de-DE" dirty="0" smtClean="0"/>
          </a:p>
          <a:p>
            <a:r>
              <a:rPr lang="de-DE" dirty="0" err="1" smtClean="0"/>
              <a:t>Complex</a:t>
            </a:r>
            <a:r>
              <a:rPr lang="de-DE" dirty="0" smtClean="0"/>
              <a:t> non-LTE </a:t>
            </a:r>
            <a:r>
              <a:rPr lang="de-DE" dirty="0" err="1" smtClean="0"/>
              <a:t>modeling</a:t>
            </a:r>
            <a:r>
              <a:rPr lang="de-DE" dirty="0" smtClean="0"/>
              <a:t> </a:t>
            </a:r>
            <a:r>
              <a:rPr lang="de-DE" dirty="0" err="1" smtClean="0"/>
              <a:t>required</a:t>
            </a:r>
            <a:endParaRPr lang="de-DE" dirty="0" smtClean="0"/>
          </a:p>
          <a:p>
            <a:r>
              <a:rPr lang="de-DE" dirty="0" err="1" smtClean="0"/>
              <a:t>Spatial</a:t>
            </a:r>
            <a:r>
              <a:rPr lang="de-DE" dirty="0" smtClean="0"/>
              <a:t> </a:t>
            </a:r>
            <a:r>
              <a:rPr lang="de-DE" dirty="0" err="1" smtClean="0"/>
              <a:t>resolution</a:t>
            </a:r>
            <a:r>
              <a:rPr lang="de-DE" dirty="0" smtClean="0"/>
              <a:t> </a:t>
            </a:r>
            <a:r>
              <a:rPr lang="de-DE" dirty="0" err="1" smtClean="0"/>
              <a:t>similar</a:t>
            </a:r>
            <a:r>
              <a:rPr lang="de-DE" dirty="0" smtClean="0"/>
              <a:t> </a:t>
            </a:r>
            <a:r>
              <a:rPr lang="de-DE" dirty="0" err="1" smtClean="0"/>
              <a:t>to</a:t>
            </a:r>
            <a:r>
              <a:rPr lang="de-DE" dirty="0" smtClean="0"/>
              <a:t> He 10830</a:t>
            </a:r>
          </a:p>
          <a:p>
            <a:endParaRPr lang="de-DE" dirty="0" smtClean="0"/>
          </a:p>
          <a:p>
            <a:pPr>
              <a:buNone/>
            </a:pPr>
            <a:r>
              <a:rPr lang="de-DE" dirty="0" smtClean="0">
                <a:sym typeface="Wingdings" pitchFamily="2" charset="2"/>
              </a:rPr>
              <a:t> </a:t>
            </a:r>
            <a:r>
              <a:rPr lang="de-DE" dirty="0" err="1" smtClean="0">
                <a:sym typeface="Wingdings" pitchFamily="2" charset="2"/>
              </a:rPr>
              <a:t>Leave</a:t>
            </a:r>
            <a:r>
              <a:rPr lang="de-DE" dirty="0" smtClean="0">
                <a:sym typeface="Wingdings" pitchFamily="2" charset="2"/>
              </a:rPr>
              <a:t> </a:t>
            </a:r>
            <a:r>
              <a:rPr lang="de-DE" dirty="0" err="1" smtClean="0">
                <a:sym typeface="Wingdings" pitchFamily="2" charset="2"/>
              </a:rPr>
              <a:t>it</a:t>
            </a:r>
            <a:r>
              <a:rPr lang="de-DE" dirty="0" smtClean="0">
                <a:sym typeface="Wingdings" pitchFamily="2" charset="2"/>
              </a:rPr>
              <a:t> </a:t>
            </a:r>
            <a:r>
              <a:rPr lang="de-DE" dirty="0" err="1" smtClean="0">
                <a:sym typeface="Wingdings" pitchFamily="2" charset="2"/>
              </a:rPr>
              <a:t>for</a:t>
            </a:r>
            <a:r>
              <a:rPr lang="de-DE" dirty="0" smtClean="0">
                <a:sym typeface="Wingdings" pitchFamily="2" charset="2"/>
              </a:rPr>
              <a:t> ATST &amp; Co</a:t>
            </a:r>
            <a:endParaRPr lang="de-DE" dirty="0"/>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7</a:t>
            </a:fld>
            <a:endParaRPr kumimoji="0"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err="1" smtClean="0"/>
              <a:t>Candidate</a:t>
            </a:r>
            <a:r>
              <a:rPr lang="de-DE" dirty="0" smtClean="0"/>
              <a:t>:</a:t>
            </a:r>
            <a:br>
              <a:rPr lang="de-DE" dirty="0" smtClean="0"/>
            </a:br>
            <a:r>
              <a:rPr lang="de-DE" dirty="0" smtClean="0"/>
              <a:t>Na D / Mg </a:t>
            </a:r>
            <a:r>
              <a:rPr lang="de-DE" dirty="0" err="1" smtClean="0"/>
              <a:t>Ib</a:t>
            </a:r>
            <a:endParaRPr lang="de-DE" dirty="0"/>
          </a:p>
        </p:txBody>
      </p:sp>
      <p:sp>
        <p:nvSpPr>
          <p:cNvPr id="3" name="Content Placeholder 2"/>
          <p:cNvSpPr>
            <a:spLocks noGrp="1"/>
          </p:cNvSpPr>
          <p:nvPr>
            <p:ph idx="1"/>
          </p:nvPr>
        </p:nvSpPr>
        <p:spPr/>
        <p:txBody>
          <a:bodyPr/>
          <a:lstStyle/>
          <a:p>
            <a:pPr>
              <a:buNone/>
            </a:pPr>
            <a:r>
              <a:rPr lang="de-DE" dirty="0" smtClean="0"/>
              <a:t>Na I D</a:t>
            </a:r>
            <a:r>
              <a:rPr lang="de-DE" baseline="-25000" dirty="0" smtClean="0"/>
              <a:t>2</a:t>
            </a:r>
            <a:r>
              <a:rPr lang="de-DE" dirty="0" smtClean="0"/>
              <a:t> (5896 </a:t>
            </a:r>
            <a:r>
              <a:rPr lang="de-DE" dirty="0" smtClean="0">
                <a:latin typeface="Arial"/>
                <a:cs typeface="Arial"/>
              </a:rPr>
              <a:t>Å</a:t>
            </a:r>
            <a:r>
              <a:rPr lang="de-DE" dirty="0" smtClean="0"/>
              <a:t>), Mg </a:t>
            </a:r>
            <a:r>
              <a:rPr lang="de-DE" dirty="0" err="1" smtClean="0"/>
              <a:t>Ib</a:t>
            </a:r>
            <a:r>
              <a:rPr lang="de-DE" dirty="0" smtClean="0"/>
              <a:t> (5173 </a:t>
            </a:r>
            <a:r>
              <a:rPr lang="de-DE" dirty="0" smtClean="0">
                <a:latin typeface="Arial"/>
                <a:cs typeface="Arial"/>
              </a:rPr>
              <a:t>Å</a:t>
            </a:r>
            <a:r>
              <a:rPr lang="de-DE" dirty="0" smtClean="0"/>
              <a:t>)</a:t>
            </a:r>
          </a:p>
          <a:p>
            <a:endParaRPr lang="de-DE" dirty="0" smtClean="0"/>
          </a:p>
          <a:p>
            <a:r>
              <a:rPr lang="de-DE" dirty="0" smtClean="0"/>
              <a:t>Probe </a:t>
            </a:r>
            <a:r>
              <a:rPr lang="de-DE" dirty="0" err="1" smtClean="0"/>
              <a:t>only</a:t>
            </a:r>
            <a:r>
              <a:rPr lang="de-DE" dirty="0" smtClean="0"/>
              <a:t> </a:t>
            </a:r>
            <a:r>
              <a:rPr lang="de-DE" dirty="0" err="1" smtClean="0"/>
              <a:t>upper</a:t>
            </a:r>
            <a:r>
              <a:rPr lang="de-DE" dirty="0" smtClean="0"/>
              <a:t> </a:t>
            </a:r>
            <a:r>
              <a:rPr lang="de-DE" dirty="0" err="1" smtClean="0"/>
              <a:t>photosphere</a:t>
            </a:r>
            <a:r>
              <a:rPr lang="de-DE" dirty="0" smtClean="0"/>
              <a:t> / </a:t>
            </a:r>
            <a:r>
              <a:rPr lang="de-DE" dirty="0" err="1" smtClean="0"/>
              <a:t>lower</a:t>
            </a:r>
            <a:r>
              <a:rPr lang="de-DE" dirty="0" smtClean="0"/>
              <a:t> </a:t>
            </a:r>
            <a:r>
              <a:rPr lang="de-DE" dirty="0" err="1" smtClean="0"/>
              <a:t>chromosphere</a:t>
            </a:r>
            <a:endParaRPr lang="de-DE" dirty="0" smtClean="0"/>
          </a:p>
          <a:p>
            <a:endParaRPr lang="de-DE" dirty="0" smtClean="0"/>
          </a:p>
          <a:p>
            <a:pPr>
              <a:buNone/>
            </a:pPr>
            <a:r>
              <a:rPr lang="de-DE" dirty="0" smtClean="0">
                <a:sym typeface="Wingdings" pitchFamily="2" charset="2"/>
              </a:rPr>
              <a:t></a:t>
            </a:r>
            <a:endParaRPr lang="de-DE" dirty="0"/>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8</a:t>
            </a:fld>
            <a:endParaRPr kumimoji="0"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err="1" smtClean="0"/>
              <a:t>Candidate</a:t>
            </a:r>
            <a:r>
              <a:rPr lang="de-DE" dirty="0" smtClean="0"/>
              <a:t>:</a:t>
            </a:r>
            <a:br>
              <a:rPr lang="de-DE" dirty="0" smtClean="0"/>
            </a:br>
            <a:r>
              <a:rPr lang="de-DE" dirty="0" err="1" smtClean="0"/>
              <a:t>Ca</a:t>
            </a:r>
            <a:r>
              <a:rPr lang="de-DE" dirty="0" smtClean="0"/>
              <a:t> II H&amp;K</a:t>
            </a:r>
            <a:endParaRPr lang="de-DE" dirty="0"/>
          </a:p>
        </p:txBody>
      </p:sp>
      <p:sp>
        <p:nvSpPr>
          <p:cNvPr id="3" name="Content Placeholder 2"/>
          <p:cNvSpPr>
            <a:spLocks noGrp="1"/>
          </p:cNvSpPr>
          <p:nvPr>
            <p:ph idx="1"/>
          </p:nvPr>
        </p:nvSpPr>
        <p:spPr/>
        <p:txBody>
          <a:bodyPr/>
          <a:lstStyle/>
          <a:p>
            <a:pPr>
              <a:buNone/>
            </a:pPr>
            <a:r>
              <a:rPr lang="de-DE" dirty="0" err="1" smtClean="0"/>
              <a:t>Ca</a:t>
            </a:r>
            <a:r>
              <a:rPr lang="de-DE" dirty="0" smtClean="0"/>
              <a:t> II H (3933 </a:t>
            </a:r>
            <a:r>
              <a:rPr lang="de-DE" dirty="0" smtClean="0">
                <a:latin typeface="Arial"/>
                <a:cs typeface="Arial"/>
              </a:rPr>
              <a:t>Å</a:t>
            </a:r>
            <a:r>
              <a:rPr lang="de-DE" dirty="0" smtClean="0"/>
              <a:t>), </a:t>
            </a:r>
            <a:r>
              <a:rPr lang="de-DE" dirty="0" err="1" smtClean="0"/>
              <a:t>Ca</a:t>
            </a:r>
            <a:r>
              <a:rPr lang="de-DE" dirty="0" smtClean="0"/>
              <a:t> II K (3968 </a:t>
            </a:r>
            <a:r>
              <a:rPr lang="de-DE" dirty="0" smtClean="0">
                <a:latin typeface="Arial"/>
                <a:cs typeface="Arial"/>
              </a:rPr>
              <a:t>Å</a:t>
            </a:r>
            <a:r>
              <a:rPr lang="de-DE" dirty="0" smtClean="0"/>
              <a:t>)</a:t>
            </a:r>
          </a:p>
          <a:p>
            <a:endParaRPr lang="de-DE" dirty="0" smtClean="0"/>
          </a:p>
          <a:p>
            <a:r>
              <a:rPr lang="de-DE" dirty="0" err="1" smtClean="0"/>
              <a:t>Good</a:t>
            </a:r>
            <a:r>
              <a:rPr lang="de-DE" dirty="0" smtClean="0"/>
              <a:t> </a:t>
            </a:r>
            <a:r>
              <a:rPr lang="de-DE" dirty="0" err="1" smtClean="0"/>
              <a:t>lines</a:t>
            </a:r>
            <a:r>
              <a:rPr lang="de-DE" dirty="0" smtClean="0"/>
              <a:t> </a:t>
            </a:r>
            <a:r>
              <a:rPr lang="de-DE" dirty="0" err="1" smtClean="0"/>
              <a:t>for</a:t>
            </a:r>
            <a:r>
              <a:rPr lang="de-DE" dirty="0" smtClean="0"/>
              <a:t> </a:t>
            </a:r>
            <a:r>
              <a:rPr lang="de-DE" dirty="0" err="1" smtClean="0"/>
              <a:t>chromospheric</a:t>
            </a:r>
            <a:r>
              <a:rPr lang="de-DE" dirty="0" smtClean="0"/>
              <a:t> </a:t>
            </a:r>
            <a:r>
              <a:rPr lang="de-DE" dirty="0" err="1" smtClean="0"/>
              <a:t>diagnostic</a:t>
            </a:r>
            <a:endParaRPr lang="de-DE" dirty="0" smtClean="0"/>
          </a:p>
          <a:p>
            <a:r>
              <a:rPr lang="de-DE" dirty="0" err="1" smtClean="0"/>
              <a:t>Complex</a:t>
            </a:r>
            <a:r>
              <a:rPr lang="de-DE" dirty="0" smtClean="0"/>
              <a:t> non-LTE </a:t>
            </a:r>
            <a:r>
              <a:rPr lang="de-DE" dirty="0" err="1" smtClean="0"/>
              <a:t>analysis</a:t>
            </a:r>
            <a:r>
              <a:rPr lang="de-DE" dirty="0" smtClean="0"/>
              <a:t> </a:t>
            </a:r>
            <a:r>
              <a:rPr lang="de-DE" dirty="0" err="1" smtClean="0"/>
              <a:t>required</a:t>
            </a:r>
            <a:r>
              <a:rPr lang="de-DE" dirty="0" smtClean="0"/>
              <a:t/>
            </a:r>
            <a:br>
              <a:rPr lang="de-DE" dirty="0" smtClean="0"/>
            </a:br>
            <a:r>
              <a:rPr lang="de-DE" dirty="0" smtClean="0"/>
              <a:t>(</a:t>
            </a:r>
            <a:r>
              <a:rPr lang="de-DE" dirty="0" err="1" smtClean="0"/>
              <a:t>chromospheric</a:t>
            </a:r>
            <a:r>
              <a:rPr lang="de-DE" dirty="0" smtClean="0"/>
              <a:t> </a:t>
            </a:r>
            <a:r>
              <a:rPr lang="de-DE" dirty="0" err="1" smtClean="0"/>
              <a:t>information</a:t>
            </a:r>
            <a:r>
              <a:rPr lang="de-DE" dirty="0" smtClean="0"/>
              <a:t> „</a:t>
            </a:r>
            <a:r>
              <a:rPr lang="de-DE" dirty="0" err="1" smtClean="0"/>
              <a:t>hidden</a:t>
            </a:r>
            <a:r>
              <a:rPr lang="de-DE" dirty="0" smtClean="0"/>
              <a:t>“ in strong </a:t>
            </a:r>
            <a:r>
              <a:rPr lang="de-DE" dirty="0" err="1" smtClean="0"/>
              <a:t>wings</a:t>
            </a:r>
            <a:r>
              <a:rPr lang="de-DE" dirty="0" smtClean="0"/>
              <a:t>)</a:t>
            </a:r>
          </a:p>
          <a:p>
            <a:endParaRPr lang="de-DE" dirty="0" smtClean="0"/>
          </a:p>
          <a:p>
            <a:pPr>
              <a:buNone/>
            </a:pPr>
            <a:endParaRPr lang="de-DE" dirty="0"/>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9</a:t>
            </a:fld>
            <a:endParaRPr kumimoji="0"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RSTLAGG@JPPSTYTUYYY00000" val="315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383</Words>
  <Application>Microsoft Office PowerPoint</Application>
  <PresentationFormat>Custom</PresentationFormat>
  <Paragraphs>123</Paragraphs>
  <Slides>18</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Wingdings 2</vt:lpstr>
      <vt:lpstr>Wingdings</vt:lpstr>
      <vt:lpstr>Foundry</vt:lpstr>
      <vt:lpstr>Chromospheric Magnetograph</vt:lpstr>
      <vt:lpstr>Motivation</vt:lpstr>
      <vt:lpstr>Candidates He 10830 Å</vt:lpstr>
      <vt:lpstr> He 10830 Å VTT / TIP-2</vt:lpstr>
      <vt:lpstr>He 10830 Å VTT / TIP-2</vt:lpstr>
      <vt:lpstr>He 10830: problems</vt:lpstr>
      <vt:lpstr>Candidate: Ca IR lines</vt:lpstr>
      <vt:lpstr>Candidate: Na D / Mg Ib</vt:lpstr>
      <vt:lpstr>Candidate: Ca II H&amp;K</vt:lpstr>
      <vt:lpstr>Candidate: Mg II h&amp;k</vt:lpstr>
      <vt:lpstr>Mg II h&amp;k Heritage</vt:lpstr>
      <vt:lpstr>Mg II h&amp;k spectra</vt:lpstr>
      <vt:lpstr>Mg II h&amp;k spectra</vt:lpstr>
      <vt:lpstr>Mg II h&amp;k spectra</vt:lpstr>
      <vt:lpstr>Mg II h&amp;k Instrument</vt:lpstr>
      <vt:lpstr>Mg II h&amp;k photon budget</vt:lpstr>
      <vt:lpstr>Mg II h&amp;k noise level</vt:lpstr>
      <vt:lpstr>Summary</vt:lpstr>
    </vt:vector>
  </TitlesOfParts>
  <Company>MPS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SPW5 Ascona</dc:title>
  <dc:creator>AL</dc:creator>
  <cp:lastModifiedBy>lagg_2</cp:lastModifiedBy>
  <cp:revision>1060</cp:revision>
  <dcterms:created xsi:type="dcterms:W3CDTF">2005-07-05T20:15:50Z</dcterms:created>
  <dcterms:modified xsi:type="dcterms:W3CDTF">2010-08-31T07:55:52Z</dcterms:modified>
</cp:coreProperties>
</file>