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2" r:id="rId1"/>
  </p:sldMasterIdLst>
  <p:notesMasterIdLst>
    <p:notesMasterId r:id="rId87"/>
  </p:notesMasterIdLst>
  <p:sldIdLst>
    <p:sldId id="256" r:id="rId2"/>
    <p:sldId id="309" r:id="rId3"/>
    <p:sldId id="298" r:id="rId4"/>
    <p:sldId id="335" r:id="rId5"/>
    <p:sldId id="296" r:id="rId6"/>
    <p:sldId id="297" r:id="rId7"/>
    <p:sldId id="257" r:id="rId8"/>
    <p:sldId id="259" r:id="rId9"/>
    <p:sldId id="262" r:id="rId10"/>
    <p:sldId id="263" r:id="rId11"/>
    <p:sldId id="261" r:id="rId12"/>
    <p:sldId id="269" r:id="rId13"/>
    <p:sldId id="260" r:id="rId14"/>
    <p:sldId id="264" r:id="rId15"/>
    <p:sldId id="265" r:id="rId16"/>
    <p:sldId id="268" r:id="rId17"/>
    <p:sldId id="267" r:id="rId18"/>
    <p:sldId id="345" r:id="rId19"/>
    <p:sldId id="270" r:id="rId20"/>
    <p:sldId id="266" r:id="rId21"/>
    <p:sldId id="336" r:id="rId22"/>
    <p:sldId id="337" r:id="rId23"/>
    <p:sldId id="271" r:id="rId24"/>
    <p:sldId id="272" r:id="rId25"/>
    <p:sldId id="258" r:id="rId26"/>
    <p:sldId id="274" r:id="rId27"/>
    <p:sldId id="338" r:id="rId28"/>
    <p:sldId id="273" r:id="rId29"/>
    <p:sldId id="280" r:id="rId30"/>
    <p:sldId id="339" r:id="rId31"/>
    <p:sldId id="275" r:id="rId32"/>
    <p:sldId id="278" r:id="rId33"/>
    <p:sldId id="279" r:id="rId34"/>
    <p:sldId id="301" r:id="rId35"/>
    <p:sldId id="302" r:id="rId36"/>
    <p:sldId id="276" r:id="rId37"/>
    <p:sldId id="277" r:id="rId38"/>
    <p:sldId id="288" r:id="rId39"/>
    <p:sldId id="281" r:id="rId40"/>
    <p:sldId id="285" r:id="rId41"/>
    <p:sldId id="286" r:id="rId42"/>
    <p:sldId id="287" r:id="rId43"/>
    <p:sldId id="333" r:id="rId44"/>
    <p:sldId id="294" r:id="rId45"/>
    <p:sldId id="303" r:id="rId46"/>
    <p:sldId id="307" r:id="rId47"/>
    <p:sldId id="308" r:id="rId48"/>
    <p:sldId id="311" r:id="rId49"/>
    <p:sldId id="312" r:id="rId50"/>
    <p:sldId id="313" r:id="rId51"/>
    <p:sldId id="314" r:id="rId52"/>
    <p:sldId id="315" r:id="rId53"/>
    <p:sldId id="340" r:id="rId54"/>
    <p:sldId id="316" r:id="rId55"/>
    <p:sldId id="318" r:id="rId56"/>
    <p:sldId id="334" r:id="rId57"/>
    <p:sldId id="317" r:id="rId58"/>
    <p:sldId id="319" r:id="rId59"/>
    <p:sldId id="283" r:id="rId60"/>
    <p:sldId id="284" r:id="rId61"/>
    <p:sldId id="289" r:id="rId62"/>
    <p:sldId id="290" r:id="rId63"/>
    <p:sldId id="291" r:id="rId64"/>
    <p:sldId id="292" r:id="rId65"/>
    <p:sldId id="32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42" r:id="rId75"/>
    <p:sldId id="343" r:id="rId76"/>
    <p:sldId id="344" r:id="rId77"/>
    <p:sldId id="293" r:id="rId78"/>
    <p:sldId id="320" r:id="rId79"/>
    <p:sldId id="341" r:id="rId80"/>
    <p:sldId id="295" r:id="rId81"/>
    <p:sldId id="330" r:id="rId82"/>
    <p:sldId id="331" r:id="rId83"/>
    <p:sldId id="332" r:id="rId84"/>
    <p:sldId id="300" r:id="rId85"/>
    <p:sldId id="310" r:id="rId86"/>
  </p:sldIdLst>
  <p:sldSz cx="9144000" cy="6858000" type="screen4x3"/>
  <p:notesSz cx="6858000" cy="9144000"/>
  <p:embeddedFontLst>
    <p:embeddedFont>
      <p:font typeface="Rockwell" pitchFamily="18" charset="0"/>
      <p:regular r:id="rId88"/>
      <p:bold r:id="rId89"/>
      <p:italic r:id="rId90"/>
      <p:boldItalic r:id="rId91"/>
    </p:embeddedFont>
    <p:embeddedFont>
      <p:font typeface="Wingdings 2" pitchFamily="18" charset="2"/>
      <p:regular r:id="rId92"/>
    </p:embeddedFont>
    <p:embeddedFont>
      <p:font typeface="CMMI8" pitchFamily="34" charset="0"/>
      <p:regular r:id="rId93"/>
    </p:embeddedFont>
    <p:embeddedFont>
      <p:font typeface="LCMSS8" pitchFamily="34" charset="0"/>
      <p:regular r:id="rId94"/>
    </p:embeddedFont>
    <p:embeddedFont>
      <p:font typeface="CMSY8" pitchFamily="34" charset="0"/>
      <p:regular r:id="rId95"/>
    </p:embeddedFont>
    <p:embeddedFont>
      <p:font typeface="Calibri" pitchFamily="34" charset="0"/>
      <p:regular r:id="rId96"/>
      <p:bold r:id="rId97"/>
      <p:italic r:id="rId98"/>
      <p:boldItalic r:id="rId99"/>
    </p:embeddedFont>
  </p:embeddedFontLst>
  <p:custDataLst>
    <p:tags r:id="rId10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CC00"/>
    <a:srgbClr val="FFAC33"/>
    <a:srgbClr val="2A0000"/>
    <a:srgbClr val="0000CC"/>
    <a:srgbClr val="66FF99"/>
    <a:srgbClr val="9BE5FF"/>
    <a:srgbClr val="8FE2FF"/>
    <a:srgbClr val="640000"/>
    <a:srgbClr val="0000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0" autoAdjust="0"/>
    <p:restoredTop sz="92573" autoAdjust="0"/>
  </p:normalViewPr>
  <p:slideViewPr>
    <p:cSldViewPr>
      <p:cViewPr>
        <p:scale>
          <a:sx n="66" d="100"/>
          <a:sy n="66" d="100"/>
        </p:scale>
        <p:origin x="-21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F4278-7E96-4A8E-9B7B-E4F96D7F5C37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DCB77-D175-45E2-A134-9C4521F8B00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DCB77-D175-45E2-A134-9C4521F8B000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DCB77-D175-45E2-A134-9C4521F8B000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DCB77-D175-45E2-A134-9C4521F8B000}" type="slidenum">
              <a:rPr lang="de-DE" smtClean="0"/>
              <a:pPr/>
              <a:t>6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DCB77-D175-45E2-A134-9C4521F8B000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Joseph von Fraunhofer (* 6. März 1787 in Straubing; † 7. Juni 1826 in München) war ein deutscher Optiker und Physiker. Er begründete am Anfang des 19. Jahrhunderts den wissenschaftlichen Fernrohrbau. Ein Objektivtyp, das Fraunhofer-Objektiv, wurde nach ihm benannt.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DCB77-D175-45E2-A134-9C4521F8B000}" type="slidenum">
              <a:rPr lang="de-DE" smtClean="0"/>
              <a:pPr/>
              <a:t>61</a:t>
            </a:fld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38" y="4623119"/>
            <a:ext cx="4610295" cy="37357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38" y="4623119"/>
            <a:ext cx="4610295" cy="37357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045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931863"/>
            <a:ext cx="4486275" cy="3365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de-D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1886" y="6658950"/>
            <a:ext cx="1526380" cy="230832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de-D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fld id="{1BA50D42-C9CD-4801-B293-61D1F53EC57E}" type="datetimeFigureOut">
              <a:rPr lang="de-DE" smtClean="0"/>
              <a:pPr/>
              <a:t>24.09.2009</a:t>
            </a:fld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</p:spPr>
        <p:txBody>
          <a:bodyPr vert="horz" rtlCol="0"/>
          <a:lstStyle>
            <a:extLst/>
          </a:lstStyle>
          <a:p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pic>
        <p:nvPicPr>
          <p:cNvPr id="8" name="Picture 7" descr="logo.w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6159" y="26167"/>
            <a:ext cx="571504" cy="229742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6929454" y="6665268"/>
            <a:ext cx="1239442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algn="r" eaLnBrk="1" latinLnBrk="0" hangingPunct="1">
              <a:defRPr kumimoji="0" sz="9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tint val="60000"/>
                    <a:satMod val="15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23. September 2009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tint val="60000"/>
                  <a:satMod val="15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214282" y="6675959"/>
            <a:ext cx="1560042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algn="r" eaLnBrk="1" latinLnBrk="0" hangingPunct="1">
              <a:defRPr kumimoji="0" sz="9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tint val="60000"/>
                    <a:satMod val="15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Regener-Vortrag, A. Lagg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tint val="60000"/>
                  <a:satMod val="15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zoom_aug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i_200G_hires.m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5.emf"/><Relationship Id="rId5" Type="http://schemas.openxmlformats.org/officeDocument/2006/relationships/image" Target="../media/image24.wmf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gran_raw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L:\work\mps\2009_Regener\flare_gcont_crop.wmv" TargetMode="External"/><Relationship Id="rId1" Type="http://schemas.openxmlformats.org/officeDocument/2006/relationships/video" Target="file:///L:\work\mps\2009_Regener\gran_raw.wmv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flare_gcont_crop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://de.wikipedia.org/wiki/Homogenisierun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e.wikipedia.org/wiki/K%C3%BCchenger%C3%A4t" TargetMode="External"/><Relationship Id="rId5" Type="http://schemas.openxmlformats.org/officeDocument/2006/relationships/hyperlink" Target="http://de.wikipedia.org/wiki/%C3%96sterreichisches_Deutsch" TargetMode="External"/><Relationship Id="rId4" Type="http://schemas.openxmlformats.org/officeDocument/2006/relationships/hyperlink" Target="http://de.wikipedia.org/wiki/Schweizer_Hochdeuts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loop_anim.wm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flare_gcont.wm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spot_gc_stab.wm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cont6302_20Aug2004_sunspot.mpeg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spot_gc_stab.wmv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Doppler_effect_-_listener_in_motion.wmv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L:\work\mps\2009_Regener\by_B2_fast.mp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L:\work\mps\2009_Regener\sunset_051019.wmv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Sonnenbeobachtungen</a:t>
            </a:r>
            <a:br>
              <a:rPr lang="de-DE" dirty="0" smtClean="0"/>
            </a:br>
            <a:r>
              <a:rPr lang="de-DE" dirty="0" smtClean="0"/>
              <a:t>auf Teneriffa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Spitzenforschung auf einer Urlaubsinsel</a:t>
            </a:r>
            <a:endParaRPr lang="de-DE" dirty="0"/>
          </a:p>
        </p:txBody>
      </p:sp>
      <p:pic>
        <p:nvPicPr>
          <p:cNvPr id="4" name="Picture 3" descr="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5600463"/>
            <a:ext cx="2595174" cy="1043247"/>
          </a:xfrm>
          <a:prstGeom prst="rect">
            <a:avLst/>
          </a:prstGeom>
        </p:spPr>
      </p:pic>
      <p:pic>
        <p:nvPicPr>
          <p:cNvPr id="6" name="Picture 15" descr="ppot1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84020"/>
            <a:ext cx="4643470" cy="29677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6286512" y="4286256"/>
            <a:ext cx="223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Andreas Lagg</a:t>
            </a:r>
            <a:br>
              <a:rPr lang="de-DE" dirty="0" smtClean="0"/>
            </a:br>
            <a:r>
              <a:rPr lang="de-DE" dirty="0" smtClean="0"/>
              <a:t>lagg@mps.mpg.de</a:t>
            </a:r>
            <a:endParaRPr lang="de-DE" dirty="0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8"/>
              </a:rPr>
              <a:t>A</a:t>
            </a:r>
            <a:r>
              <a:rPr lang="en-US" smtClean="0">
                <a:latin typeface="LCMSS8"/>
              </a:rPr>
              <a:t>A</a:t>
            </a:r>
            <a:r>
              <a:rPr lang="en-US" smtClean="0">
                <a:latin typeface="CMSY8"/>
              </a:rPr>
              <a:t>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„wenig Luft“</a:t>
            </a:r>
            <a:endParaRPr lang="de-DE" dirty="0"/>
          </a:p>
        </p:txBody>
      </p:sp>
      <p:pic>
        <p:nvPicPr>
          <p:cNvPr id="11" name="Picture 10" descr="zugspitz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00173"/>
            <a:ext cx="6824868" cy="5118651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3500430" y="1357298"/>
            <a:ext cx="914400" cy="1000132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607587" y="2893215"/>
            <a:ext cx="6429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2750331" y="3964785"/>
            <a:ext cx="2857520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„wenig Luft“</a:t>
            </a:r>
            <a:endParaRPr lang="de-DE" dirty="0"/>
          </a:p>
        </p:txBody>
      </p:sp>
      <p:pic>
        <p:nvPicPr>
          <p:cNvPr id="4" name="Picture 3" descr="GEO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214554"/>
            <a:ext cx="3641174" cy="3714776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285720" y="3143248"/>
            <a:ext cx="1271590" cy="1271590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flipH="1">
            <a:off x="4714876" y="1785926"/>
            <a:ext cx="4429156" cy="4429156"/>
          </a:xfrm>
          <a:prstGeom prst="arc">
            <a:avLst>
              <a:gd name="adj1" fmla="val 16200000"/>
              <a:gd name="adj2" fmla="val 16141392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57290" y="3000372"/>
            <a:ext cx="4071966" cy="64294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57290" y="2428868"/>
            <a:ext cx="4714908" cy="12144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3042" y="4929198"/>
            <a:ext cx="164179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accent3">
                    <a:lumMod val="75000"/>
                  </a:schemeClr>
                </a:solidFill>
              </a:rPr>
              <a:t>Winter</a:t>
            </a:r>
            <a:endParaRPr lang="de-DE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5929330"/>
            <a:ext cx="368402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Atmosphäre</a:t>
            </a:r>
            <a:b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NICHT MASSSTABSGETREU!!!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„wenig Luft“</a:t>
            </a:r>
            <a:endParaRPr lang="de-DE" dirty="0"/>
          </a:p>
        </p:txBody>
      </p:sp>
      <p:pic>
        <p:nvPicPr>
          <p:cNvPr id="4" name="Picture 3" descr="GEO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387987">
            <a:off x="5143504" y="2214554"/>
            <a:ext cx="3641174" cy="3714776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285720" y="3143248"/>
            <a:ext cx="1271590" cy="1271590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flipH="1">
            <a:off x="4714876" y="1785926"/>
            <a:ext cx="4429156" cy="4429156"/>
          </a:xfrm>
          <a:prstGeom prst="arc">
            <a:avLst>
              <a:gd name="adj1" fmla="val 16200000"/>
              <a:gd name="adj2" fmla="val 16141392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1428728" y="3643314"/>
            <a:ext cx="3714776" cy="21431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57290" y="2857496"/>
            <a:ext cx="4214842" cy="785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3042" y="4929198"/>
            <a:ext cx="194957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FFC000"/>
                </a:solidFill>
              </a:rPr>
              <a:t>Sommer</a:t>
            </a:r>
            <a:endParaRPr lang="de-DE" sz="36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5929330"/>
            <a:ext cx="368402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Atmosphäre</a:t>
            </a:r>
            <a:b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NICHT MASSSTABSGETREU!!!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„ruhige Luft“</a:t>
            </a:r>
            <a:endParaRPr lang="de-DE" dirty="0"/>
          </a:p>
        </p:txBody>
      </p:sp>
      <p:pic>
        <p:nvPicPr>
          <p:cNvPr id="1027" name="Picture 3" descr="C:\Users\lagg\AppData\Local\Microsoft\Windows\Temporary Internet Files\Content.IE5\T1KC9P68\MCj0440125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429264"/>
            <a:ext cx="3619792" cy="86913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4167884" y="3291840"/>
            <a:ext cx="4717036" cy="2743200"/>
          </a:xfrm>
          <a:custGeom>
            <a:avLst/>
            <a:gdLst>
              <a:gd name="connsiteX0" fmla="*/ 23116 w 4717036"/>
              <a:gd name="connsiteY0" fmla="*/ 2667000 h 2743200"/>
              <a:gd name="connsiteX1" fmla="*/ 7876 w 4717036"/>
              <a:gd name="connsiteY1" fmla="*/ 2621280 h 2743200"/>
              <a:gd name="connsiteX2" fmla="*/ 205996 w 4717036"/>
              <a:gd name="connsiteY2" fmla="*/ 2392680 h 2743200"/>
              <a:gd name="connsiteX3" fmla="*/ 297436 w 4717036"/>
              <a:gd name="connsiteY3" fmla="*/ 2331720 h 2743200"/>
              <a:gd name="connsiteX4" fmla="*/ 327916 w 4717036"/>
              <a:gd name="connsiteY4" fmla="*/ 2042160 h 2743200"/>
              <a:gd name="connsiteX5" fmla="*/ 343156 w 4717036"/>
              <a:gd name="connsiteY5" fmla="*/ 1996440 h 2743200"/>
              <a:gd name="connsiteX6" fmla="*/ 434596 w 4717036"/>
              <a:gd name="connsiteY6" fmla="*/ 1950720 h 2743200"/>
              <a:gd name="connsiteX7" fmla="*/ 480316 w 4717036"/>
              <a:gd name="connsiteY7" fmla="*/ 1965960 h 2743200"/>
              <a:gd name="connsiteX8" fmla="*/ 571756 w 4717036"/>
              <a:gd name="connsiteY8" fmla="*/ 1889760 h 2743200"/>
              <a:gd name="connsiteX9" fmla="*/ 632716 w 4717036"/>
              <a:gd name="connsiteY9" fmla="*/ 1874520 h 2743200"/>
              <a:gd name="connsiteX10" fmla="*/ 678436 w 4717036"/>
              <a:gd name="connsiteY10" fmla="*/ 1844040 h 2743200"/>
              <a:gd name="connsiteX11" fmla="*/ 785116 w 4717036"/>
              <a:gd name="connsiteY11" fmla="*/ 1813560 h 2743200"/>
              <a:gd name="connsiteX12" fmla="*/ 846076 w 4717036"/>
              <a:gd name="connsiteY12" fmla="*/ 1752600 h 2743200"/>
              <a:gd name="connsiteX13" fmla="*/ 861316 w 4717036"/>
              <a:gd name="connsiteY13" fmla="*/ 1691640 h 2743200"/>
              <a:gd name="connsiteX14" fmla="*/ 1028956 w 4717036"/>
              <a:gd name="connsiteY14" fmla="*/ 1706880 h 2743200"/>
              <a:gd name="connsiteX15" fmla="*/ 1074676 w 4717036"/>
              <a:gd name="connsiteY15" fmla="*/ 1722120 h 2743200"/>
              <a:gd name="connsiteX16" fmla="*/ 1288036 w 4717036"/>
              <a:gd name="connsiteY16" fmla="*/ 1706880 h 2743200"/>
              <a:gd name="connsiteX17" fmla="*/ 1516636 w 4717036"/>
              <a:gd name="connsiteY17" fmla="*/ 1600200 h 2743200"/>
              <a:gd name="connsiteX18" fmla="*/ 1562356 w 4717036"/>
              <a:gd name="connsiteY18" fmla="*/ 1539240 h 2743200"/>
              <a:gd name="connsiteX19" fmla="*/ 1592836 w 4717036"/>
              <a:gd name="connsiteY19" fmla="*/ 1478280 h 2743200"/>
              <a:gd name="connsiteX20" fmla="*/ 1638556 w 4717036"/>
              <a:gd name="connsiteY20" fmla="*/ 1432560 h 2743200"/>
              <a:gd name="connsiteX21" fmla="*/ 1714756 w 4717036"/>
              <a:gd name="connsiteY21" fmla="*/ 1356360 h 2743200"/>
              <a:gd name="connsiteX22" fmla="*/ 1729996 w 4717036"/>
              <a:gd name="connsiteY22" fmla="*/ 1310640 h 2743200"/>
              <a:gd name="connsiteX23" fmla="*/ 1760476 w 4717036"/>
              <a:gd name="connsiteY23" fmla="*/ 1264920 h 2743200"/>
              <a:gd name="connsiteX24" fmla="*/ 1821436 w 4717036"/>
              <a:gd name="connsiteY24" fmla="*/ 1173480 h 2743200"/>
              <a:gd name="connsiteX25" fmla="*/ 1851916 w 4717036"/>
              <a:gd name="connsiteY25" fmla="*/ 1082040 h 2743200"/>
              <a:gd name="connsiteX26" fmla="*/ 1928116 w 4717036"/>
              <a:gd name="connsiteY26" fmla="*/ 868680 h 2743200"/>
              <a:gd name="connsiteX27" fmla="*/ 1973836 w 4717036"/>
              <a:gd name="connsiteY27" fmla="*/ 838200 h 2743200"/>
              <a:gd name="connsiteX28" fmla="*/ 2080516 w 4717036"/>
              <a:gd name="connsiteY28" fmla="*/ 792480 h 2743200"/>
              <a:gd name="connsiteX29" fmla="*/ 2141476 w 4717036"/>
              <a:gd name="connsiteY29" fmla="*/ 746760 h 2743200"/>
              <a:gd name="connsiteX30" fmla="*/ 2171956 w 4717036"/>
              <a:gd name="connsiteY30" fmla="*/ 701040 h 2743200"/>
              <a:gd name="connsiteX31" fmla="*/ 2217676 w 4717036"/>
              <a:gd name="connsiteY31" fmla="*/ 685800 h 2743200"/>
              <a:gd name="connsiteX32" fmla="*/ 2263396 w 4717036"/>
              <a:gd name="connsiteY32" fmla="*/ 655320 h 2743200"/>
              <a:gd name="connsiteX33" fmla="*/ 2309116 w 4717036"/>
              <a:gd name="connsiteY33" fmla="*/ 609600 h 2743200"/>
              <a:gd name="connsiteX34" fmla="*/ 2385316 w 4717036"/>
              <a:gd name="connsiteY34" fmla="*/ 548640 h 2743200"/>
              <a:gd name="connsiteX35" fmla="*/ 2431036 w 4717036"/>
              <a:gd name="connsiteY35" fmla="*/ 502920 h 2743200"/>
              <a:gd name="connsiteX36" fmla="*/ 2491996 w 4717036"/>
              <a:gd name="connsiteY36" fmla="*/ 457200 h 2743200"/>
              <a:gd name="connsiteX37" fmla="*/ 2629156 w 4717036"/>
              <a:gd name="connsiteY37" fmla="*/ 335280 h 2743200"/>
              <a:gd name="connsiteX38" fmla="*/ 2690116 w 4717036"/>
              <a:gd name="connsiteY38" fmla="*/ 198120 h 2743200"/>
              <a:gd name="connsiteX39" fmla="*/ 2705356 w 4717036"/>
              <a:gd name="connsiteY39" fmla="*/ 121920 h 2743200"/>
              <a:gd name="connsiteX40" fmla="*/ 2827276 w 4717036"/>
              <a:gd name="connsiteY40" fmla="*/ 0 h 2743200"/>
              <a:gd name="connsiteX41" fmla="*/ 2979676 w 4717036"/>
              <a:gd name="connsiteY41" fmla="*/ 198120 h 2743200"/>
              <a:gd name="connsiteX42" fmla="*/ 3025396 w 4717036"/>
              <a:gd name="connsiteY42" fmla="*/ 228600 h 2743200"/>
              <a:gd name="connsiteX43" fmla="*/ 3071116 w 4717036"/>
              <a:gd name="connsiteY43" fmla="*/ 320040 h 2743200"/>
              <a:gd name="connsiteX44" fmla="*/ 3116836 w 4717036"/>
              <a:gd name="connsiteY44" fmla="*/ 396240 h 2743200"/>
              <a:gd name="connsiteX45" fmla="*/ 3177796 w 4717036"/>
              <a:gd name="connsiteY45" fmla="*/ 457200 h 2743200"/>
              <a:gd name="connsiteX46" fmla="*/ 3223516 w 4717036"/>
              <a:gd name="connsiteY46" fmla="*/ 487680 h 2743200"/>
              <a:gd name="connsiteX47" fmla="*/ 3345436 w 4717036"/>
              <a:gd name="connsiteY47" fmla="*/ 640080 h 2743200"/>
              <a:gd name="connsiteX48" fmla="*/ 3406396 w 4717036"/>
              <a:gd name="connsiteY48" fmla="*/ 685800 h 2743200"/>
              <a:gd name="connsiteX49" fmla="*/ 3467356 w 4717036"/>
              <a:gd name="connsiteY49" fmla="*/ 792480 h 2743200"/>
              <a:gd name="connsiteX50" fmla="*/ 3497836 w 4717036"/>
              <a:gd name="connsiteY50" fmla="*/ 838200 h 2743200"/>
              <a:gd name="connsiteX51" fmla="*/ 3665476 w 4717036"/>
              <a:gd name="connsiteY51" fmla="*/ 944880 h 2743200"/>
              <a:gd name="connsiteX52" fmla="*/ 3802636 w 4717036"/>
              <a:gd name="connsiteY52" fmla="*/ 868680 h 2743200"/>
              <a:gd name="connsiteX53" fmla="*/ 3848356 w 4717036"/>
              <a:gd name="connsiteY53" fmla="*/ 853440 h 2743200"/>
              <a:gd name="connsiteX54" fmla="*/ 3894076 w 4717036"/>
              <a:gd name="connsiteY54" fmla="*/ 929640 h 2743200"/>
              <a:gd name="connsiteX55" fmla="*/ 3909316 w 4717036"/>
              <a:gd name="connsiteY55" fmla="*/ 975360 h 2743200"/>
              <a:gd name="connsiteX56" fmla="*/ 3970276 w 4717036"/>
              <a:gd name="connsiteY56" fmla="*/ 1051560 h 2743200"/>
              <a:gd name="connsiteX57" fmla="*/ 4015996 w 4717036"/>
              <a:gd name="connsiteY57" fmla="*/ 1143000 h 2743200"/>
              <a:gd name="connsiteX58" fmla="*/ 4076956 w 4717036"/>
              <a:gd name="connsiteY58" fmla="*/ 1249680 h 2743200"/>
              <a:gd name="connsiteX59" fmla="*/ 4061716 w 4717036"/>
              <a:gd name="connsiteY59" fmla="*/ 1341120 h 2743200"/>
              <a:gd name="connsiteX60" fmla="*/ 4046476 w 4717036"/>
              <a:gd name="connsiteY60" fmla="*/ 1402080 h 2743200"/>
              <a:gd name="connsiteX61" fmla="*/ 4076956 w 4717036"/>
              <a:gd name="connsiteY61" fmla="*/ 1539240 h 2743200"/>
              <a:gd name="connsiteX62" fmla="*/ 4122676 w 4717036"/>
              <a:gd name="connsiteY62" fmla="*/ 1584960 h 2743200"/>
              <a:gd name="connsiteX63" fmla="*/ 4153156 w 4717036"/>
              <a:gd name="connsiteY63" fmla="*/ 1630680 h 2743200"/>
              <a:gd name="connsiteX64" fmla="*/ 4198876 w 4717036"/>
              <a:gd name="connsiteY64" fmla="*/ 1798320 h 2743200"/>
              <a:gd name="connsiteX65" fmla="*/ 4214116 w 4717036"/>
              <a:gd name="connsiteY65" fmla="*/ 1981200 h 2743200"/>
              <a:gd name="connsiteX66" fmla="*/ 4229356 w 4717036"/>
              <a:gd name="connsiteY66" fmla="*/ 2057400 h 2743200"/>
              <a:gd name="connsiteX67" fmla="*/ 4275076 w 4717036"/>
              <a:gd name="connsiteY67" fmla="*/ 2072640 h 2743200"/>
              <a:gd name="connsiteX68" fmla="*/ 4381756 w 4717036"/>
              <a:gd name="connsiteY68" fmla="*/ 2164080 h 2743200"/>
              <a:gd name="connsiteX69" fmla="*/ 4396996 w 4717036"/>
              <a:gd name="connsiteY69" fmla="*/ 2209800 h 2743200"/>
              <a:gd name="connsiteX70" fmla="*/ 4442716 w 4717036"/>
              <a:gd name="connsiteY70" fmla="*/ 2270760 h 2743200"/>
              <a:gd name="connsiteX71" fmla="*/ 4503676 w 4717036"/>
              <a:gd name="connsiteY71" fmla="*/ 2346960 h 2743200"/>
              <a:gd name="connsiteX72" fmla="*/ 4534156 w 4717036"/>
              <a:gd name="connsiteY72" fmla="*/ 2407920 h 2743200"/>
              <a:gd name="connsiteX73" fmla="*/ 4640836 w 4717036"/>
              <a:gd name="connsiteY73" fmla="*/ 2545080 h 2743200"/>
              <a:gd name="connsiteX74" fmla="*/ 4717036 w 4717036"/>
              <a:gd name="connsiteY7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717036" h="2743200">
                <a:moveTo>
                  <a:pt x="23116" y="2667000"/>
                </a:moveTo>
                <a:cubicBezTo>
                  <a:pt x="18036" y="2651760"/>
                  <a:pt x="0" y="2635281"/>
                  <a:pt x="7876" y="2621280"/>
                </a:cubicBezTo>
                <a:cubicBezTo>
                  <a:pt x="181049" y="2313417"/>
                  <a:pt x="88839" y="2490310"/>
                  <a:pt x="205996" y="2392680"/>
                </a:cubicBezTo>
                <a:cubicBezTo>
                  <a:pt x="282102" y="2329259"/>
                  <a:pt x="217088" y="2358503"/>
                  <a:pt x="297436" y="2331720"/>
                </a:cubicBezTo>
                <a:cubicBezTo>
                  <a:pt x="306477" y="2205140"/>
                  <a:pt x="301615" y="2147364"/>
                  <a:pt x="327916" y="2042160"/>
                </a:cubicBezTo>
                <a:cubicBezTo>
                  <a:pt x="331812" y="2026575"/>
                  <a:pt x="333121" y="2008984"/>
                  <a:pt x="343156" y="1996440"/>
                </a:cubicBezTo>
                <a:cubicBezTo>
                  <a:pt x="364642" y="1969583"/>
                  <a:pt x="404477" y="1960760"/>
                  <a:pt x="434596" y="1950720"/>
                </a:cubicBezTo>
                <a:cubicBezTo>
                  <a:pt x="449836" y="1955800"/>
                  <a:pt x="464470" y="1968601"/>
                  <a:pt x="480316" y="1965960"/>
                </a:cubicBezTo>
                <a:cubicBezTo>
                  <a:pt x="518133" y="1959657"/>
                  <a:pt x="543485" y="1905915"/>
                  <a:pt x="571756" y="1889760"/>
                </a:cubicBezTo>
                <a:cubicBezTo>
                  <a:pt x="589942" y="1879368"/>
                  <a:pt x="612396" y="1879600"/>
                  <a:pt x="632716" y="1874520"/>
                </a:cubicBezTo>
                <a:cubicBezTo>
                  <a:pt x="647956" y="1864360"/>
                  <a:pt x="661430" y="1850842"/>
                  <a:pt x="678436" y="1844040"/>
                </a:cubicBezTo>
                <a:cubicBezTo>
                  <a:pt x="712774" y="1830305"/>
                  <a:pt x="752649" y="1831269"/>
                  <a:pt x="785116" y="1813560"/>
                </a:cubicBezTo>
                <a:cubicBezTo>
                  <a:pt x="810344" y="1799799"/>
                  <a:pt x="825756" y="1772920"/>
                  <a:pt x="846076" y="1752600"/>
                </a:cubicBezTo>
                <a:cubicBezTo>
                  <a:pt x="851156" y="1732280"/>
                  <a:pt x="844272" y="1703814"/>
                  <a:pt x="861316" y="1691640"/>
                </a:cubicBezTo>
                <a:cubicBezTo>
                  <a:pt x="922924" y="1647634"/>
                  <a:pt x="974366" y="1686409"/>
                  <a:pt x="1028956" y="1706880"/>
                </a:cubicBezTo>
                <a:cubicBezTo>
                  <a:pt x="1043998" y="1712521"/>
                  <a:pt x="1059436" y="1717040"/>
                  <a:pt x="1074676" y="1722120"/>
                </a:cubicBezTo>
                <a:cubicBezTo>
                  <a:pt x="1145796" y="1717040"/>
                  <a:pt x="1217089" y="1713975"/>
                  <a:pt x="1288036" y="1706880"/>
                </a:cubicBezTo>
                <a:cubicBezTo>
                  <a:pt x="1376296" y="1698054"/>
                  <a:pt x="1455803" y="1681311"/>
                  <a:pt x="1516636" y="1600200"/>
                </a:cubicBezTo>
                <a:cubicBezTo>
                  <a:pt x="1531876" y="1579880"/>
                  <a:pt x="1548894" y="1560779"/>
                  <a:pt x="1562356" y="1539240"/>
                </a:cubicBezTo>
                <a:cubicBezTo>
                  <a:pt x="1574397" y="1519975"/>
                  <a:pt x="1579631" y="1496767"/>
                  <a:pt x="1592836" y="1478280"/>
                </a:cubicBezTo>
                <a:cubicBezTo>
                  <a:pt x="1605363" y="1460742"/>
                  <a:pt x="1626029" y="1450098"/>
                  <a:pt x="1638556" y="1432560"/>
                </a:cubicBezTo>
                <a:cubicBezTo>
                  <a:pt x="1697406" y="1350170"/>
                  <a:pt x="1632503" y="1383778"/>
                  <a:pt x="1714756" y="1356360"/>
                </a:cubicBezTo>
                <a:cubicBezTo>
                  <a:pt x="1719836" y="1341120"/>
                  <a:pt x="1722812" y="1325008"/>
                  <a:pt x="1729996" y="1310640"/>
                </a:cubicBezTo>
                <a:cubicBezTo>
                  <a:pt x="1738187" y="1294257"/>
                  <a:pt x="1753261" y="1281755"/>
                  <a:pt x="1760476" y="1264920"/>
                </a:cubicBezTo>
                <a:cubicBezTo>
                  <a:pt x="1799841" y="1173069"/>
                  <a:pt x="1741077" y="1227053"/>
                  <a:pt x="1821436" y="1173480"/>
                </a:cubicBezTo>
                <a:cubicBezTo>
                  <a:pt x="1831596" y="1143000"/>
                  <a:pt x="1847372" y="1113846"/>
                  <a:pt x="1851916" y="1082040"/>
                </a:cubicBezTo>
                <a:cubicBezTo>
                  <a:pt x="1867334" y="974114"/>
                  <a:pt x="1855735" y="961741"/>
                  <a:pt x="1928116" y="868680"/>
                </a:cubicBezTo>
                <a:cubicBezTo>
                  <a:pt x="1939361" y="854222"/>
                  <a:pt x="1957933" y="847287"/>
                  <a:pt x="1973836" y="838200"/>
                </a:cubicBezTo>
                <a:cubicBezTo>
                  <a:pt x="2026566" y="808069"/>
                  <a:pt x="2029223" y="809578"/>
                  <a:pt x="2080516" y="792480"/>
                </a:cubicBezTo>
                <a:cubicBezTo>
                  <a:pt x="2100836" y="777240"/>
                  <a:pt x="2123515" y="764721"/>
                  <a:pt x="2141476" y="746760"/>
                </a:cubicBezTo>
                <a:cubicBezTo>
                  <a:pt x="2154428" y="733808"/>
                  <a:pt x="2157653" y="712482"/>
                  <a:pt x="2171956" y="701040"/>
                </a:cubicBezTo>
                <a:cubicBezTo>
                  <a:pt x="2184500" y="691005"/>
                  <a:pt x="2203308" y="692984"/>
                  <a:pt x="2217676" y="685800"/>
                </a:cubicBezTo>
                <a:cubicBezTo>
                  <a:pt x="2234059" y="677609"/>
                  <a:pt x="2249325" y="667046"/>
                  <a:pt x="2263396" y="655320"/>
                </a:cubicBezTo>
                <a:cubicBezTo>
                  <a:pt x="2279953" y="641522"/>
                  <a:pt x="2292896" y="623792"/>
                  <a:pt x="2309116" y="609600"/>
                </a:cubicBezTo>
                <a:cubicBezTo>
                  <a:pt x="2333596" y="588180"/>
                  <a:pt x="2360836" y="570060"/>
                  <a:pt x="2385316" y="548640"/>
                </a:cubicBezTo>
                <a:cubicBezTo>
                  <a:pt x="2401536" y="534448"/>
                  <a:pt x="2414672" y="516946"/>
                  <a:pt x="2431036" y="502920"/>
                </a:cubicBezTo>
                <a:cubicBezTo>
                  <a:pt x="2450321" y="486390"/>
                  <a:pt x="2473116" y="474192"/>
                  <a:pt x="2491996" y="457200"/>
                </a:cubicBezTo>
                <a:cubicBezTo>
                  <a:pt x="2641127" y="322982"/>
                  <a:pt x="2528560" y="402344"/>
                  <a:pt x="2629156" y="335280"/>
                </a:cubicBezTo>
                <a:cubicBezTo>
                  <a:pt x="2665428" y="226464"/>
                  <a:pt x="2641814" y="270573"/>
                  <a:pt x="2690116" y="198120"/>
                </a:cubicBezTo>
                <a:cubicBezTo>
                  <a:pt x="2695196" y="172720"/>
                  <a:pt x="2694637" y="145501"/>
                  <a:pt x="2705356" y="121920"/>
                </a:cubicBezTo>
                <a:cubicBezTo>
                  <a:pt x="2748628" y="26722"/>
                  <a:pt x="2752336" y="37470"/>
                  <a:pt x="2827276" y="0"/>
                </a:cubicBezTo>
                <a:cubicBezTo>
                  <a:pt x="2884160" y="85326"/>
                  <a:pt x="2902823" y="121267"/>
                  <a:pt x="2979676" y="198120"/>
                </a:cubicBezTo>
                <a:cubicBezTo>
                  <a:pt x="2992628" y="211072"/>
                  <a:pt x="3010156" y="218440"/>
                  <a:pt x="3025396" y="228600"/>
                </a:cubicBezTo>
                <a:cubicBezTo>
                  <a:pt x="3048896" y="299099"/>
                  <a:pt x="3028911" y="252513"/>
                  <a:pt x="3071116" y="320040"/>
                </a:cubicBezTo>
                <a:cubicBezTo>
                  <a:pt x="3086815" y="345159"/>
                  <a:pt x="3098650" y="372858"/>
                  <a:pt x="3116836" y="396240"/>
                </a:cubicBezTo>
                <a:cubicBezTo>
                  <a:pt x="3134479" y="418923"/>
                  <a:pt x="3155977" y="438498"/>
                  <a:pt x="3177796" y="457200"/>
                </a:cubicBezTo>
                <a:cubicBezTo>
                  <a:pt x="3191703" y="469120"/>
                  <a:pt x="3211139" y="474178"/>
                  <a:pt x="3223516" y="487680"/>
                </a:cubicBezTo>
                <a:cubicBezTo>
                  <a:pt x="3267476" y="535636"/>
                  <a:pt x="3293391" y="601047"/>
                  <a:pt x="3345436" y="640080"/>
                </a:cubicBezTo>
                <a:cubicBezTo>
                  <a:pt x="3365756" y="655320"/>
                  <a:pt x="3388435" y="667839"/>
                  <a:pt x="3406396" y="685800"/>
                </a:cubicBezTo>
                <a:cubicBezTo>
                  <a:pt x="3431149" y="710553"/>
                  <a:pt x="3451419" y="764590"/>
                  <a:pt x="3467356" y="792480"/>
                </a:cubicBezTo>
                <a:cubicBezTo>
                  <a:pt x="3476443" y="808383"/>
                  <a:pt x="3484884" y="825248"/>
                  <a:pt x="3497836" y="838200"/>
                </a:cubicBezTo>
                <a:cubicBezTo>
                  <a:pt x="3559522" y="899886"/>
                  <a:pt x="3588026" y="906155"/>
                  <a:pt x="3665476" y="944880"/>
                </a:cubicBezTo>
                <a:cubicBezTo>
                  <a:pt x="3713646" y="915978"/>
                  <a:pt x="3751621" y="890544"/>
                  <a:pt x="3802636" y="868680"/>
                </a:cubicBezTo>
                <a:cubicBezTo>
                  <a:pt x="3817401" y="862352"/>
                  <a:pt x="3833116" y="858520"/>
                  <a:pt x="3848356" y="853440"/>
                </a:cubicBezTo>
                <a:cubicBezTo>
                  <a:pt x="3863596" y="878840"/>
                  <a:pt x="3880829" y="903146"/>
                  <a:pt x="3894076" y="929640"/>
                </a:cubicBezTo>
                <a:cubicBezTo>
                  <a:pt x="3901260" y="944008"/>
                  <a:pt x="3900802" y="961737"/>
                  <a:pt x="3909316" y="975360"/>
                </a:cubicBezTo>
                <a:cubicBezTo>
                  <a:pt x="3926556" y="1002944"/>
                  <a:pt x="3949956" y="1026160"/>
                  <a:pt x="3970276" y="1051560"/>
                </a:cubicBezTo>
                <a:cubicBezTo>
                  <a:pt x="3998218" y="1135385"/>
                  <a:pt x="3968727" y="1060279"/>
                  <a:pt x="4015996" y="1143000"/>
                </a:cubicBezTo>
                <a:cubicBezTo>
                  <a:pt x="4093339" y="1278349"/>
                  <a:pt x="4002696" y="1138290"/>
                  <a:pt x="4076956" y="1249680"/>
                </a:cubicBezTo>
                <a:cubicBezTo>
                  <a:pt x="4071876" y="1280160"/>
                  <a:pt x="4067776" y="1310820"/>
                  <a:pt x="4061716" y="1341120"/>
                </a:cubicBezTo>
                <a:cubicBezTo>
                  <a:pt x="4057608" y="1361659"/>
                  <a:pt x="4044870" y="1381196"/>
                  <a:pt x="4046476" y="1402080"/>
                </a:cubicBezTo>
                <a:cubicBezTo>
                  <a:pt x="4050068" y="1448777"/>
                  <a:pt x="4058942" y="1496007"/>
                  <a:pt x="4076956" y="1539240"/>
                </a:cubicBezTo>
                <a:cubicBezTo>
                  <a:pt x="4085245" y="1559135"/>
                  <a:pt x="4108878" y="1568403"/>
                  <a:pt x="4122676" y="1584960"/>
                </a:cubicBezTo>
                <a:cubicBezTo>
                  <a:pt x="4134402" y="1599031"/>
                  <a:pt x="4142996" y="1615440"/>
                  <a:pt x="4153156" y="1630680"/>
                </a:cubicBezTo>
                <a:cubicBezTo>
                  <a:pt x="4187532" y="1768185"/>
                  <a:pt x="4170389" y="1712859"/>
                  <a:pt x="4198876" y="1798320"/>
                </a:cubicBezTo>
                <a:cubicBezTo>
                  <a:pt x="4203956" y="1859280"/>
                  <a:pt x="4206969" y="1920448"/>
                  <a:pt x="4214116" y="1981200"/>
                </a:cubicBezTo>
                <a:cubicBezTo>
                  <a:pt x="4217143" y="2006926"/>
                  <a:pt x="4214988" y="2035847"/>
                  <a:pt x="4229356" y="2057400"/>
                </a:cubicBezTo>
                <a:cubicBezTo>
                  <a:pt x="4238267" y="2070766"/>
                  <a:pt x="4259836" y="2067560"/>
                  <a:pt x="4275076" y="2072640"/>
                </a:cubicBezTo>
                <a:cubicBezTo>
                  <a:pt x="4303246" y="2093767"/>
                  <a:pt x="4360529" y="2132240"/>
                  <a:pt x="4381756" y="2164080"/>
                </a:cubicBezTo>
                <a:cubicBezTo>
                  <a:pt x="4390667" y="2177446"/>
                  <a:pt x="4389026" y="2195852"/>
                  <a:pt x="4396996" y="2209800"/>
                </a:cubicBezTo>
                <a:cubicBezTo>
                  <a:pt x="4409598" y="2231853"/>
                  <a:pt x="4427476" y="2250440"/>
                  <a:pt x="4442716" y="2270760"/>
                </a:cubicBezTo>
                <a:cubicBezTo>
                  <a:pt x="4479103" y="2379920"/>
                  <a:pt x="4427083" y="2255048"/>
                  <a:pt x="4503676" y="2346960"/>
                </a:cubicBezTo>
                <a:cubicBezTo>
                  <a:pt x="4518220" y="2364413"/>
                  <a:pt x="4520951" y="2389433"/>
                  <a:pt x="4534156" y="2407920"/>
                </a:cubicBezTo>
                <a:cubicBezTo>
                  <a:pt x="4583466" y="2476955"/>
                  <a:pt x="4605845" y="2440107"/>
                  <a:pt x="4640836" y="2545080"/>
                </a:cubicBezTo>
                <a:cubicBezTo>
                  <a:pt x="4704068" y="2734776"/>
                  <a:pt x="4656359" y="2682523"/>
                  <a:pt x="4717036" y="2743200"/>
                </a:cubicBezTo>
              </a:path>
            </a:pathLst>
          </a:custGeom>
          <a:gradFill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508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Sun 7"/>
          <p:cNvSpPr>
            <a:spLocks noChangeAspect="1"/>
          </p:cNvSpPr>
          <p:nvPr/>
        </p:nvSpPr>
        <p:spPr>
          <a:xfrm>
            <a:off x="3929058" y="1500174"/>
            <a:ext cx="700086" cy="700086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464344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3">
                    <a:lumMod val="75000"/>
                  </a:schemeClr>
                </a:solidFill>
              </a:rPr>
              <a:t>Kühl (20°)</a:t>
            </a:r>
            <a:endParaRPr lang="de-DE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298" y="285749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FFC000"/>
                </a:solidFill>
              </a:rPr>
              <a:t>Heiß (40°)</a:t>
            </a:r>
            <a:endParaRPr lang="de-DE" sz="2800" dirty="0">
              <a:solidFill>
                <a:srgbClr val="FFC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500298" y="3786190"/>
            <a:ext cx="285752" cy="150208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Freeform 21"/>
          <p:cNvSpPr/>
          <p:nvPr/>
        </p:nvSpPr>
        <p:spPr>
          <a:xfrm>
            <a:off x="5143504" y="2714620"/>
            <a:ext cx="1000132" cy="185927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eform 22"/>
          <p:cNvSpPr/>
          <p:nvPr/>
        </p:nvSpPr>
        <p:spPr>
          <a:xfrm>
            <a:off x="4429124" y="3143248"/>
            <a:ext cx="1000132" cy="185927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eform 23"/>
          <p:cNvSpPr/>
          <p:nvPr/>
        </p:nvSpPr>
        <p:spPr>
          <a:xfrm>
            <a:off x="5929322" y="2000240"/>
            <a:ext cx="1000132" cy="185927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Box 24"/>
          <p:cNvSpPr txBox="1"/>
          <p:nvPr/>
        </p:nvSpPr>
        <p:spPr>
          <a:xfrm>
            <a:off x="357158" y="1928802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„Flimmern“</a:t>
            </a:r>
            <a:b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(Turbulenzen)</a:t>
            </a:r>
            <a:endParaRPr lang="de-DE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„ruhige Luft“</a:t>
            </a:r>
            <a:endParaRPr lang="de-DE" dirty="0"/>
          </a:p>
        </p:txBody>
      </p:sp>
      <p:pic>
        <p:nvPicPr>
          <p:cNvPr id="1027" name="Picture 3" descr="C:\Users\lagg\AppData\Local\Microsoft\Windows\Temporary Internet Files\Content.IE5\T1KC9P68\MCj0440125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429264"/>
            <a:ext cx="3619792" cy="86913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4167884" y="3291840"/>
            <a:ext cx="4717036" cy="2743200"/>
          </a:xfrm>
          <a:custGeom>
            <a:avLst/>
            <a:gdLst>
              <a:gd name="connsiteX0" fmla="*/ 23116 w 4717036"/>
              <a:gd name="connsiteY0" fmla="*/ 2667000 h 2743200"/>
              <a:gd name="connsiteX1" fmla="*/ 7876 w 4717036"/>
              <a:gd name="connsiteY1" fmla="*/ 2621280 h 2743200"/>
              <a:gd name="connsiteX2" fmla="*/ 205996 w 4717036"/>
              <a:gd name="connsiteY2" fmla="*/ 2392680 h 2743200"/>
              <a:gd name="connsiteX3" fmla="*/ 297436 w 4717036"/>
              <a:gd name="connsiteY3" fmla="*/ 2331720 h 2743200"/>
              <a:gd name="connsiteX4" fmla="*/ 327916 w 4717036"/>
              <a:gd name="connsiteY4" fmla="*/ 2042160 h 2743200"/>
              <a:gd name="connsiteX5" fmla="*/ 343156 w 4717036"/>
              <a:gd name="connsiteY5" fmla="*/ 1996440 h 2743200"/>
              <a:gd name="connsiteX6" fmla="*/ 434596 w 4717036"/>
              <a:gd name="connsiteY6" fmla="*/ 1950720 h 2743200"/>
              <a:gd name="connsiteX7" fmla="*/ 480316 w 4717036"/>
              <a:gd name="connsiteY7" fmla="*/ 1965960 h 2743200"/>
              <a:gd name="connsiteX8" fmla="*/ 571756 w 4717036"/>
              <a:gd name="connsiteY8" fmla="*/ 1889760 h 2743200"/>
              <a:gd name="connsiteX9" fmla="*/ 632716 w 4717036"/>
              <a:gd name="connsiteY9" fmla="*/ 1874520 h 2743200"/>
              <a:gd name="connsiteX10" fmla="*/ 678436 w 4717036"/>
              <a:gd name="connsiteY10" fmla="*/ 1844040 h 2743200"/>
              <a:gd name="connsiteX11" fmla="*/ 785116 w 4717036"/>
              <a:gd name="connsiteY11" fmla="*/ 1813560 h 2743200"/>
              <a:gd name="connsiteX12" fmla="*/ 846076 w 4717036"/>
              <a:gd name="connsiteY12" fmla="*/ 1752600 h 2743200"/>
              <a:gd name="connsiteX13" fmla="*/ 861316 w 4717036"/>
              <a:gd name="connsiteY13" fmla="*/ 1691640 h 2743200"/>
              <a:gd name="connsiteX14" fmla="*/ 1028956 w 4717036"/>
              <a:gd name="connsiteY14" fmla="*/ 1706880 h 2743200"/>
              <a:gd name="connsiteX15" fmla="*/ 1074676 w 4717036"/>
              <a:gd name="connsiteY15" fmla="*/ 1722120 h 2743200"/>
              <a:gd name="connsiteX16" fmla="*/ 1288036 w 4717036"/>
              <a:gd name="connsiteY16" fmla="*/ 1706880 h 2743200"/>
              <a:gd name="connsiteX17" fmla="*/ 1516636 w 4717036"/>
              <a:gd name="connsiteY17" fmla="*/ 1600200 h 2743200"/>
              <a:gd name="connsiteX18" fmla="*/ 1562356 w 4717036"/>
              <a:gd name="connsiteY18" fmla="*/ 1539240 h 2743200"/>
              <a:gd name="connsiteX19" fmla="*/ 1592836 w 4717036"/>
              <a:gd name="connsiteY19" fmla="*/ 1478280 h 2743200"/>
              <a:gd name="connsiteX20" fmla="*/ 1638556 w 4717036"/>
              <a:gd name="connsiteY20" fmla="*/ 1432560 h 2743200"/>
              <a:gd name="connsiteX21" fmla="*/ 1714756 w 4717036"/>
              <a:gd name="connsiteY21" fmla="*/ 1356360 h 2743200"/>
              <a:gd name="connsiteX22" fmla="*/ 1729996 w 4717036"/>
              <a:gd name="connsiteY22" fmla="*/ 1310640 h 2743200"/>
              <a:gd name="connsiteX23" fmla="*/ 1760476 w 4717036"/>
              <a:gd name="connsiteY23" fmla="*/ 1264920 h 2743200"/>
              <a:gd name="connsiteX24" fmla="*/ 1821436 w 4717036"/>
              <a:gd name="connsiteY24" fmla="*/ 1173480 h 2743200"/>
              <a:gd name="connsiteX25" fmla="*/ 1851916 w 4717036"/>
              <a:gd name="connsiteY25" fmla="*/ 1082040 h 2743200"/>
              <a:gd name="connsiteX26" fmla="*/ 1928116 w 4717036"/>
              <a:gd name="connsiteY26" fmla="*/ 868680 h 2743200"/>
              <a:gd name="connsiteX27" fmla="*/ 1973836 w 4717036"/>
              <a:gd name="connsiteY27" fmla="*/ 838200 h 2743200"/>
              <a:gd name="connsiteX28" fmla="*/ 2080516 w 4717036"/>
              <a:gd name="connsiteY28" fmla="*/ 792480 h 2743200"/>
              <a:gd name="connsiteX29" fmla="*/ 2141476 w 4717036"/>
              <a:gd name="connsiteY29" fmla="*/ 746760 h 2743200"/>
              <a:gd name="connsiteX30" fmla="*/ 2171956 w 4717036"/>
              <a:gd name="connsiteY30" fmla="*/ 701040 h 2743200"/>
              <a:gd name="connsiteX31" fmla="*/ 2217676 w 4717036"/>
              <a:gd name="connsiteY31" fmla="*/ 685800 h 2743200"/>
              <a:gd name="connsiteX32" fmla="*/ 2263396 w 4717036"/>
              <a:gd name="connsiteY32" fmla="*/ 655320 h 2743200"/>
              <a:gd name="connsiteX33" fmla="*/ 2309116 w 4717036"/>
              <a:gd name="connsiteY33" fmla="*/ 609600 h 2743200"/>
              <a:gd name="connsiteX34" fmla="*/ 2385316 w 4717036"/>
              <a:gd name="connsiteY34" fmla="*/ 548640 h 2743200"/>
              <a:gd name="connsiteX35" fmla="*/ 2431036 w 4717036"/>
              <a:gd name="connsiteY35" fmla="*/ 502920 h 2743200"/>
              <a:gd name="connsiteX36" fmla="*/ 2491996 w 4717036"/>
              <a:gd name="connsiteY36" fmla="*/ 457200 h 2743200"/>
              <a:gd name="connsiteX37" fmla="*/ 2629156 w 4717036"/>
              <a:gd name="connsiteY37" fmla="*/ 335280 h 2743200"/>
              <a:gd name="connsiteX38" fmla="*/ 2690116 w 4717036"/>
              <a:gd name="connsiteY38" fmla="*/ 198120 h 2743200"/>
              <a:gd name="connsiteX39" fmla="*/ 2705356 w 4717036"/>
              <a:gd name="connsiteY39" fmla="*/ 121920 h 2743200"/>
              <a:gd name="connsiteX40" fmla="*/ 2827276 w 4717036"/>
              <a:gd name="connsiteY40" fmla="*/ 0 h 2743200"/>
              <a:gd name="connsiteX41" fmla="*/ 2979676 w 4717036"/>
              <a:gd name="connsiteY41" fmla="*/ 198120 h 2743200"/>
              <a:gd name="connsiteX42" fmla="*/ 3025396 w 4717036"/>
              <a:gd name="connsiteY42" fmla="*/ 228600 h 2743200"/>
              <a:gd name="connsiteX43" fmla="*/ 3071116 w 4717036"/>
              <a:gd name="connsiteY43" fmla="*/ 320040 h 2743200"/>
              <a:gd name="connsiteX44" fmla="*/ 3116836 w 4717036"/>
              <a:gd name="connsiteY44" fmla="*/ 396240 h 2743200"/>
              <a:gd name="connsiteX45" fmla="*/ 3177796 w 4717036"/>
              <a:gd name="connsiteY45" fmla="*/ 457200 h 2743200"/>
              <a:gd name="connsiteX46" fmla="*/ 3223516 w 4717036"/>
              <a:gd name="connsiteY46" fmla="*/ 487680 h 2743200"/>
              <a:gd name="connsiteX47" fmla="*/ 3345436 w 4717036"/>
              <a:gd name="connsiteY47" fmla="*/ 640080 h 2743200"/>
              <a:gd name="connsiteX48" fmla="*/ 3406396 w 4717036"/>
              <a:gd name="connsiteY48" fmla="*/ 685800 h 2743200"/>
              <a:gd name="connsiteX49" fmla="*/ 3467356 w 4717036"/>
              <a:gd name="connsiteY49" fmla="*/ 792480 h 2743200"/>
              <a:gd name="connsiteX50" fmla="*/ 3497836 w 4717036"/>
              <a:gd name="connsiteY50" fmla="*/ 838200 h 2743200"/>
              <a:gd name="connsiteX51" fmla="*/ 3665476 w 4717036"/>
              <a:gd name="connsiteY51" fmla="*/ 944880 h 2743200"/>
              <a:gd name="connsiteX52" fmla="*/ 3802636 w 4717036"/>
              <a:gd name="connsiteY52" fmla="*/ 868680 h 2743200"/>
              <a:gd name="connsiteX53" fmla="*/ 3848356 w 4717036"/>
              <a:gd name="connsiteY53" fmla="*/ 853440 h 2743200"/>
              <a:gd name="connsiteX54" fmla="*/ 3894076 w 4717036"/>
              <a:gd name="connsiteY54" fmla="*/ 929640 h 2743200"/>
              <a:gd name="connsiteX55" fmla="*/ 3909316 w 4717036"/>
              <a:gd name="connsiteY55" fmla="*/ 975360 h 2743200"/>
              <a:gd name="connsiteX56" fmla="*/ 3970276 w 4717036"/>
              <a:gd name="connsiteY56" fmla="*/ 1051560 h 2743200"/>
              <a:gd name="connsiteX57" fmla="*/ 4015996 w 4717036"/>
              <a:gd name="connsiteY57" fmla="*/ 1143000 h 2743200"/>
              <a:gd name="connsiteX58" fmla="*/ 4076956 w 4717036"/>
              <a:gd name="connsiteY58" fmla="*/ 1249680 h 2743200"/>
              <a:gd name="connsiteX59" fmla="*/ 4061716 w 4717036"/>
              <a:gd name="connsiteY59" fmla="*/ 1341120 h 2743200"/>
              <a:gd name="connsiteX60" fmla="*/ 4046476 w 4717036"/>
              <a:gd name="connsiteY60" fmla="*/ 1402080 h 2743200"/>
              <a:gd name="connsiteX61" fmla="*/ 4076956 w 4717036"/>
              <a:gd name="connsiteY61" fmla="*/ 1539240 h 2743200"/>
              <a:gd name="connsiteX62" fmla="*/ 4122676 w 4717036"/>
              <a:gd name="connsiteY62" fmla="*/ 1584960 h 2743200"/>
              <a:gd name="connsiteX63" fmla="*/ 4153156 w 4717036"/>
              <a:gd name="connsiteY63" fmla="*/ 1630680 h 2743200"/>
              <a:gd name="connsiteX64" fmla="*/ 4198876 w 4717036"/>
              <a:gd name="connsiteY64" fmla="*/ 1798320 h 2743200"/>
              <a:gd name="connsiteX65" fmla="*/ 4214116 w 4717036"/>
              <a:gd name="connsiteY65" fmla="*/ 1981200 h 2743200"/>
              <a:gd name="connsiteX66" fmla="*/ 4229356 w 4717036"/>
              <a:gd name="connsiteY66" fmla="*/ 2057400 h 2743200"/>
              <a:gd name="connsiteX67" fmla="*/ 4275076 w 4717036"/>
              <a:gd name="connsiteY67" fmla="*/ 2072640 h 2743200"/>
              <a:gd name="connsiteX68" fmla="*/ 4381756 w 4717036"/>
              <a:gd name="connsiteY68" fmla="*/ 2164080 h 2743200"/>
              <a:gd name="connsiteX69" fmla="*/ 4396996 w 4717036"/>
              <a:gd name="connsiteY69" fmla="*/ 2209800 h 2743200"/>
              <a:gd name="connsiteX70" fmla="*/ 4442716 w 4717036"/>
              <a:gd name="connsiteY70" fmla="*/ 2270760 h 2743200"/>
              <a:gd name="connsiteX71" fmla="*/ 4503676 w 4717036"/>
              <a:gd name="connsiteY71" fmla="*/ 2346960 h 2743200"/>
              <a:gd name="connsiteX72" fmla="*/ 4534156 w 4717036"/>
              <a:gd name="connsiteY72" fmla="*/ 2407920 h 2743200"/>
              <a:gd name="connsiteX73" fmla="*/ 4640836 w 4717036"/>
              <a:gd name="connsiteY73" fmla="*/ 2545080 h 2743200"/>
              <a:gd name="connsiteX74" fmla="*/ 4717036 w 4717036"/>
              <a:gd name="connsiteY7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717036" h="2743200">
                <a:moveTo>
                  <a:pt x="23116" y="2667000"/>
                </a:moveTo>
                <a:cubicBezTo>
                  <a:pt x="18036" y="2651760"/>
                  <a:pt x="0" y="2635281"/>
                  <a:pt x="7876" y="2621280"/>
                </a:cubicBezTo>
                <a:cubicBezTo>
                  <a:pt x="181049" y="2313417"/>
                  <a:pt x="88839" y="2490310"/>
                  <a:pt x="205996" y="2392680"/>
                </a:cubicBezTo>
                <a:cubicBezTo>
                  <a:pt x="282102" y="2329259"/>
                  <a:pt x="217088" y="2358503"/>
                  <a:pt x="297436" y="2331720"/>
                </a:cubicBezTo>
                <a:cubicBezTo>
                  <a:pt x="306477" y="2205140"/>
                  <a:pt x="301615" y="2147364"/>
                  <a:pt x="327916" y="2042160"/>
                </a:cubicBezTo>
                <a:cubicBezTo>
                  <a:pt x="331812" y="2026575"/>
                  <a:pt x="333121" y="2008984"/>
                  <a:pt x="343156" y="1996440"/>
                </a:cubicBezTo>
                <a:cubicBezTo>
                  <a:pt x="364642" y="1969583"/>
                  <a:pt x="404477" y="1960760"/>
                  <a:pt x="434596" y="1950720"/>
                </a:cubicBezTo>
                <a:cubicBezTo>
                  <a:pt x="449836" y="1955800"/>
                  <a:pt x="464470" y="1968601"/>
                  <a:pt x="480316" y="1965960"/>
                </a:cubicBezTo>
                <a:cubicBezTo>
                  <a:pt x="518133" y="1959657"/>
                  <a:pt x="543485" y="1905915"/>
                  <a:pt x="571756" y="1889760"/>
                </a:cubicBezTo>
                <a:cubicBezTo>
                  <a:pt x="589942" y="1879368"/>
                  <a:pt x="612396" y="1879600"/>
                  <a:pt x="632716" y="1874520"/>
                </a:cubicBezTo>
                <a:cubicBezTo>
                  <a:pt x="647956" y="1864360"/>
                  <a:pt x="661430" y="1850842"/>
                  <a:pt x="678436" y="1844040"/>
                </a:cubicBezTo>
                <a:cubicBezTo>
                  <a:pt x="712774" y="1830305"/>
                  <a:pt x="752649" y="1831269"/>
                  <a:pt x="785116" y="1813560"/>
                </a:cubicBezTo>
                <a:cubicBezTo>
                  <a:pt x="810344" y="1799799"/>
                  <a:pt x="825756" y="1772920"/>
                  <a:pt x="846076" y="1752600"/>
                </a:cubicBezTo>
                <a:cubicBezTo>
                  <a:pt x="851156" y="1732280"/>
                  <a:pt x="844272" y="1703814"/>
                  <a:pt x="861316" y="1691640"/>
                </a:cubicBezTo>
                <a:cubicBezTo>
                  <a:pt x="922924" y="1647634"/>
                  <a:pt x="974366" y="1686409"/>
                  <a:pt x="1028956" y="1706880"/>
                </a:cubicBezTo>
                <a:cubicBezTo>
                  <a:pt x="1043998" y="1712521"/>
                  <a:pt x="1059436" y="1717040"/>
                  <a:pt x="1074676" y="1722120"/>
                </a:cubicBezTo>
                <a:cubicBezTo>
                  <a:pt x="1145796" y="1717040"/>
                  <a:pt x="1217089" y="1713975"/>
                  <a:pt x="1288036" y="1706880"/>
                </a:cubicBezTo>
                <a:cubicBezTo>
                  <a:pt x="1376296" y="1698054"/>
                  <a:pt x="1455803" y="1681311"/>
                  <a:pt x="1516636" y="1600200"/>
                </a:cubicBezTo>
                <a:cubicBezTo>
                  <a:pt x="1531876" y="1579880"/>
                  <a:pt x="1548894" y="1560779"/>
                  <a:pt x="1562356" y="1539240"/>
                </a:cubicBezTo>
                <a:cubicBezTo>
                  <a:pt x="1574397" y="1519975"/>
                  <a:pt x="1579631" y="1496767"/>
                  <a:pt x="1592836" y="1478280"/>
                </a:cubicBezTo>
                <a:cubicBezTo>
                  <a:pt x="1605363" y="1460742"/>
                  <a:pt x="1626029" y="1450098"/>
                  <a:pt x="1638556" y="1432560"/>
                </a:cubicBezTo>
                <a:cubicBezTo>
                  <a:pt x="1697406" y="1350170"/>
                  <a:pt x="1632503" y="1383778"/>
                  <a:pt x="1714756" y="1356360"/>
                </a:cubicBezTo>
                <a:cubicBezTo>
                  <a:pt x="1719836" y="1341120"/>
                  <a:pt x="1722812" y="1325008"/>
                  <a:pt x="1729996" y="1310640"/>
                </a:cubicBezTo>
                <a:cubicBezTo>
                  <a:pt x="1738187" y="1294257"/>
                  <a:pt x="1753261" y="1281755"/>
                  <a:pt x="1760476" y="1264920"/>
                </a:cubicBezTo>
                <a:cubicBezTo>
                  <a:pt x="1799841" y="1173069"/>
                  <a:pt x="1741077" y="1227053"/>
                  <a:pt x="1821436" y="1173480"/>
                </a:cubicBezTo>
                <a:cubicBezTo>
                  <a:pt x="1831596" y="1143000"/>
                  <a:pt x="1847372" y="1113846"/>
                  <a:pt x="1851916" y="1082040"/>
                </a:cubicBezTo>
                <a:cubicBezTo>
                  <a:pt x="1867334" y="974114"/>
                  <a:pt x="1855735" y="961741"/>
                  <a:pt x="1928116" y="868680"/>
                </a:cubicBezTo>
                <a:cubicBezTo>
                  <a:pt x="1939361" y="854222"/>
                  <a:pt x="1957933" y="847287"/>
                  <a:pt x="1973836" y="838200"/>
                </a:cubicBezTo>
                <a:cubicBezTo>
                  <a:pt x="2026566" y="808069"/>
                  <a:pt x="2029223" y="809578"/>
                  <a:pt x="2080516" y="792480"/>
                </a:cubicBezTo>
                <a:cubicBezTo>
                  <a:pt x="2100836" y="777240"/>
                  <a:pt x="2123515" y="764721"/>
                  <a:pt x="2141476" y="746760"/>
                </a:cubicBezTo>
                <a:cubicBezTo>
                  <a:pt x="2154428" y="733808"/>
                  <a:pt x="2157653" y="712482"/>
                  <a:pt x="2171956" y="701040"/>
                </a:cubicBezTo>
                <a:cubicBezTo>
                  <a:pt x="2184500" y="691005"/>
                  <a:pt x="2203308" y="692984"/>
                  <a:pt x="2217676" y="685800"/>
                </a:cubicBezTo>
                <a:cubicBezTo>
                  <a:pt x="2234059" y="677609"/>
                  <a:pt x="2249325" y="667046"/>
                  <a:pt x="2263396" y="655320"/>
                </a:cubicBezTo>
                <a:cubicBezTo>
                  <a:pt x="2279953" y="641522"/>
                  <a:pt x="2292896" y="623792"/>
                  <a:pt x="2309116" y="609600"/>
                </a:cubicBezTo>
                <a:cubicBezTo>
                  <a:pt x="2333596" y="588180"/>
                  <a:pt x="2360836" y="570060"/>
                  <a:pt x="2385316" y="548640"/>
                </a:cubicBezTo>
                <a:cubicBezTo>
                  <a:pt x="2401536" y="534448"/>
                  <a:pt x="2414672" y="516946"/>
                  <a:pt x="2431036" y="502920"/>
                </a:cubicBezTo>
                <a:cubicBezTo>
                  <a:pt x="2450321" y="486390"/>
                  <a:pt x="2473116" y="474192"/>
                  <a:pt x="2491996" y="457200"/>
                </a:cubicBezTo>
                <a:cubicBezTo>
                  <a:pt x="2641127" y="322982"/>
                  <a:pt x="2528560" y="402344"/>
                  <a:pt x="2629156" y="335280"/>
                </a:cubicBezTo>
                <a:cubicBezTo>
                  <a:pt x="2665428" y="226464"/>
                  <a:pt x="2641814" y="270573"/>
                  <a:pt x="2690116" y="198120"/>
                </a:cubicBezTo>
                <a:cubicBezTo>
                  <a:pt x="2695196" y="172720"/>
                  <a:pt x="2694637" y="145501"/>
                  <a:pt x="2705356" y="121920"/>
                </a:cubicBezTo>
                <a:cubicBezTo>
                  <a:pt x="2748628" y="26722"/>
                  <a:pt x="2752336" y="37470"/>
                  <a:pt x="2827276" y="0"/>
                </a:cubicBezTo>
                <a:cubicBezTo>
                  <a:pt x="2884160" y="85326"/>
                  <a:pt x="2902823" y="121267"/>
                  <a:pt x="2979676" y="198120"/>
                </a:cubicBezTo>
                <a:cubicBezTo>
                  <a:pt x="2992628" y="211072"/>
                  <a:pt x="3010156" y="218440"/>
                  <a:pt x="3025396" y="228600"/>
                </a:cubicBezTo>
                <a:cubicBezTo>
                  <a:pt x="3048896" y="299099"/>
                  <a:pt x="3028911" y="252513"/>
                  <a:pt x="3071116" y="320040"/>
                </a:cubicBezTo>
                <a:cubicBezTo>
                  <a:pt x="3086815" y="345159"/>
                  <a:pt x="3098650" y="372858"/>
                  <a:pt x="3116836" y="396240"/>
                </a:cubicBezTo>
                <a:cubicBezTo>
                  <a:pt x="3134479" y="418923"/>
                  <a:pt x="3155977" y="438498"/>
                  <a:pt x="3177796" y="457200"/>
                </a:cubicBezTo>
                <a:cubicBezTo>
                  <a:pt x="3191703" y="469120"/>
                  <a:pt x="3211139" y="474178"/>
                  <a:pt x="3223516" y="487680"/>
                </a:cubicBezTo>
                <a:cubicBezTo>
                  <a:pt x="3267476" y="535636"/>
                  <a:pt x="3293391" y="601047"/>
                  <a:pt x="3345436" y="640080"/>
                </a:cubicBezTo>
                <a:cubicBezTo>
                  <a:pt x="3365756" y="655320"/>
                  <a:pt x="3388435" y="667839"/>
                  <a:pt x="3406396" y="685800"/>
                </a:cubicBezTo>
                <a:cubicBezTo>
                  <a:pt x="3431149" y="710553"/>
                  <a:pt x="3451419" y="764590"/>
                  <a:pt x="3467356" y="792480"/>
                </a:cubicBezTo>
                <a:cubicBezTo>
                  <a:pt x="3476443" y="808383"/>
                  <a:pt x="3484884" y="825248"/>
                  <a:pt x="3497836" y="838200"/>
                </a:cubicBezTo>
                <a:cubicBezTo>
                  <a:pt x="3559522" y="899886"/>
                  <a:pt x="3588026" y="906155"/>
                  <a:pt x="3665476" y="944880"/>
                </a:cubicBezTo>
                <a:cubicBezTo>
                  <a:pt x="3713646" y="915978"/>
                  <a:pt x="3751621" y="890544"/>
                  <a:pt x="3802636" y="868680"/>
                </a:cubicBezTo>
                <a:cubicBezTo>
                  <a:pt x="3817401" y="862352"/>
                  <a:pt x="3833116" y="858520"/>
                  <a:pt x="3848356" y="853440"/>
                </a:cubicBezTo>
                <a:cubicBezTo>
                  <a:pt x="3863596" y="878840"/>
                  <a:pt x="3880829" y="903146"/>
                  <a:pt x="3894076" y="929640"/>
                </a:cubicBezTo>
                <a:cubicBezTo>
                  <a:pt x="3901260" y="944008"/>
                  <a:pt x="3900802" y="961737"/>
                  <a:pt x="3909316" y="975360"/>
                </a:cubicBezTo>
                <a:cubicBezTo>
                  <a:pt x="3926556" y="1002944"/>
                  <a:pt x="3949956" y="1026160"/>
                  <a:pt x="3970276" y="1051560"/>
                </a:cubicBezTo>
                <a:cubicBezTo>
                  <a:pt x="3998218" y="1135385"/>
                  <a:pt x="3968727" y="1060279"/>
                  <a:pt x="4015996" y="1143000"/>
                </a:cubicBezTo>
                <a:cubicBezTo>
                  <a:pt x="4093339" y="1278349"/>
                  <a:pt x="4002696" y="1138290"/>
                  <a:pt x="4076956" y="1249680"/>
                </a:cubicBezTo>
                <a:cubicBezTo>
                  <a:pt x="4071876" y="1280160"/>
                  <a:pt x="4067776" y="1310820"/>
                  <a:pt x="4061716" y="1341120"/>
                </a:cubicBezTo>
                <a:cubicBezTo>
                  <a:pt x="4057608" y="1361659"/>
                  <a:pt x="4044870" y="1381196"/>
                  <a:pt x="4046476" y="1402080"/>
                </a:cubicBezTo>
                <a:cubicBezTo>
                  <a:pt x="4050068" y="1448777"/>
                  <a:pt x="4058942" y="1496007"/>
                  <a:pt x="4076956" y="1539240"/>
                </a:cubicBezTo>
                <a:cubicBezTo>
                  <a:pt x="4085245" y="1559135"/>
                  <a:pt x="4108878" y="1568403"/>
                  <a:pt x="4122676" y="1584960"/>
                </a:cubicBezTo>
                <a:cubicBezTo>
                  <a:pt x="4134402" y="1599031"/>
                  <a:pt x="4142996" y="1615440"/>
                  <a:pt x="4153156" y="1630680"/>
                </a:cubicBezTo>
                <a:cubicBezTo>
                  <a:pt x="4187532" y="1768185"/>
                  <a:pt x="4170389" y="1712859"/>
                  <a:pt x="4198876" y="1798320"/>
                </a:cubicBezTo>
                <a:cubicBezTo>
                  <a:pt x="4203956" y="1859280"/>
                  <a:pt x="4206969" y="1920448"/>
                  <a:pt x="4214116" y="1981200"/>
                </a:cubicBezTo>
                <a:cubicBezTo>
                  <a:pt x="4217143" y="2006926"/>
                  <a:pt x="4214988" y="2035847"/>
                  <a:pt x="4229356" y="2057400"/>
                </a:cubicBezTo>
                <a:cubicBezTo>
                  <a:pt x="4238267" y="2070766"/>
                  <a:pt x="4259836" y="2067560"/>
                  <a:pt x="4275076" y="2072640"/>
                </a:cubicBezTo>
                <a:cubicBezTo>
                  <a:pt x="4303246" y="2093767"/>
                  <a:pt x="4360529" y="2132240"/>
                  <a:pt x="4381756" y="2164080"/>
                </a:cubicBezTo>
                <a:cubicBezTo>
                  <a:pt x="4390667" y="2177446"/>
                  <a:pt x="4389026" y="2195852"/>
                  <a:pt x="4396996" y="2209800"/>
                </a:cubicBezTo>
                <a:cubicBezTo>
                  <a:pt x="4409598" y="2231853"/>
                  <a:pt x="4427476" y="2250440"/>
                  <a:pt x="4442716" y="2270760"/>
                </a:cubicBezTo>
                <a:cubicBezTo>
                  <a:pt x="4479103" y="2379920"/>
                  <a:pt x="4427083" y="2255048"/>
                  <a:pt x="4503676" y="2346960"/>
                </a:cubicBezTo>
                <a:cubicBezTo>
                  <a:pt x="4518220" y="2364413"/>
                  <a:pt x="4520951" y="2389433"/>
                  <a:pt x="4534156" y="2407920"/>
                </a:cubicBezTo>
                <a:cubicBezTo>
                  <a:pt x="4583466" y="2476955"/>
                  <a:pt x="4605845" y="2440107"/>
                  <a:pt x="4640836" y="2545080"/>
                </a:cubicBezTo>
                <a:cubicBezTo>
                  <a:pt x="4704068" y="2734776"/>
                  <a:pt x="4656359" y="2682523"/>
                  <a:pt x="4717036" y="2743200"/>
                </a:cubicBezTo>
              </a:path>
            </a:pathLst>
          </a:custGeom>
          <a:gradFill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508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571472" y="4143380"/>
            <a:ext cx="8072494" cy="5000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lumOff val="35000"/>
                  <a:alpha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bg1">
                  <a:lumMod val="65000"/>
                  <a:lumOff val="35000"/>
                  <a:alpha val="50000"/>
                </a:schemeClr>
              </a:gs>
            </a:gsLst>
            <a:lin ang="5400000" scaled="1"/>
            <a:tileRect/>
          </a:gradFill>
          <a:ln w="508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1928802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Inversionsschicht</a:t>
            </a:r>
            <a:b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(„Flimmern“ bleibt darunter)</a:t>
            </a:r>
            <a:endParaRPr lang="de-DE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00298" y="4714884"/>
            <a:ext cx="285752" cy="78770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eform 9"/>
          <p:cNvSpPr/>
          <p:nvPr/>
        </p:nvSpPr>
        <p:spPr>
          <a:xfrm>
            <a:off x="5000628" y="4500570"/>
            <a:ext cx="571504" cy="1073458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eform 10"/>
          <p:cNvSpPr/>
          <p:nvPr/>
        </p:nvSpPr>
        <p:spPr>
          <a:xfrm>
            <a:off x="4143372" y="4500570"/>
            <a:ext cx="571504" cy="1073458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„ruhige Luft“</a:t>
            </a:r>
            <a:endParaRPr lang="de-DE" dirty="0"/>
          </a:p>
        </p:txBody>
      </p:sp>
      <p:pic>
        <p:nvPicPr>
          <p:cNvPr id="1027" name="Picture 3" descr="C:\Users\lagg\AppData\Local\Microsoft\Windows\Temporary Internet Files\Content.IE5\T1KC9P68\MCj0440125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429264"/>
            <a:ext cx="3619792" cy="86913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4167884" y="3291840"/>
            <a:ext cx="4717036" cy="2743200"/>
          </a:xfrm>
          <a:custGeom>
            <a:avLst/>
            <a:gdLst>
              <a:gd name="connsiteX0" fmla="*/ 23116 w 4717036"/>
              <a:gd name="connsiteY0" fmla="*/ 2667000 h 2743200"/>
              <a:gd name="connsiteX1" fmla="*/ 7876 w 4717036"/>
              <a:gd name="connsiteY1" fmla="*/ 2621280 h 2743200"/>
              <a:gd name="connsiteX2" fmla="*/ 205996 w 4717036"/>
              <a:gd name="connsiteY2" fmla="*/ 2392680 h 2743200"/>
              <a:gd name="connsiteX3" fmla="*/ 297436 w 4717036"/>
              <a:gd name="connsiteY3" fmla="*/ 2331720 h 2743200"/>
              <a:gd name="connsiteX4" fmla="*/ 327916 w 4717036"/>
              <a:gd name="connsiteY4" fmla="*/ 2042160 h 2743200"/>
              <a:gd name="connsiteX5" fmla="*/ 343156 w 4717036"/>
              <a:gd name="connsiteY5" fmla="*/ 1996440 h 2743200"/>
              <a:gd name="connsiteX6" fmla="*/ 434596 w 4717036"/>
              <a:gd name="connsiteY6" fmla="*/ 1950720 h 2743200"/>
              <a:gd name="connsiteX7" fmla="*/ 480316 w 4717036"/>
              <a:gd name="connsiteY7" fmla="*/ 1965960 h 2743200"/>
              <a:gd name="connsiteX8" fmla="*/ 571756 w 4717036"/>
              <a:gd name="connsiteY8" fmla="*/ 1889760 h 2743200"/>
              <a:gd name="connsiteX9" fmla="*/ 632716 w 4717036"/>
              <a:gd name="connsiteY9" fmla="*/ 1874520 h 2743200"/>
              <a:gd name="connsiteX10" fmla="*/ 678436 w 4717036"/>
              <a:gd name="connsiteY10" fmla="*/ 1844040 h 2743200"/>
              <a:gd name="connsiteX11" fmla="*/ 785116 w 4717036"/>
              <a:gd name="connsiteY11" fmla="*/ 1813560 h 2743200"/>
              <a:gd name="connsiteX12" fmla="*/ 846076 w 4717036"/>
              <a:gd name="connsiteY12" fmla="*/ 1752600 h 2743200"/>
              <a:gd name="connsiteX13" fmla="*/ 861316 w 4717036"/>
              <a:gd name="connsiteY13" fmla="*/ 1691640 h 2743200"/>
              <a:gd name="connsiteX14" fmla="*/ 1028956 w 4717036"/>
              <a:gd name="connsiteY14" fmla="*/ 1706880 h 2743200"/>
              <a:gd name="connsiteX15" fmla="*/ 1074676 w 4717036"/>
              <a:gd name="connsiteY15" fmla="*/ 1722120 h 2743200"/>
              <a:gd name="connsiteX16" fmla="*/ 1288036 w 4717036"/>
              <a:gd name="connsiteY16" fmla="*/ 1706880 h 2743200"/>
              <a:gd name="connsiteX17" fmla="*/ 1516636 w 4717036"/>
              <a:gd name="connsiteY17" fmla="*/ 1600200 h 2743200"/>
              <a:gd name="connsiteX18" fmla="*/ 1562356 w 4717036"/>
              <a:gd name="connsiteY18" fmla="*/ 1539240 h 2743200"/>
              <a:gd name="connsiteX19" fmla="*/ 1592836 w 4717036"/>
              <a:gd name="connsiteY19" fmla="*/ 1478280 h 2743200"/>
              <a:gd name="connsiteX20" fmla="*/ 1638556 w 4717036"/>
              <a:gd name="connsiteY20" fmla="*/ 1432560 h 2743200"/>
              <a:gd name="connsiteX21" fmla="*/ 1714756 w 4717036"/>
              <a:gd name="connsiteY21" fmla="*/ 1356360 h 2743200"/>
              <a:gd name="connsiteX22" fmla="*/ 1729996 w 4717036"/>
              <a:gd name="connsiteY22" fmla="*/ 1310640 h 2743200"/>
              <a:gd name="connsiteX23" fmla="*/ 1760476 w 4717036"/>
              <a:gd name="connsiteY23" fmla="*/ 1264920 h 2743200"/>
              <a:gd name="connsiteX24" fmla="*/ 1821436 w 4717036"/>
              <a:gd name="connsiteY24" fmla="*/ 1173480 h 2743200"/>
              <a:gd name="connsiteX25" fmla="*/ 1851916 w 4717036"/>
              <a:gd name="connsiteY25" fmla="*/ 1082040 h 2743200"/>
              <a:gd name="connsiteX26" fmla="*/ 1928116 w 4717036"/>
              <a:gd name="connsiteY26" fmla="*/ 868680 h 2743200"/>
              <a:gd name="connsiteX27" fmla="*/ 1973836 w 4717036"/>
              <a:gd name="connsiteY27" fmla="*/ 838200 h 2743200"/>
              <a:gd name="connsiteX28" fmla="*/ 2080516 w 4717036"/>
              <a:gd name="connsiteY28" fmla="*/ 792480 h 2743200"/>
              <a:gd name="connsiteX29" fmla="*/ 2141476 w 4717036"/>
              <a:gd name="connsiteY29" fmla="*/ 746760 h 2743200"/>
              <a:gd name="connsiteX30" fmla="*/ 2171956 w 4717036"/>
              <a:gd name="connsiteY30" fmla="*/ 701040 h 2743200"/>
              <a:gd name="connsiteX31" fmla="*/ 2217676 w 4717036"/>
              <a:gd name="connsiteY31" fmla="*/ 685800 h 2743200"/>
              <a:gd name="connsiteX32" fmla="*/ 2263396 w 4717036"/>
              <a:gd name="connsiteY32" fmla="*/ 655320 h 2743200"/>
              <a:gd name="connsiteX33" fmla="*/ 2309116 w 4717036"/>
              <a:gd name="connsiteY33" fmla="*/ 609600 h 2743200"/>
              <a:gd name="connsiteX34" fmla="*/ 2385316 w 4717036"/>
              <a:gd name="connsiteY34" fmla="*/ 548640 h 2743200"/>
              <a:gd name="connsiteX35" fmla="*/ 2431036 w 4717036"/>
              <a:gd name="connsiteY35" fmla="*/ 502920 h 2743200"/>
              <a:gd name="connsiteX36" fmla="*/ 2491996 w 4717036"/>
              <a:gd name="connsiteY36" fmla="*/ 457200 h 2743200"/>
              <a:gd name="connsiteX37" fmla="*/ 2629156 w 4717036"/>
              <a:gd name="connsiteY37" fmla="*/ 335280 h 2743200"/>
              <a:gd name="connsiteX38" fmla="*/ 2690116 w 4717036"/>
              <a:gd name="connsiteY38" fmla="*/ 198120 h 2743200"/>
              <a:gd name="connsiteX39" fmla="*/ 2705356 w 4717036"/>
              <a:gd name="connsiteY39" fmla="*/ 121920 h 2743200"/>
              <a:gd name="connsiteX40" fmla="*/ 2827276 w 4717036"/>
              <a:gd name="connsiteY40" fmla="*/ 0 h 2743200"/>
              <a:gd name="connsiteX41" fmla="*/ 2979676 w 4717036"/>
              <a:gd name="connsiteY41" fmla="*/ 198120 h 2743200"/>
              <a:gd name="connsiteX42" fmla="*/ 3025396 w 4717036"/>
              <a:gd name="connsiteY42" fmla="*/ 228600 h 2743200"/>
              <a:gd name="connsiteX43" fmla="*/ 3071116 w 4717036"/>
              <a:gd name="connsiteY43" fmla="*/ 320040 h 2743200"/>
              <a:gd name="connsiteX44" fmla="*/ 3116836 w 4717036"/>
              <a:gd name="connsiteY44" fmla="*/ 396240 h 2743200"/>
              <a:gd name="connsiteX45" fmla="*/ 3177796 w 4717036"/>
              <a:gd name="connsiteY45" fmla="*/ 457200 h 2743200"/>
              <a:gd name="connsiteX46" fmla="*/ 3223516 w 4717036"/>
              <a:gd name="connsiteY46" fmla="*/ 487680 h 2743200"/>
              <a:gd name="connsiteX47" fmla="*/ 3345436 w 4717036"/>
              <a:gd name="connsiteY47" fmla="*/ 640080 h 2743200"/>
              <a:gd name="connsiteX48" fmla="*/ 3406396 w 4717036"/>
              <a:gd name="connsiteY48" fmla="*/ 685800 h 2743200"/>
              <a:gd name="connsiteX49" fmla="*/ 3467356 w 4717036"/>
              <a:gd name="connsiteY49" fmla="*/ 792480 h 2743200"/>
              <a:gd name="connsiteX50" fmla="*/ 3497836 w 4717036"/>
              <a:gd name="connsiteY50" fmla="*/ 838200 h 2743200"/>
              <a:gd name="connsiteX51" fmla="*/ 3665476 w 4717036"/>
              <a:gd name="connsiteY51" fmla="*/ 944880 h 2743200"/>
              <a:gd name="connsiteX52" fmla="*/ 3802636 w 4717036"/>
              <a:gd name="connsiteY52" fmla="*/ 868680 h 2743200"/>
              <a:gd name="connsiteX53" fmla="*/ 3848356 w 4717036"/>
              <a:gd name="connsiteY53" fmla="*/ 853440 h 2743200"/>
              <a:gd name="connsiteX54" fmla="*/ 3894076 w 4717036"/>
              <a:gd name="connsiteY54" fmla="*/ 929640 h 2743200"/>
              <a:gd name="connsiteX55" fmla="*/ 3909316 w 4717036"/>
              <a:gd name="connsiteY55" fmla="*/ 975360 h 2743200"/>
              <a:gd name="connsiteX56" fmla="*/ 3970276 w 4717036"/>
              <a:gd name="connsiteY56" fmla="*/ 1051560 h 2743200"/>
              <a:gd name="connsiteX57" fmla="*/ 4015996 w 4717036"/>
              <a:gd name="connsiteY57" fmla="*/ 1143000 h 2743200"/>
              <a:gd name="connsiteX58" fmla="*/ 4076956 w 4717036"/>
              <a:gd name="connsiteY58" fmla="*/ 1249680 h 2743200"/>
              <a:gd name="connsiteX59" fmla="*/ 4061716 w 4717036"/>
              <a:gd name="connsiteY59" fmla="*/ 1341120 h 2743200"/>
              <a:gd name="connsiteX60" fmla="*/ 4046476 w 4717036"/>
              <a:gd name="connsiteY60" fmla="*/ 1402080 h 2743200"/>
              <a:gd name="connsiteX61" fmla="*/ 4076956 w 4717036"/>
              <a:gd name="connsiteY61" fmla="*/ 1539240 h 2743200"/>
              <a:gd name="connsiteX62" fmla="*/ 4122676 w 4717036"/>
              <a:gd name="connsiteY62" fmla="*/ 1584960 h 2743200"/>
              <a:gd name="connsiteX63" fmla="*/ 4153156 w 4717036"/>
              <a:gd name="connsiteY63" fmla="*/ 1630680 h 2743200"/>
              <a:gd name="connsiteX64" fmla="*/ 4198876 w 4717036"/>
              <a:gd name="connsiteY64" fmla="*/ 1798320 h 2743200"/>
              <a:gd name="connsiteX65" fmla="*/ 4214116 w 4717036"/>
              <a:gd name="connsiteY65" fmla="*/ 1981200 h 2743200"/>
              <a:gd name="connsiteX66" fmla="*/ 4229356 w 4717036"/>
              <a:gd name="connsiteY66" fmla="*/ 2057400 h 2743200"/>
              <a:gd name="connsiteX67" fmla="*/ 4275076 w 4717036"/>
              <a:gd name="connsiteY67" fmla="*/ 2072640 h 2743200"/>
              <a:gd name="connsiteX68" fmla="*/ 4381756 w 4717036"/>
              <a:gd name="connsiteY68" fmla="*/ 2164080 h 2743200"/>
              <a:gd name="connsiteX69" fmla="*/ 4396996 w 4717036"/>
              <a:gd name="connsiteY69" fmla="*/ 2209800 h 2743200"/>
              <a:gd name="connsiteX70" fmla="*/ 4442716 w 4717036"/>
              <a:gd name="connsiteY70" fmla="*/ 2270760 h 2743200"/>
              <a:gd name="connsiteX71" fmla="*/ 4503676 w 4717036"/>
              <a:gd name="connsiteY71" fmla="*/ 2346960 h 2743200"/>
              <a:gd name="connsiteX72" fmla="*/ 4534156 w 4717036"/>
              <a:gd name="connsiteY72" fmla="*/ 2407920 h 2743200"/>
              <a:gd name="connsiteX73" fmla="*/ 4640836 w 4717036"/>
              <a:gd name="connsiteY73" fmla="*/ 2545080 h 2743200"/>
              <a:gd name="connsiteX74" fmla="*/ 4717036 w 4717036"/>
              <a:gd name="connsiteY7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717036" h="2743200">
                <a:moveTo>
                  <a:pt x="23116" y="2667000"/>
                </a:moveTo>
                <a:cubicBezTo>
                  <a:pt x="18036" y="2651760"/>
                  <a:pt x="0" y="2635281"/>
                  <a:pt x="7876" y="2621280"/>
                </a:cubicBezTo>
                <a:cubicBezTo>
                  <a:pt x="181049" y="2313417"/>
                  <a:pt x="88839" y="2490310"/>
                  <a:pt x="205996" y="2392680"/>
                </a:cubicBezTo>
                <a:cubicBezTo>
                  <a:pt x="282102" y="2329259"/>
                  <a:pt x="217088" y="2358503"/>
                  <a:pt x="297436" y="2331720"/>
                </a:cubicBezTo>
                <a:cubicBezTo>
                  <a:pt x="306477" y="2205140"/>
                  <a:pt x="301615" y="2147364"/>
                  <a:pt x="327916" y="2042160"/>
                </a:cubicBezTo>
                <a:cubicBezTo>
                  <a:pt x="331812" y="2026575"/>
                  <a:pt x="333121" y="2008984"/>
                  <a:pt x="343156" y="1996440"/>
                </a:cubicBezTo>
                <a:cubicBezTo>
                  <a:pt x="364642" y="1969583"/>
                  <a:pt x="404477" y="1960760"/>
                  <a:pt x="434596" y="1950720"/>
                </a:cubicBezTo>
                <a:cubicBezTo>
                  <a:pt x="449836" y="1955800"/>
                  <a:pt x="464470" y="1968601"/>
                  <a:pt x="480316" y="1965960"/>
                </a:cubicBezTo>
                <a:cubicBezTo>
                  <a:pt x="518133" y="1959657"/>
                  <a:pt x="543485" y="1905915"/>
                  <a:pt x="571756" y="1889760"/>
                </a:cubicBezTo>
                <a:cubicBezTo>
                  <a:pt x="589942" y="1879368"/>
                  <a:pt x="612396" y="1879600"/>
                  <a:pt x="632716" y="1874520"/>
                </a:cubicBezTo>
                <a:cubicBezTo>
                  <a:pt x="647956" y="1864360"/>
                  <a:pt x="661430" y="1850842"/>
                  <a:pt x="678436" y="1844040"/>
                </a:cubicBezTo>
                <a:cubicBezTo>
                  <a:pt x="712774" y="1830305"/>
                  <a:pt x="752649" y="1831269"/>
                  <a:pt x="785116" y="1813560"/>
                </a:cubicBezTo>
                <a:cubicBezTo>
                  <a:pt x="810344" y="1799799"/>
                  <a:pt x="825756" y="1772920"/>
                  <a:pt x="846076" y="1752600"/>
                </a:cubicBezTo>
                <a:cubicBezTo>
                  <a:pt x="851156" y="1732280"/>
                  <a:pt x="844272" y="1703814"/>
                  <a:pt x="861316" y="1691640"/>
                </a:cubicBezTo>
                <a:cubicBezTo>
                  <a:pt x="922924" y="1647634"/>
                  <a:pt x="974366" y="1686409"/>
                  <a:pt x="1028956" y="1706880"/>
                </a:cubicBezTo>
                <a:cubicBezTo>
                  <a:pt x="1043998" y="1712521"/>
                  <a:pt x="1059436" y="1717040"/>
                  <a:pt x="1074676" y="1722120"/>
                </a:cubicBezTo>
                <a:cubicBezTo>
                  <a:pt x="1145796" y="1717040"/>
                  <a:pt x="1217089" y="1713975"/>
                  <a:pt x="1288036" y="1706880"/>
                </a:cubicBezTo>
                <a:cubicBezTo>
                  <a:pt x="1376296" y="1698054"/>
                  <a:pt x="1455803" y="1681311"/>
                  <a:pt x="1516636" y="1600200"/>
                </a:cubicBezTo>
                <a:cubicBezTo>
                  <a:pt x="1531876" y="1579880"/>
                  <a:pt x="1548894" y="1560779"/>
                  <a:pt x="1562356" y="1539240"/>
                </a:cubicBezTo>
                <a:cubicBezTo>
                  <a:pt x="1574397" y="1519975"/>
                  <a:pt x="1579631" y="1496767"/>
                  <a:pt x="1592836" y="1478280"/>
                </a:cubicBezTo>
                <a:cubicBezTo>
                  <a:pt x="1605363" y="1460742"/>
                  <a:pt x="1626029" y="1450098"/>
                  <a:pt x="1638556" y="1432560"/>
                </a:cubicBezTo>
                <a:cubicBezTo>
                  <a:pt x="1697406" y="1350170"/>
                  <a:pt x="1632503" y="1383778"/>
                  <a:pt x="1714756" y="1356360"/>
                </a:cubicBezTo>
                <a:cubicBezTo>
                  <a:pt x="1719836" y="1341120"/>
                  <a:pt x="1722812" y="1325008"/>
                  <a:pt x="1729996" y="1310640"/>
                </a:cubicBezTo>
                <a:cubicBezTo>
                  <a:pt x="1738187" y="1294257"/>
                  <a:pt x="1753261" y="1281755"/>
                  <a:pt x="1760476" y="1264920"/>
                </a:cubicBezTo>
                <a:cubicBezTo>
                  <a:pt x="1799841" y="1173069"/>
                  <a:pt x="1741077" y="1227053"/>
                  <a:pt x="1821436" y="1173480"/>
                </a:cubicBezTo>
                <a:cubicBezTo>
                  <a:pt x="1831596" y="1143000"/>
                  <a:pt x="1847372" y="1113846"/>
                  <a:pt x="1851916" y="1082040"/>
                </a:cubicBezTo>
                <a:cubicBezTo>
                  <a:pt x="1867334" y="974114"/>
                  <a:pt x="1855735" y="961741"/>
                  <a:pt x="1928116" y="868680"/>
                </a:cubicBezTo>
                <a:cubicBezTo>
                  <a:pt x="1939361" y="854222"/>
                  <a:pt x="1957933" y="847287"/>
                  <a:pt x="1973836" y="838200"/>
                </a:cubicBezTo>
                <a:cubicBezTo>
                  <a:pt x="2026566" y="808069"/>
                  <a:pt x="2029223" y="809578"/>
                  <a:pt x="2080516" y="792480"/>
                </a:cubicBezTo>
                <a:cubicBezTo>
                  <a:pt x="2100836" y="777240"/>
                  <a:pt x="2123515" y="764721"/>
                  <a:pt x="2141476" y="746760"/>
                </a:cubicBezTo>
                <a:cubicBezTo>
                  <a:pt x="2154428" y="733808"/>
                  <a:pt x="2157653" y="712482"/>
                  <a:pt x="2171956" y="701040"/>
                </a:cubicBezTo>
                <a:cubicBezTo>
                  <a:pt x="2184500" y="691005"/>
                  <a:pt x="2203308" y="692984"/>
                  <a:pt x="2217676" y="685800"/>
                </a:cubicBezTo>
                <a:cubicBezTo>
                  <a:pt x="2234059" y="677609"/>
                  <a:pt x="2249325" y="667046"/>
                  <a:pt x="2263396" y="655320"/>
                </a:cubicBezTo>
                <a:cubicBezTo>
                  <a:pt x="2279953" y="641522"/>
                  <a:pt x="2292896" y="623792"/>
                  <a:pt x="2309116" y="609600"/>
                </a:cubicBezTo>
                <a:cubicBezTo>
                  <a:pt x="2333596" y="588180"/>
                  <a:pt x="2360836" y="570060"/>
                  <a:pt x="2385316" y="548640"/>
                </a:cubicBezTo>
                <a:cubicBezTo>
                  <a:pt x="2401536" y="534448"/>
                  <a:pt x="2414672" y="516946"/>
                  <a:pt x="2431036" y="502920"/>
                </a:cubicBezTo>
                <a:cubicBezTo>
                  <a:pt x="2450321" y="486390"/>
                  <a:pt x="2473116" y="474192"/>
                  <a:pt x="2491996" y="457200"/>
                </a:cubicBezTo>
                <a:cubicBezTo>
                  <a:pt x="2641127" y="322982"/>
                  <a:pt x="2528560" y="402344"/>
                  <a:pt x="2629156" y="335280"/>
                </a:cubicBezTo>
                <a:cubicBezTo>
                  <a:pt x="2665428" y="226464"/>
                  <a:pt x="2641814" y="270573"/>
                  <a:pt x="2690116" y="198120"/>
                </a:cubicBezTo>
                <a:cubicBezTo>
                  <a:pt x="2695196" y="172720"/>
                  <a:pt x="2694637" y="145501"/>
                  <a:pt x="2705356" y="121920"/>
                </a:cubicBezTo>
                <a:cubicBezTo>
                  <a:pt x="2748628" y="26722"/>
                  <a:pt x="2752336" y="37470"/>
                  <a:pt x="2827276" y="0"/>
                </a:cubicBezTo>
                <a:cubicBezTo>
                  <a:pt x="2884160" y="85326"/>
                  <a:pt x="2902823" y="121267"/>
                  <a:pt x="2979676" y="198120"/>
                </a:cubicBezTo>
                <a:cubicBezTo>
                  <a:pt x="2992628" y="211072"/>
                  <a:pt x="3010156" y="218440"/>
                  <a:pt x="3025396" y="228600"/>
                </a:cubicBezTo>
                <a:cubicBezTo>
                  <a:pt x="3048896" y="299099"/>
                  <a:pt x="3028911" y="252513"/>
                  <a:pt x="3071116" y="320040"/>
                </a:cubicBezTo>
                <a:cubicBezTo>
                  <a:pt x="3086815" y="345159"/>
                  <a:pt x="3098650" y="372858"/>
                  <a:pt x="3116836" y="396240"/>
                </a:cubicBezTo>
                <a:cubicBezTo>
                  <a:pt x="3134479" y="418923"/>
                  <a:pt x="3155977" y="438498"/>
                  <a:pt x="3177796" y="457200"/>
                </a:cubicBezTo>
                <a:cubicBezTo>
                  <a:pt x="3191703" y="469120"/>
                  <a:pt x="3211139" y="474178"/>
                  <a:pt x="3223516" y="487680"/>
                </a:cubicBezTo>
                <a:cubicBezTo>
                  <a:pt x="3267476" y="535636"/>
                  <a:pt x="3293391" y="601047"/>
                  <a:pt x="3345436" y="640080"/>
                </a:cubicBezTo>
                <a:cubicBezTo>
                  <a:pt x="3365756" y="655320"/>
                  <a:pt x="3388435" y="667839"/>
                  <a:pt x="3406396" y="685800"/>
                </a:cubicBezTo>
                <a:cubicBezTo>
                  <a:pt x="3431149" y="710553"/>
                  <a:pt x="3451419" y="764590"/>
                  <a:pt x="3467356" y="792480"/>
                </a:cubicBezTo>
                <a:cubicBezTo>
                  <a:pt x="3476443" y="808383"/>
                  <a:pt x="3484884" y="825248"/>
                  <a:pt x="3497836" y="838200"/>
                </a:cubicBezTo>
                <a:cubicBezTo>
                  <a:pt x="3559522" y="899886"/>
                  <a:pt x="3588026" y="906155"/>
                  <a:pt x="3665476" y="944880"/>
                </a:cubicBezTo>
                <a:cubicBezTo>
                  <a:pt x="3713646" y="915978"/>
                  <a:pt x="3751621" y="890544"/>
                  <a:pt x="3802636" y="868680"/>
                </a:cubicBezTo>
                <a:cubicBezTo>
                  <a:pt x="3817401" y="862352"/>
                  <a:pt x="3833116" y="858520"/>
                  <a:pt x="3848356" y="853440"/>
                </a:cubicBezTo>
                <a:cubicBezTo>
                  <a:pt x="3863596" y="878840"/>
                  <a:pt x="3880829" y="903146"/>
                  <a:pt x="3894076" y="929640"/>
                </a:cubicBezTo>
                <a:cubicBezTo>
                  <a:pt x="3901260" y="944008"/>
                  <a:pt x="3900802" y="961737"/>
                  <a:pt x="3909316" y="975360"/>
                </a:cubicBezTo>
                <a:cubicBezTo>
                  <a:pt x="3926556" y="1002944"/>
                  <a:pt x="3949956" y="1026160"/>
                  <a:pt x="3970276" y="1051560"/>
                </a:cubicBezTo>
                <a:cubicBezTo>
                  <a:pt x="3998218" y="1135385"/>
                  <a:pt x="3968727" y="1060279"/>
                  <a:pt x="4015996" y="1143000"/>
                </a:cubicBezTo>
                <a:cubicBezTo>
                  <a:pt x="4093339" y="1278349"/>
                  <a:pt x="4002696" y="1138290"/>
                  <a:pt x="4076956" y="1249680"/>
                </a:cubicBezTo>
                <a:cubicBezTo>
                  <a:pt x="4071876" y="1280160"/>
                  <a:pt x="4067776" y="1310820"/>
                  <a:pt x="4061716" y="1341120"/>
                </a:cubicBezTo>
                <a:cubicBezTo>
                  <a:pt x="4057608" y="1361659"/>
                  <a:pt x="4044870" y="1381196"/>
                  <a:pt x="4046476" y="1402080"/>
                </a:cubicBezTo>
                <a:cubicBezTo>
                  <a:pt x="4050068" y="1448777"/>
                  <a:pt x="4058942" y="1496007"/>
                  <a:pt x="4076956" y="1539240"/>
                </a:cubicBezTo>
                <a:cubicBezTo>
                  <a:pt x="4085245" y="1559135"/>
                  <a:pt x="4108878" y="1568403"/>
                  <a:pt x="4122676" y="1584960"/>
                </a:cubicBezTo>
                <a:cubicBezTo>
                  <a:pt x="4134402" y="1599031"/>
                  <a:pt x="4142996" y="1615440"/>
                  <a:pt x="4153156" y="1630680"/>
                </a:cubicBezTo>
                <a:cubicBezTo>
                  <a:pt x="4187532" y="1768185"/>
                  <a:pt x="4170389" y="1712859"/>
                  <a:pt x="4198876" y="1798320"/>
                </a:cubicBezTo>
                <a:cubicBezTo>
                  <a:pt x="4203956" y="1859280"/>
                  <a:pt x="4206969" y="1920448"/>
                  <a:pt x="4214116" y="1981200"/>
                </a:cubicBezTo>
                <a:cubicBezTo>
                  <a:pt x="4217143" y="2006926"/>
                  <a:pt x="4214988" y="2035847"/>
                  <a:pt x="4229356" y="2057400"/>
                </a:cubicBezTo>
                <a:cubicBezTo>
                  <a:pt x="4238267" y="2070766"/>
                  <a:pt x="4259836" y="2067560"/>
                  <a:pt x="4275076" y="2072640"/>
                </a:cubicBezTo>
                <a:cubicBezTo>
                  <a:pt x="4303246" y="2093767"/>
                  <a:pt x="4360529" y="2132240"/>
                  <a:pt x="4381756" y="2164080"/>
                </a:cubicBezTo>
                <a:cubicBezTo>
                  <a:pt x="4390667" y="2177446"/>
                  <a:pt x="4389026" y="2195852"/>
                  <a:pt x="4396996" y="2209800"/>
                </a:cubicBezTo>
                <a:cubicBezTo>
                  <a:pt x="4409598" y="2231853"/>
                  <a:pt x="4427476" y="2250440"/>
                  <a:pt x="4442716" y="2270760"/>
                </a:cubicBezTo>
                <a:cubicBezTo>
                  <a:pt x="4479103" y="2379920"/>
                  <a:pt x="4427083" y="2255048"/>
                  <a:pt x="4503676" y="2346960"/>
                </a:cubicBezTo>
                <a:cubicBezTo>
                  <a:pt x="4518220" y="2364413"/>
                  <a:pt x="4520951" y="2389433"/>
                  <a:pt x="4534156" y="2407920"/>
                </a:cubicBezTo>
                <a:cubicBezTo>
                  <a:pt x="4583466" y="2476955"/>
                  <a:pt x="4605845" y="2440107"/>
                  <a:pt x="4640836" y="2545080"/>
                </a:cubicBezTo>
                <a:cubicBezTo>
                  <a:pt x="4704068" y="2734776"/>
                  <a:pt x="4656359" y="2682523"/>
                  <a:pt x="4717036" y="2743200"/>
                </a:cubicBezTo>
              </a:path>
            </a:pathLst>
          </a:custGeom>
          <a:gradFill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508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571472" y="4143380"/>
            <a:ext cx="8072494" cy="5000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lumOff val="35000"/>
                  <a:alpha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bg1">
                  <a:lumMod val="65000"/>
                  <a:lumOff val="35000"/>
                  <a:alpha val="50000"/>
                </a:schemeClr>
              </a:gs>
            </a:gsLst>
            <a:lin ang="5400000" scaled="1"/>
            <a:tileRect/>
          </a:gradFill>
          <a:ln w="508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1928802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Kühler, laminarer Wind</a:t>
            </a:r>
            <a:endParaRPr lang="de-DE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00298" y="4714884"/>
            <a:ext cx="285752" cy="787706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eform 9"/>
          <p:cNvSpPr/>
          <p:nvPr/>
        </p:nvSpPr>
        <p:spPr>
          <a:xfrm>
            <a:off x="5000628" y="4500570"/>
            <a:ext cx="571504" cy="1073458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eform 10"/>
          <p:cNvSpPr/>
          <p:nvPr/>
        </p:nvSpPr>
        <p:spPr>
          <a:xfrm>
            <a:off x="4143372" y="4500570"/>
            <a:ext cx="571504" cy="1073458"/>
          </a:xfrm>
          <a:custGeom>
            <a:avLst/>
            <a:gdLst>
              <a:gd name="connsiteX0" fmla="*/ 787400 w 868680"/>
              <a:gd name="connsiteY0" fmla="*/ 2407920 h 2430780"/>
              <a:gd name="connsiteX1" fmla="*/ 741680 w 868680"/>
              <a:gd name="connsiteY1" fmla="*/ 2377440 h 2430780"/>
              <a:gd name="connsiteX2" fmla="*/ 25400 w 868680"/>
              <a:gd name="connsiteY2" fmla="*/ 2087880 h 2430780"/>
              <a:gd name="connsiteX3" fmla="*/ 817880 w 868680"/>
              <a:gd name="connsiteY3" fmla="*/ 1859280 h 2430780"/>
              <a:gd name="connsiteX4" fmla="*/ 71120 w 868680"/>
              <a:gd name="connsiteY4" fmla="*/ 1478280 h 2430780"/>
              <a:gd name="connsiteX5" fmla="*/ 848360 w 868680"/>
              <a:gd name="connsiteY5" fmla="*/ 1249680 h 2430780"/>
              <a:gd name="connsiteX6" fmla="*/ 101600 w 868680"/>
              <a:gd name="connsiteY6" fmla="*/ 960120 h 2430780"/>
              <a:gd name="connsiteX7" fmla="*/ 833120 w 868680"/>
              <a:gd name="connsiteY7" fmla="*/ 777240 h 2430780"/>
              <a:gd name="connsiteX8" fmla="*/ 55880 w 868680"/>
              <a:gd name="connsiteY8" fmla="*/ 487680 h 2430780"/>
              <a:gd name="connsiteX9" fmla="*/ 497840 w 868680"/>
              <a:gd name="connsiteY9" fmla="*/ 320040 h 2430780"/>
              <a:gd name="connsiteX10" fmla="*/ 558800 w 868680"/>
              <a:gd name="connsiteY10" fmla="*/ 0 h 2430780"/>
              <a:gd name="connsiteX11" fmla="*/ 558800 w 868680"/>
              <a:gd name="connsiteY11" fmla="*/ 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8680" h="2430780">
                <a:moveTo>
                  <a:pt x="787400" y="2407920"/>
                </a:moveTo>
                <a:cubicBezTo>
                  <a:pt x="828040" y="2419350"/>
                  <a:pt x="868680" y="2430780"/>
                  <a:pt x="741680" y="2377440"/>
                </a:cubicBezTo>
                <a:cubicBezTo>
                  <a:pt x="614680" y="2324100"/>
                  <a:pt x="12700" y="2174240"/>
                  <a:pt x="25400" y="2087880"/>
                </a:cubicBezTo>
                <a:cubicBezTo>
                  <a:pt x="38100" y="2001520"/>
                  <a:pt x="810260" y="1960880"/>
                  <a:pt x="817880" y="1859280"/>
                </a:cubicBezTo>
                <a:cubicBezTo>
                  <a:pt x="825500" y="1757680"/>
                  <a:pt x="66040" y="1579880"/>
                  <a:pt x="71120" y="1478280"/>
                </a:cubicBezTo>
                <a:cubicBezTo>
                  <a:pt x="76200" y="1376680"/>
                  <a:pt x="843280" y="1336040"/>
                  <a:pt x="848360" y="1249680"/>
                </a:cubicBezTo>
                <a:cubicBezTo>
                  <a:pt x="853440" y="1163320"/>
                  <a:pt x="104140" y="1038860"/>
                  <a:pt x="101600" y="960120"/>
                </a:cubicBezTo>
                <a:cubicBezTo>
                  <a:pt x="99060" y="881380"/>
                  <a:pt x="840740" y="855980"/>
                  <a:pt x="833120" y="777240"/>
                </a:cubicBezTo>
                <a:cubicBezTo>
                  <a:pt x="825500" y="698500"/>
                  <a:pt x="111760" y="563880"/>
                  <a:pt x="55880" y="487680"/>
                </a:cubicBezTo>
                <a:cubicBezTo>
                  <a:pt x="0" y="411480"/>
                  <a:pt x="414020" y="401320"/>
                  <a:pt x="497840" y="320040"/>
                </a:cubicBezTo>
                <a:cubicBezTo>
                  <a:pt x="581660" y="238760"/>
                  <a:pt x="558800" y="0"/>
                  <a:pt x="558800" y="0"/>
                </a:cubicBezTo>
                <a:lnTo>
                  <a:pt x="558800" y="0"/>
                </a:lnTo>
              </a:path>
            </a:pathLst>
          </a:cu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00100" y="3571876"/>
            <a:ext cx="2571768" cy="158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52500" y="3724276"/>
            <a:ext cx="2571768" cy="158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04900" y="3876676"/>
            <a:ext cx="2571768" cy="158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57300" y="4029076"/>
            <a:ext cx="2571768" cy="158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Kanarische Inseln:</a:t>
            </a:r>
            <a:br>
              <a:rPr lang="de-DE" dirty="0" smtClean="0"/>
            </a:br>
            <a:r>
              <a:rPr lang="de-DE" dirty="0" smtClean="0"/>
              <a:t>idealer Standort</a:t>
            </a:r>
            <a:endParaRPr lang="de-DE" dirty="0"/>
          </a:p>
        </p:txBody>
      </p:sp>
      <p:pic>
        <p:nvPicPr>
          <p:cNvPr id="4" name="Picture 3" descr="inversion_te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2048" y="1714488"/>
            <a:ext cx="6137272" cy="48670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4249735" y="3393281"/>
            <a:ext cx="928694" cy="1588"/>
          </a:xfrm>
          <a:prstGeom prst="straightConnector1">
            <a:avLst/>
          </a:pr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73201" y="2571744"/>
            <a:ext cx="132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FFCC00"/>
                </a:solidFill>
              </a:rPr>
              <a:t>El</a:t>
            </a:r>
            <a:r>
              <a:rPr lang="de-DE" sz="2400" dirty="0" smtClean="0">
                <a:solidFill>
                  <a:srgbClr val="FFCC00"/>
                </a:solidFill>
              </a:rPr>
              <a:t> </a:t>
            </a:r>
            <a:r>
              <a:rPr lang="de-DE" sz="2400" dirty="0" err="1" smtClean="0">
                <a:solidFill>
                  <a:srgbClr val="FFCC00"/>
                </a:solidFill>
              </a:rPr>
              <a:t>Teide</a:t>
            </a:r>
            <a:endParaRPr lang="de-DE" sz="2400" dirty="0">
              <a:solidFill>
                <a:srgbClr val="FFCC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823091" y="3749677"/>
            <a:ext cx="928694" cy="1588"/>
          </a:xfrm>
          <a:prstGeom prst="straightConnector1">
            <a:avLst/>
          </a:pr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06239" y="292814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00"/>
                </a:solidFill>
              </a:rPr>
              <a:t>OT</a:t>
            </a:r>
            <a:endParaRPr lang="de-DE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Kanarische Inseln:</a:t>
            </a:r>
            <a:br>
              <a:rPr lang="de-DE" dirty="0" smtClean="0"/>
            </a:br>
            <a:r>
              <a:rPr lang="de-DE" dirty="0" smtClean="0"/>
              <a:t>idealer Standort</a:t>
            </a:r>
            <a:endParaRPr lang="de-DE" dirty="0"/>
          </a:p>
        </p:txBody>
      </p:sp>
      <p:pic>
        <p:nvPicPr>
          <p:cNvPr id="3" name="Picture 2" descr="cana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56" y="1571612"/>
            <a:ext cx="6235486" cy="4849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Kanarische Inseln:</a:t>
            </a:r>
            <a:br>
              <a:rPr lang="de-DE" dirty="0" smtClean="0"/>
            </a:br>
            <a:r>
              <a:rPr lang="de-DE" dirty="0" smtClean="0"/>
              <a:t>nicht immer idealer Standort</a:t>
            </a:r>
            <a:endParaRPr lang="de-DE" dirty="0"/>
          </a:p>
        </p:txBody>
      </p:sp>
      <p:pic>
        <p:nvPicPr>
          <p:cNvPr id="3" name="Picture 2" descr="staubsturm_sahara_kana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571612"/>
            <a:ext cx="5694031" cy="5089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929330"/>
            <a:ext cx="164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Calima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Vakuum-Turm-Teleskop</a:t>
            </a:r>
            <a:br>
              <a:rPr lang="de-DE" dirty="0" smtClean="0"/>
            </a:br>
            <a:r>
              <a:rPr lang="de-DE" dirty="0" smtClean="0"/>
              <a:t>VTT</a:t>
            </a:r>
            <a:endParaRPr lang="de-DE" dirty="0"/>
          </a:p>
        </p:txBody>
      </p:sp>
      <p:pic>
        <p:nvPicPr>
          <p:cNvPr id="3" name="Picture 22" descr="v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31742"/>
            <a:ext cx="3357586" cy="49405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1934" y="1857364"/>
            <a:ext cx="4572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Font typeface="Wingdings" pitchFamily="2" charset="2"/>
              <a:buChar char="Ø"/>
            </a:pPr>
            <a:r>
              <a:rPr lang="de-DE" sz="2800" dirty="0" smtClean="0"/>
              <a:t>2400m über NN</a:t>
            </a:r>
          </a:p>
          <a:p>
            <a:pPr marL="449263" indent="-449263">
              <a:buFont typeface="Wingdings" pitchFamily="2" charset="2"/>
              <a:buChar char="Ø"/>
            </a:pPr>
            <a:r>
              <a:rPr lang="de-DE" sz="2800" dirty="0" smtClean="0"/>
              <a:t>auf Bergkuppe gebaut (Winde verhindern Flimmern)</a:t>
            </a:r>
          </a:p>
          <a:p>
            <a:pPr marL="449263" indent="-449263">
              <a:buFont typeface="Wingdings" pitchFamily="2" charset="2"/>
              <a:buChar char="Ø"/>
            </a:pPr>
            <a:r>
              <a:rPr lang="de-DE" sz="2800" dirty="0" smtClean="0"/>
              <a:t>weiß (auch der Kies)</a:t>
            </a:r>
          </a:p>
          <a:p>
            <a:pPr marL="449263" indent="-449263">
              <a:buFont typeface="Wingdings" pitchFamily="2" charset="2"/>
              <a:buChar char="Ø"/>
            </a:pPr>
            <a:r>
              <a:rPr lang="de-DE" sz="2800" dirty="0" smtClean="0"/>
              <a:t>hohes Gebäude</a:t>
            </a:r>
          </a:p>
          <a:p>
            <a:pPr marL="449263" indent="-449263"/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E-Mail Liste:</a:t>
            </a:r>
            <a:br>
              <a:rPr lang="de-DE" dirty="0" smtClean="0"/>
            </a:br>
            <a:r>
              <a:rPr lang="de-DE" dirty="0" smtClean="0"/>
              <a:t>Regener Ankündigungen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2357430"/>
            <a:ext cx="6643734" cy="3857652"/>
          </a:xfrm>
        </p:spPr>
        <p:txBody>
          <a:bodyPr/>
          <a:lstStyle/>
          <a:p>
            <a:pPr marL="449263" indent="-449263">
              <a:buFont typeface="Wingdings" pitchFamily="2" charset="2"/>
              <a:buChar char="Ø"/>
            </a:pPr>
            <a:r>
              <a:rPr lang="de-DE" dirty="0" smtClean="0"/>
              <a:t>E-Mail Adresse in Buch eintragen</a:t>
            </a:r>
          </a:p>
          <a:p>
            <a:pPr marL="449263" indent="-449263">
              <a:buFont typeface="Wingdings" pitchFamily="2" charset="2"/>
              <a:buChar char="Ø"/>
            </a:pPr>
            <a:endParaRPr lang="de-DE" dirty="0" smtClean="0"/>
          </a:p>
          <a:p>
            <a:pPr marL="449263" indent="-449263">
              <a:buFont typeface="Wingdings" pitchFamily="2" charset="2"/>
              <a:buChar char="Ø"/>
            </a:pPr>
            <a:r>
              <a:rPr lang="de-DE" dirty="0" smtClean="0"/>
              <a:t>Ankündigung für Regener-Vorträge werden per E-Mail zugesandt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Kein Problem mit Luftunruhen:</a:t>
            </a:r>
            <a:br>
              <a:rPr lang="de-DE" dirty="0" smtClean="0"/>
            </a:br>
            <a:r>
              <a:rPr lang="de-DE" dirty="0" smtClean="0"/>
              <a:t>Weltraum / Ballon</a:t>
            </a:r>
            <a:endParaRPr lang="de-DE" dirty="0"/>
          </a:p>
        </p:txBody>
      </p:sp>
      <p:pic>
        <p:nvPicPr>
          <p:cNvPr id="4" name="Picture 3" descr="Hino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3357562"/>
            <a:ext cx="4206240" cy="3148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" name="Picture 2" descr="Sunrise_Laun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4357686" cy="2905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929190" y="1785926"/>
            <a:ext cx="3038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MPS-Projekt Sunrise</a:t>
            </a:r>
            <a:br>
              <a:rPr lang="de-DE" sz="2400" dirty="0" smtClean="0"/>
            </a:br>
            <a:r>
              <a:rPr lang="de-DE" sz="2400" dirty="0" smtClean="0"/>
              <a:t>Start Juni 2009</a:t>
            </a:r>
            <a:br>
              <a:rPr lang="de-DE" sz="2400" dirty="0" smtClean="0"/>
            </a:br>
            <a:r>
              <a:rPr lang="de-DE" sz="2400" dirty="0" smtClean="0"/>
              <a:t>(</a:t>
            </a:r>
            <a:r>
              <a:rPr lang="de-DE" sz="2400" dirty="0" err="1" smtClean="0"/>
              <a:t>TdoT</a:t>
            </a:r>
            <a:r>
              <a:rPr lang="de-DE" sz="2400" dirty="0" smtClean="0"/>
              <a:t>, 12.9.2009)</a:t>
            </a:r>
            <a:endParaRPr lang="de-D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00232" y="5429264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japanischer</a:t>
            </a:r>
            <a:br>
              <a:rPr lang="de-DE" sz="2400" dirty="0" smtClean="0"/>
            </a:br>
            <a:r>
              <a:rPr lang="de-DE" sz="2400" dirty="0" err="1" smtClean="0"/>
              <a:t>Hinode</a:t>
            </a:r>
            <a:r>
              <a:rPr lang="de-DE" sz="2400" dirty="0" smtClean="0"/>
              <a:t> Satellit:</a:t>
            </a:r>
            <a:br>
              <a:rPr lang="de-DE" sz="2400" dirty="0" smtClean="0"/>
            </a:br>
            <a:r>
              <a:rPr lang="de-DE" sz="2400" dirty="0" smtClean="0"/>
              <a:t>seit 2007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Vorteile von</a:t>
            </a:r>
            <a:br>
              <a:rPr lang="de-DE" dirty="0" smtClean="0"/>
            </a:br>
            <a:r>
              <a:rPr lang="de-DE" dirty="0" smtClean="0"/>
              <a:t>Weltraum / Ballonteleskopen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214414" y="2143116"/>
            <a:ext cx="6858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Die Sonne scheint 24 Std. am Tag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Keine störende Atmosphäre</a:t>
            </a:r>
            <a:endParaRPr lang="de-DE" sz="3200" dirty="0"/>
          </a:p>
          <a:p>
            <a:pPr marL="820738" lvl="1" indent="-363538">
              <a:buFont typeface="Wingdings" pitchFamily="2" charset="2"/>
              <a:buChar char="Ø"/>
            </a:pPr>
            <a:r>
              <a:rPr lang="de-DE" sz="3200" dirty="0" smtClean="0"/>
              <a:t>Kein Luftflimmern</a:t>
            </a:r>
          </a:p>
          <a:p>
            <a:pPr marL="820738" lvl="1" indent="-363538">
              <a:buFont typeface="Wingdings" pitchFamily="2" charset="2"/>
              <a:buChar char="Ø"/>
            </a:pPr>
            <a:r>
              <a:rPr lang="de-DE" sz="3200" dirty="0" smtClean="0"/>
              <a:t>Alle Wellenlängen (</a:t>
            </a:r>
            <a:r>
              <a:rPr lang="de-DE" sz="3200" dirty="0" err="1" smtClean="0"/>
              <a:t>zB</a:t>
            </a:r>
            <a:r>
              <a:rPr lang="de-DE" sz="3200" dirty="0" smtClean="0"/>
              <a:t>. auch UV) beobachtbar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Vorteile bodengebundener Teleskope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214414" y="1857364"/>
            <a:ext cx="6858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Erheblich billiger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Flexible Instrumentierung</a:t>
            </a:r>
            <a:br>
              <a:rPr lang="de-DE" sz="3200" dirty="0" smtClean="0"/>
            </a:br>
            <a:r>
              <a:rPr lang="de-DE" sz="3200" dirty="0" smtClean="0">
                <a:sym typeface="Wingdings" pitchFamily="2" charset="2"/>
              </a:rPr>
              <a:t> </a:t>
            </a:r>
            <a:r>
              <a:rPr lang="de-DE" sz="3200" dirty="0" smtClean="0"/>
              <a:t>„Upgrade“ mit neuen Instrumenten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Unlimitierte Datenrate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Teleskope und Instrumente können groß sein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sz="3200" dirty="0" smtClean="0"/>
              <a:t>Einfachere, kostengünstigere Nutzung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müssen</a:t>
            </a:r>
            <a:br>
              <a:rPr lang="de-DE" dirty="0" smtClean="0"/>
            </a:br>
            <a:r>
              <a:rPr lang="de-DE" dirty="0" smtClean="0"/>
              <a:t>Sonnenteleskope können?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428736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</p:txBody>
      </p:sp>
      <p:pic>
        <p:nvPicPr>
          <p:cNvPr id="5" name="zoom_au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868" y="1500174"/>
            <a:ext cx="5251616" cy="5147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2000240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buFont typeface="+mj-lt"/>
              <a:buAutoNum type="arabicPeriod"/>
            </a:pPr>
            <a:r>
              <a:rPr lang="de-DE" sz="2400" dirty="0" smtClean="0">
                <a:solidFill>
                  <a:srgbClr val="FFCC00"/>
                </a:solidFill>
              </a:rPr>
              <a:t>hohe räumliche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zeitliche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spektrale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</a:t>
            </a:r>
            <a:r>
              <a:rPr lang="de-DE" sz="2400" dirty="0" err="1" smtClean="0"/>
              <a:t>Messgenauigkeit</a:t>
            </a:r>
            <a:r>
              <a:rPr lang="de-DE" sz="2400" dirty="0" smtClean="0"/>
              <a:t> (</a:t>
            </a:r>
            <a:r>
              <a:rPr lang="de-DE" sz="2400" dirty="0" err="1" smtClean="0"/>
              <a:t>zB</a:t>
            </a:r>
            <a:r>
              <a:rPr lang="de-DE" sz="2400" dirty="0" smtClean="0"/>
              <a:t> Polarimetrie)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müssen</a:t>
            </a:r>
            <a:br>
              <a:rPr lang="de-DE" dirty="0" smtClean="0"/>
            </a:br>
            <a:r>
              <a:rPr lang="de-DE" dirty="0" smtClean="0"/>
              <a:t>Sonnenteleskope können?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428736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2000240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räumliche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>
                <a:solidFill>
                  <a:srgbClr val="FFCC00"/>
                </a:solidFill>
              </a:rPr>
              <a:t>hohe zeitliche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spektrale Auflösung</a:t>
            </a:r>
          </a:p>
          <a:p>
            <a:pPr marL="363538" indent="-363538">
              <a:buFont typeface="+mj-lt"/>
              <a:buAutoNum type="arabicPeriod"/>
            </a:pPr>
            <a:r>
              <a:rPr lang="de-DE" sz="2400" dirty="0" smtClean="0"/>
              <a:t>hohe </a:t>
            </a:r>
            <a:r>
              <a:rPr lang="de-DE" sz="2400" dirty="0" err="1" smtClean="0"/>
              <a:t>Messgenauigkeit</a:t>
            </a:r>
            <a:r>
              <a:rPr lang="de-DE" sz="2400" dirty="0" smtClean="0"/>
              <a:t> (</a:t>
            </a:r>
            <a:r>
              <a:rPr lang="de-DE" sz="2400" dirty="0" err="1" smtClean="0"/>
              <a:t>zB</a:t>
            </a:r>
            <a:r>
              <a:rPr lang="de-DE" sz="2400" dirty="0" smtClean="0"/>
              <a:t> Polarimetrie)</a:t>
            </a:r>
          </a:p>
        </p:txBody>
      </p:sp>
      <p:pic>
        <p:nvPicPr>
          <p:cNvPr id="7" name="i_200G_hi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643306" y="1571612"/>
            <a:ext cx="5000660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 sollen</a:t>
            </a:r>
            <a:br>
              <a:rPr lang="de-DE" dirty="0" smtClean="0"/>
            </a:br>
            <a:r>
              <a:rPr lang="de-DE" dirty="0" smtClean="0"/>
              <a:t>hochaufgelöste Bilder liefern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500174"/>
            <a:ext cx="82153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Bildqualität eines optischen Systems (Teleskopes) ist beeinflusst von:</a:t>
            </a:r>
          </a:p>
          <a:p>
            <a:pPr marL="449263" indent="-449263">
              <a:buFont typeface="Wingdings" pitchFamily="2" charset="2"/>
              <a:buChar char="Ø"/>
            </a:pPr>
            <a:r>
              <a:rPr lang="de-DE" sz="3600" dirty="0" smtClean="0"/>
              <a:t>Aberrationen (Abbildungsfehler)</a:t>
            </a:r>
            <a:br>
              <a:rPr lang="de-DE" sz="3600" dirty="0" smtClean="0"/>
            </a:br>
            <a:r>
              <a:rPr lang="de-DE" sz="3600" dirty="0" smtClean="0">
                <a:sym typeface="Wingdings" pitchFamily="2" charset="2"/>
              </a:rPr>
              <a:t> hochwertige Optik (€)!</a:t>
            </a:r>
            <a:endParaRPr lang="de-DE" sz="3600" dirty="0" smtClean="0"/>
          </a:p>
          <a:p>
            <a:pPr marL="449263" indent="-449263">
              <a:buFont typeface="Wingdings" pitchFamily="2" charset="2"/>
              <a:buChar char="Ø"/>
            </a:pPr>
            <a:r>
              <a:rPr lang="de-DE" sz="3600" dirty="0" smtClean="0"/>
              <a:t>Beugungslimit</a:t>
            </a:r>
            <a:br>
              <a:rPr lang="de-DE" sz="3600" dirty="0" smtClean="0"/>
            </a:br>
            <a:r>
              <a:rPr lang="de-DE" sz="3600" dirty="0" smtClean="0">
                <a:sym typeface="Wingdings" pitchFamily="2" charset="2"/>
              </a:rPr>
              <a:t> theoretische Grenze für Auflösungsvermögen</a:t>
            </a:r>
            <a:endParaRPr lang="de-D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nulation_020km.eps"/>
          <p:cNvPicPr>
            <a:picLocks noChangeAspect="1"/>
          </p:cNvPicPr>
          <p:nvPr/>
        </p:nvPicPr>
        <p:blipFill>
          <a:blip r:embed="rId3" cstate="print"/>
          <a:srcRect l="36711" t="14262" r="36711" b="19016"/>
          <a:stretch>
            <a:fillRect/>
          </a:stretch>
        </p:blipFill>
        <p:spPr>
          <a:xfrm>
            <a:off x="6786578" y="1500174"/>
            <a:ext cx="1913613" cy="4803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Beugungsgrenze:</a:t>
            </a:r>
            <a:br>
              <a:rPr lang="de-DE" dirty="0" smtClean="0"/>
            </a:br>
            <a:r>
              <a:rPr lang="de-DE" dirty="0" smtClean="0"/>
              <a:t>Was ist das?</a:t>
            </a:r>
            <a:endParaRPr lang="de-DE" dirty="0"/>
          </a:p>
        </p:txBody>
      </p:sp>
      <p:pic>
        <p:nvPicPr>
          <p:cNvPr id="6" name="Picture 5" descr="GEO_Glob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500570"/>
            <a:ext cx="1783754" cy="1819811"/>
          </a:xfrm>
          <a:prstGeom prst="rect">
            <a:avLst/>
          </a:prstGeom>
        </p:spPr>
      </p:pic>
      <p:pic>
        <p:nvPicPr>
          <p:cNvPr id="1029" name="Picture 5" descr="C:\Users\lagg\AppData\Local\Microsoft\Windows\Temporary Internet Files\Content.IE5\T1KC9P68\MCj0232138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71810"/>
            <a:ext cx="1931406" cy="1608499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V="1">
            <a:off x="2214546" y="2500306"/>
            <a:ext cx="5286412" cy="7143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14546" y="2857496"/>
            <a:ext cx="5214974" cy="35719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1118304">
            <a:off x="3038336" y="2396488"/>
            <a:ext cx="2431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150 Mio. km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7934" y="2428868"/>
            <a:ext cx="178606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32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~100 km</a:t>
            </a:r>
            <a:endParaRPr lang="de-DE" sz="3200" dirty="0">
              <a:ln>
                <a:solidFill>
                  <a:schemeClr val="tx2">
                    <a:lumMod val="1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0" name="Picture 1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00330" y="4357694"/>
            <a:ext cx="3589746" cy="1175331"/>
          </a:xfrm>
          <a:prstGeom prst="rect">
            <a:avLst/>
          </a:prstGeom>
          <a:noFill/>
          <a:ln/>
          <a:effectLst/>
        </p:spPr>
      </p:pic>
      <p:cxnSp>
        <p:nvCxnSpPr>
          <p:cNvPr id="22" name="Straight Arrow Connector 21"/>
          <p:cNvCxnSpPr/>
          <p:nvPr/>
        </p:nvCxnSpPr>
        <p:spPr>
          <a:xfrm rot="5400000" flipH="1" flipV="1">
            <a:off x="2964661" y="4036239"/>
            <a:ext cx="500066" cy="142844"/>
          </a:xfrm>
          <a:prstGeom prst="straightConnector1">
            <a:avLst/>
          </a:prstGeom>
          <a:ln w="25400">
            <a:solidFill>
              <a:srgbClr val="FFCC00"/>
            </a:soli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14612" y="3357562"/>
            <a:ext cx="366318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C00"/>
                </a:solidFill>
              </a:rPr>
              <a:t>x = Größe auf der Sonne</a:t>
            </a:r>
            <a:br>
              <a:rPr lang="de-DE" sz="2400" dirty="0" smtClean="0">
                <a:solidFill>
                  <a:srgbClr val="FFCC00"/>
                </a:solidFill>
              </a:rPr>
            </a:br>
            <a:r>
              <a:rPr lang="de-DE" sz="2400" dirty="0" smtClean="0">
                <a:solidFill>
                  <a:srgbClr val="FFCC00"/>
                </a:solidFill>
              </a:rPr>
              <a:t>        (hier: 100 km)</a:t>
            </a:r>
            <a:endParaRPr lang="de-DE" sz="2400" dirty="0">
              <a:solidFill>
                <a:srgbClr val="FFCC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6000792" y="4429132"/>
            <a:ext cx="571504" cy="142876"/>
          </a:xfrm>
          <a:prstGeom prst="straightConnector1">
            <a:avLst/>
          </a:prstGeom>
          <a:ln w="25400">
            <a:solidFill>
              <a:srgbClr val="FFCC00"/>
            </a:soli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15074" y="4000504"/>
            <a:ext cx="259455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00"/>
                </a:solidFill>
              </a:rPr>
              <a:t>Lichtwellenlänge</a:t>
            </a:r>
            <a:endParaRPr lang="de-DE" sz="2400" dirty="0">
              <a:solidFill>
                <a:srgbClr val="FFCC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3372" y="5715016"/>
            <a:ext cx="310610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00"/>
                </a:solidFill>
              </a:rPr>
              <a:t>Spiegeldurchmesser</a:t>
            </a:r>
            <a:endParaRPr lang="de-DE" sz="2400" dirty="0">
              <a:solidFill>
                <a:srgbClr val="FFCC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286380" y="5572140"/>
            <a:ext cx="357190" cy="142876"/>
          </a:xfrm>
          <a:prstGeom prst="straightConnector1">
            <a:avLst/>
          </a:prstGeom>
          <a:ln w="25400">
            <a:solidFill>
              <a:srgbClr val="FFCC00"/>
            </a:soli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42976" y="5715016"/>
            <a:ext cx="280993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00"/>
                </a:solidFill>
              </a:rPr>
              <a:t>Abstand</a:t>
            </a:r>
            <a:br>
              <a:rPr lang="de-DE" sz="2400" dirty="0" smtClean="0">
                <a:solidFill>
                  <a:srgbClr val="FFCC00"/>
                </a:solidFill>
              </a:rPr>
            </a:br>
            <a:r>
              <a:rPr lang="de-DE" sz="2400" dirty="0" smtClean="0">
                <a:solidFill>
                  <a:srgbClr val="FFCC00"/>
                </a:solidFill>
              </a:rPr>
              <a:t>(hier: 150 Mio. km)</a:t>
            </a:r>
            <a:endParaRPr lang="de-DE" sz="2400" dirty="0">
              <a:solidFill>
                <a:srgbClr val="FFCC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786050" y="5572140"/>
            <a:ext cx="357190" cy="142876"/>
          </a:xfrm>
          <a:prstGeom prst="straightConnector1">
            <a:avLst/>
          </a:prstGeom>
          <a:ln w="25400">
            <a:solidFill>
              <a:srgbClr val="FFCC00"/>
            </a:soli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86116" y="1571612"/>
            <a:ext cx="353045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000" dirty="0" smtClean="0"/>
              <a:t>1€ ≠ 2€ aus 6 km Entfernung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37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Vergleich:</a:t>
            </a:r>
            <a:br>
              <a:rPr lang="de-DE" dirty="0" smtClean="0"/>
            </a:br>
            <a:r>
              <a:rPr lang="de-DE" dirty="0" smtClean="0"/>
              <a:t>Simulation - Beobachtung</a:t>
            </a:r>
            <a:endParaRPr lang="de-DE" dirty="0"/>
          </a:p>
        </p:txBody>
      </p:sp>
      <p:pic>
        <p:nvPicPr>
          <p:cNvPr id="4" name="Picture 3" descr="granulation_140km.eps"/>
          <p:cNvPicPr>
            <a:picLocks noChangeAspect="1"/>
          </p:cNvPicPr>
          <p:nvPr/>
        </p:nvPicPr>
        <p:blipFill>
          <a:blip r:embed="rId2" cstate="print"/>
          <a:srcRect l="36711" t="14262" r="36711" b="19016"/>
          <a:stretch>
            <a:fillRect/>
          </a:stretch>
        </p:blipFill>
        <p:spPr>
          <a:xfrm>
            <a:off x="4929190" y="1571612"/>
            <a:ext cx="1913645" cy="4803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6578" y="3929066"/>
            <a:ext cx="2140330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Beobachtung:</a:t>
            </a:r>
            <a:b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140 km</a:t>
            </a:r>
            <a:b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Auflösung</a:t>
            </a:r>
          </a:p>
          <a:p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(entspricht</a:t>
            </a:r>
            <a:b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0.6-1m</a:t>
            </a:r>
            <a:b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 Teleskop)</a:t>
            </a:r>
            <a:endParaRPr lang="de-DE" sz="24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CC00"/>
              </a:solidFill>
            </a:endParaRPr>
          </a:p>
        </p:txBody>
      </p:sp>
      <p:pic>
        <p:nvPicPr>
          <p:cNvPr id="6" name="Picture 5" descr="granulation_020km.eps"/>
          <p:cNvPicPr>
            <a:picLocks noChangeAspect="1"/>
          </p:cNvPicPr>
          <p:nvPr/>
        </p:nvPicPr>
        <p:blipFill>
          <a:blip r:embed="rId3" cstate="print"/>
          <a:srcRect l="36711" t="14262" r="36711" b="19016"/>
          <a:stretch>
            <a:fillRect/>
          </a:stretch>
        </p:blipFill>
        <p:spPr>
          <a:xfrm>
            <a:off x="2857488" y="1571612"/>
            <a:ext cx="1913613" cy="4803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714488"/>
            <a:ext cx="257641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MHD-Simulation:</a:t>
            </a:r>
            <a:b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de-DE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CC00"/>
                </a:solidFill>
              </a:rPr>
              <a:t>14 km Auflösung</a:t>
            </a:r>
            <a:endParaRPr lang="de-DE" sz="24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müssen groß sein</a:t>
            </a:r>
            <a:endParaRPr lang="de-DE" dirty="0"/>
          </a:p>
        </p:txBody>
      </p:sp>
      <p:pic>
        <p:nvPicPr>
          <p:cNvPr id="27" name="Picture 26" descr="difflimi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571612"/>
            <a:ext cx="6751199" cy="50633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grpSp>
        <p:nvGrpSpPr>
          <p:cNvPr id="49" name="Group 48"/>
          <p:cNvGrpSpPr/>
          <p:nvPr/>
        </p:nvGrpSpPr>
        <p:grpSpPr>
          <a:xfrm>
            <a:off x="2480066" y="2000240"/>
            <a:ext cx="1805530" cy="3741760"/>
            <a:chOff x="2480066" y="2000240"/>
            <a:chExt cx="1805530" cy="3741760"/>
          </a:xfrm>
        </p:grpSpPr>
        <p:grpSp>
          <p:nvGrpSpPr>
            <p:cNvPr id="42" name="Group 41"/>
            <p:cNvGrpSpPr/>
            <p:nvPr/>
          </p:nvGrpSpPr>
          <p:grpSpPr>
            <a:xfrm>
              <a:off x="2480066" y="2000240"/>
              <a:ext cx="417110" cy="3741760"/>
              <a:chOff x="2480066" y="4392000"/>
              <a:chExt cx="417110" cy="135000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5400000" flipH="1" flipV="1">
                <a:off x="2231176" y="5076000"/>
                <a:ext cx="1332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>
                <a:off x="2480066" y="4392000"/>
                <a:ext cx="414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3071802" y="2143116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>
                  <a:solidFill>
                    <a:srgbClr val="FFCC00"/>
                  </a:solidFill>
                </a:rPr>
                <a:t>Hinode</a:t>
              </a:r>
              <a:endParaRPr lang="de-DE" sz="2400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00298" y="4824723"/>
            <a:ext cx="2096441" cy="921071"/>
            <a:chOff x="2500298" y="4824723"/>
            <a:chExt cx="2096441" cy="921071"/>
          </a:xfrm>
        </p:grpSpPr>
        <p:grpSp>
          <p:nvGrpSpPr>
            <p:cNvPr id="43" name="Group 42"/>
            <p:cNvGrpSpPr/>
            <p:nvPr/>
          </p:nvGrpSpPr>
          <p:grpSpPr>
            <a:xfrm>
              <a:off x="2500298" y="5072074"/>
              <a:ext cx="806456" cy="673720"/>
              <a:chOff x="2480066" y="4392000"/>
              <a:chExt cx="417110" cy="13500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 flipH="1" flipV="1">
                <a:off x="2231176" y="5076000"/>
                <a:ext cx="1332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>
                <a:off x="2480066" y="4392000"/>
                <a:ext cx="41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3357554" y="4824723"/>
              <a:ext cx="1239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accent3">
                      <a:lumMod val="50000"/>
                    </a:schemeClr>
                  </a:solidFill>
                </a:rPr>
                <a:t>Sunrise</a:t>
              </a:r>
              <a:endParaRPr lang="de-DE" sz="2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429256" y="3857628"/>
            <a:ext cx="716863" cy="1879185"/>
            <a:chOff x="5429256" y="3857628"/>
            <a:chExt cx="716863" cy="1879185"/>
          </a:xfrm>
        </p:grpSpPr>
        <p:cxnSp>
          <p:nvCxnSpPr>
            <p:cNvPr id="46" name="Straight Connector 45"/>
            <p:cNvCxnSpPr/>
            <p:nvPr/>
          </p:nvCxnSpPr>
          <p:spPr>
            <a:xfrm rot="5400000" flipH="1" flipV="1">
              <a:off x="5040531" y="5011534"/>
              <a:ext cx="1450556" cy="1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429256" y="3857628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92D050"/>
                  </a:solidFill>
                </a:rPr>
                <a:t>EST</a:t>
              </a:r>
              <a:endParaRPr lang="de-DE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2786050" y="2571744"/>
            <a:ext cx="785818" cy="1714512"/>
          </a:xfrm>
          <a:prstGeom prst="ellipse">
            <a:avLst/>
          </a:prstGeom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3714744" y="2928934"/>
            <a:ext cx="755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1"/>
                </a:solidFill>
              </a:rPr>
              <a:t>VTT</a:t>
            </a:r>
            <a:br>
              <a:rPr lang="de-DE" sz="2400" dirty="0" smtClean="0">
                <a:solidFill>
                  <a:schemeClr val="accent1"/>
                </a:solidFill>
              </a:rPr>
            </a:br>
            <a:r>
              <a:rPr lang="de-DE" sz="2400" dirty="0" smtClean="0">
                <a:solidFill>
                  <a:schemeClr val="accent1"/>
                </a:solidFill>
              </a:rPr>
              <a:t>SST</a:t>
            </a:r>
            <a:endParaRPr lang="de-DE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Luftflimmern:</a:t>
            </a:r>
            <a:br>
              <a:rPr lang="de-DE" dirty="0" smtClean="0"/>
            </a:br>
            <a:r>
              <a:rPr lang="de-DE" dirty="0" smtClean="0"/>
              <a:t>das große Problem am Boden</a:t>
            </a:r>
            <a:endParaRPr lang="de-DE" dirty="0"/>
          </a:p>
        </p:txBody>
      </p:sp>
      <p:pic>
        <p:nvPicPr>
          <p:cNvPr id="5" name="Picture 4" descr="p1260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6667547" cy="500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kerze_hitzeflim.jpg"/>
          <p:cNvPicPr>
            <a:picLocks noChangeAspect="1"/>
          </p:cNvPicPr>
          <p:nvPr/>
        </p:nvPicPr>
        <p:blipFill>
          <a:blip r:embed="rId3" cstate="print"/>
          <a:srcRect l="9449" t="17628" r="42520" b="7051"/>
          <a:stretch>
            <a:fillRect/>
          </a:stretch>
        </p:blipFill>
        <p:spPr>
          <a:xfrm>
            <a:off x="6357950" y="1620373"/>
            <a:ext cx="2337023" cy="491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Teneriffa</a:t>
            </a:r>
            <a:endParaRPr lang="de-DE" dirty="0"/>
          </a:p>
        </p:txBody>
      </p:sp>
      <p:pic>
        <p:nvPicPr>
          <p:cNvPr id="5" name="Picture 4" descr="R0012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768042"/>
            <a:ext cx="6286544" cy="4714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Sonnenoberfläche:</a:t>
            </a:r>
            <a:br>
              <a:rPr lang="de-DE" dirty="0" smtClean="0"/>
            </a:br>
            <a:r>
              <a:rPr lang="de-DE" dirty="0" smtClean="0"/>
              <a:t>Effekt der Luftunruhen</a:t>
            </a:r>
            <a:endParaRPr lang="de-DE" dirty="0"/>
          </a:p>
        </p:txBody>
      </p:sp>
      <p:pic>
        <p:nvPicPr>
          <p:cNvPr id="4" name="gran_ra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29458" y="1500174"/>
            <a:ext cx="2071702" cy="5118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57950" y="5715016"/>
            <a:ext cx="257176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Rohdaten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Sonnenteleskope:</a:t>
            </a:r>
            <a:br>
              <a:rPr lang="de-DE" dirty="0" smtClean="0"/>
            </a:br>
            <a:r>
              <a:rPr lang="de-DE" dirty="0" smtClean="0"/>
              <a:t>Beispiel 1: das VTT</a:t>
            </a:r>
            <a:endParaRPr lang="de-DE" dirty="0"/>
          </a:p>
        </p:txBody>
      </p:sp>
      <p:pic>
        <p:nvPicPr>
          <p:cNvPr id="4" name="Picture 21" descr="Inner_tele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545099" cy="5164631"/>
          </a:xfrm>
          <a:prstGeom prst="rect">
            <a:avLst/>
          </a:prstGeom>
          <a:noFill/>
        </p:spPr>
      </p:pic>
      <p:pic>
        <p:nvPicPr>
          <p:cNvPr id="3" name="Picture 20" descr="Vtt_buil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3286148" cy="4494532"/>
          </a:xfrm>
          <a:prstGeom prst="rect">
            <a:avLst/>
          </a:prstGeom>
          <a:noFill/>
        </p:spPr>
      </p:pic>
      <p:pic>
        <p:nvPicPr>
          <p:cNvPr id="5" name="Picture 2" descr="C:\Users\lagg\AppData\Local\Microsoft\Windows\Temporary Internet Files\Content.IE5\TNK9BX65\MCj0290198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86"/>
            <a:ext cx="3083808" cy="32791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7686" y="1643050"/>
            <a:ext cx="1683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Vakuum</a:t>
            </a:r>
            <a:br>
              <a:rPr lang="de-DE" sz="2400" dirty="0" smtClean="0"/>
            </a:br>
            <a:r>
              <a:rPr lang="de-DE" sz="2400" dirty="0" smtClean="0"/>
              <a:t>Turm</a:t>
            </a:r>
            <a:br>
              <a:rPr lang="de-DE" sz="2400" dirty="0" smtClean="0"/>
            </a:br>
            <a:r>
              <a:rPr lang="de-DE" sz="2400" dirty="0" smtClean="0"/>
              <a:t>Teleskop</a:t>
            </a:r>
            <a:br>
              <a:rPr lang="de-DE" sz="2400" dirty="0" smtClean="0"/>
            </a:br>
            <a:r>
              <a:rPr lang="de-DE" sz="2400" dirty="0" smtClean="0"/>
              <a:t>(Teneriffa)</a:t>
            </a:r>
            <a:endParaRPr lang="de-DE" sz="2400" dirty="0"/>
          </a:p>
        </p:txBody>
      </p:sp>
      <p:pic>
        <p:nvPicPr>
          <p:cNvPr id="2051" name="Picture 3" descr="C:\Users\lagg\AppData\Local\Microsoft\Windows\Temporary Internet Files\Content.IE5\KQJEDWB9\MCj0434713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643050"/>
            <a:ext cx="367043" cy="384732"/>
          </a:xfrm>
          <a:prstGeom prst="rect">
            <a:avLst/>
          </a:prstGeom>
          <a:noFill/>
        </p:spPr>
      </p:pic>
      <p:pic>
        <p:nvPicPr>
          <p:cNvPr id="11" name="Picture 3" descr="C:\Users\lagg\AppData\Local\Microsoft\Windows\Temporary Internet Files\Content.IE5\KQJEDWB9\MCj0434713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000240"/>
            <a:ext cx="367043" cy="384732"/>
          </a:xfrm>
          <a:prstGeom prst="rect">
            <a:avLst/>
          </a:prstGeom>
          <a:noFill/>
        </p:spPr>
      </p:pic>
      <p:pic>
        <p:nvPicPr>
          <p:cNvPr id="2053" name="Picture 5" descr="C:\Users\lagg\AppData\Local\Microsoft\Windows\Temporary Internet Files\Content.IE5\V28PQBWP\MCj0407734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357430"/>
            <a:ext cx="608013" cy="608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Sonnenteleskope:</a:t>
            </a:r>
            <a:br>
              <a:rPr lang="de-DE" dirty="0" smtClean="0"/>
            </a:br>
            <a:r>
              <a:rPr lang="de-DE" dirty="0" smtClean="0"/>
              <a:t>Beispiel 1: das VTT</a:t>
            </a:r>
            <a:endParaRPr lang="de-DE" dirty="0"/>
          </a:p>
        </p:txBody>
      </p:sp>
      <p:pic>
        <p:nvPicPr>
          <p:cNvPr id="4" name="Picture 21" descr="Inner_tele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545099" cy="5164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4286248" y="1643050"/>
            <a:ext cx="4267213" cy="3000396"/>
            <a:chOff x="4786314" y="1643050"/>
            <a:chExt cx="3767147" cy="3000396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4786314" y="1643050"/>
              <a:ext cx="3767147" cy="3000396"/>
              <a:chOff x="192" y="720"/>
              <a:chExt cx="1776" cy="158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29" descr="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" y="720"/>
                <a:ext cx="1776" cy="1584"/>
              </a:xfrm>
              <a:prstGeom prst="rect">
                <a:avLst/>
              </a:prstGeom>
              <a:noFill/>
              <a:ln w="25400">
                <a:noFill/>
              </a:ln>
            </p:spPr>
          </p:pic>
          <p:sp>
            <p:nvSpPr>
              <p:cNvPr id="20" name="Rectangle 30"/>
              <p:cNvSpPr>
                <a:spLocks noChangeArrowheads="1"/>
              </p:cNvSpPr>
              <p:nvPr/>
            </p:nvSpPr>
            <p:spPr bwMode="auto">
              <a:xfrm>
                <a:off x="240" y="720"/>
                <a:ext cx="576" cy="14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386772" tIns="193386" rIns="386772" bIns="193386" anchor="ctr"/>
              <a:lstStyle/>
              <a:p>
                <a:pPr algn="ctr" defTabSz="3867150"/>
                <a:endParaRPr lang="en-US" sz="1200"/>
              </a:p>
            </p:txBody>
          </p:sp>
        </p:grp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>
              <a:off x="6822610" y="2552261"/>
              <a:ext cx="0" cy="1363816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>
              <a:off x="5593560" y="1849974"/>
              <a:ext cx="210220" cy="1974399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 flipV="1">
              <a:off x="5803780" y="2552653"/>
              <a:ext cx="1017466" cy="127172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6821246" y="2552653"/>
              <a:ext cx="0" cy="1364404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071934" y="4929198"/>
            <a:ext cx="4786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für</a:t>
            </a:r>
            <a:r>
              <a:rPr lang="en-US" sz="2400" dirty="0" smtClean="0"/>
              <a:t> </a:t>
            </a:r>
            <a:r>
              <a:rPr lang="en-US" sz="2400" dirty="0" err="1" smtClean="0"/>
              <a:t>Fachleute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Hauptspiegeldurchmesser</a:t>
            </a:r>
            <a:r>
              <a:rPr lang="en-US" sz="2400" dirty="0" smtClean="0"/>
              <a:t>: 70cm</a:t>
            </a:r>
            <a:br>
              <a:rPr lang="en-US" sz="2400" dirty="0" smtClean="0"/>
            </a:br>
            <a:r>
              <a:rPr lang="en-US" sz="2400" dirty="0" err="1" smtClean="0"/>
              <a:t>Brennweite</a:t>
            </a:r>
            <a:r>
              <a:rPr lang="en-US" sz="2400" dirty="0" smtClean="0"/>
              <a:t>: 46m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Der Strahlengang</a:t>
            </a:r>
            <a:br>
              <a:rPr lang="de-DE" dirty="0" smtClean="0"/>
            </a:br>
            <a:r>
              <a:rPr lang="de-DE" dirty="0" smtClean="0"/>
              <a:t>im Teleskop</a:t>
            </a:r>
            <a:endParaRPr lang="de-DE" dirty="0"/>
          </a:p>
        </p:txBody>
      </p:sp>
      <p:pic>
        <p:nvPicPr>
          <p:cNvPr id="4" name="Picture 3" descr="Kepler-Fernroh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500306"/>
            <a:ext cx="7128921" cy="34206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522021" y="1643050"/>
            <a:ext cx="4097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/>
              <a:t>Linsenfernrohr (Kepler)</a:t>
            </a:r>
            <a:endParaRPr lang="de-DE" sz="2800" dirty="0"/>
          </a:p>
        </p:txBody>
      </p:sp>
      <p:pic>
        <p:nvPicPr>
          <p:cNvPr id="3074" name="Picture 2" descr="C:\Users\lagg\AppData\Local\Microsoft\Windows\Temporary Internet Files\Content.IE5\KQJEDWB9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1600" y="3000372"/>
            <a:ext cx="2743200" cy="2743200"/>
          </a:xfrm>
          <a:prstGeom prst="rect">
            <a:avLst/>
          </a:prstGeom>
          <a:noFill/>
        </p:spPr>
      </p:pic>
      <p:pic>
        <p:nvPicPr>
          <p:cNvPr id="7" name="Picture 2" descr="C:\Users\lagg\AppData\Local\Microsoft\Windows\Temporary Internet Files\Content.IE5\KQJEDWB9\MCj0440405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24" y="4500570"/>
            <a:ext cx="742936" cy="74293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357422" y="5715016"/>
            <a:ext cx="3286148" cy="158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43240" y="5324789"/>
            <a:ext cx="177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2">
                    <a:lumMod val="50000"/>
                  </a:schemeClr>
                </a:solidFill>
              </a:rPr>
              <a:t>Brennweite</a:t>
            </a:r>
            <a:endParaRPr lang="de-DE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1214414" y="4429132"/>
            <a:ext cx="2286018" cy="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1127679" y="4230116"/>
            <a:ext cx="20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2">
                    <a:lumMod val="50000"/>
                  </a:schemeClr>
                </a:solidFill>
              </a:rPr>
              <a:t>Durchmesser</a:t>
            </a:r>
            <a:endParaRPr lang="de-DE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VTT:</a:t>
            </a:r>
            <a:br>
              <a:rPr lang="de-DE" dirty="0" smtClean="0"/>
            </a:br>
            <a:r>
              <a:rPr lang="de-DE" dirty="0" smtClean="0"/>
              <a:t>Beobachtungsraum</a:t>
            </a:r>
            <a:endParaRPr lang="de-DE" dirty="0"/>
          </a:p>
        </p:txBody>
      </p:sp>
      <p:pic>
        <p:nvPicPr>
          <p:cNvPr id="3" name="Picture 2" descr="IMG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0164" y="1571611"/>
            <a:ext cx="6643702" cy="4982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VTT:</a:t>
            </a:r>
            <a:br>
              <a:rPr lang="de-DE" dirty="0" smtClean="0"/>
            </a:br>
            <a:r>
              <a:rPr lang="de-DE" dirty="0" smtClean="0"/>
              <a:t>in der Kuppel</a:t>
            </a:r>
            <a:endParaRPr lang="de-DE" dirty="0"/>
          </a:p>
        </p:txBody>
      </p:sp>
      <p:pic>
        <p:nvPicPr>
          <p:cNvPr id="3" name="Picture 2" descr="R0013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894" y="1571611"/>
            <a:ext cx="6643734" cy="4982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Sonnenteleskope:</a:t>
            </a:r>
            <a:br>
              <a:rPr lang="de-DE" dirty="0" smtClean="0"/>
            </a:br>
            <a:r>
              <a:rPr lang="de-DE" dirty="0" smtClean="0"/>
              <a:t>Beispiel 2: das SST</a:t>
            </a:r>
            <a:endParaRPr lang="de-DE" dirty="0"/>
          </a:p>
        </p:txBody>
      </p:sp>
      <p:pic>
        <p:nvPicPr>
          <p:cNvPr id="4" name="Picture 25" descr="S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571744"/>
            <a:ext cx="4959358" cy="37195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ST_Telescope_Full.png"/>
          <p:cNvPicPr>
            <a:picLocks noChangeAspect="1"/>
          </p:cNvPicPr>
          <p:nvPr/>
        </p:nvPicPr>
        <p:blipFill>
          <a:blip r:embed="rId3" cstate="print"/>
          <a:srcRect l="26886" t="2496" r="32861"/>
          <a:stretch>
            <a:fillRect/>
          </a:stretch>
        </p:blipFill>
        <p:spPr>
          <a:xfrm>
            <a:off x="305403" y="571480"/>
            <a:ext cx="2069511" cy="60007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" name="Picture 16" descr="orm-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571612"/>
            <a:ext cx="3244959" cy="24288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Sonnenteleskope:</a:t>
            </a:r>
            <a:br>
              <a:rPr lang="de-DE" dirty="0" smtClean="0"/>
            </a:br>
            <a:r>
              <a:rPr lang="de-DE" dirty="0" smtClean="0"/>
              <a:t>Beispiel 3: GREGOR</a:t>
            </a:r>
            <a:endParaRPr lang="de-DE" dirty="0"/>
          </a:p>
        </p:txBody>
      </p:sp>
      <p:pic>
        <p:nvPicPr>
          <p:cNvPr id="4" name="Picture 3" descr="Gregor_Telescope_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2808" y="1643050"/>
            <a:ext cx="6429388" cy="4822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gor_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071678"/>
            <a:ext cx="4440960" cy="4320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rgbClr val="9BE5FF">
                  <a:alpha val="0"/>
                </a:srgbClr>
              </a:gs>
              <a:gs pos="100000">
                <a:srgbClr val="9BE5FF"/>
              </a:gs>
            </a:gsLst>
            <a:lin ang="5400000" scaled="0"/>
          </a:gradFill>
        </p:spPr>
      </p:pic>
      <p:pic>
        <p:nvPicPr>
          <p:cNvPr id="8" name="Picture 7" descr="gregor_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2071678"/>
            <a:ext cx="4442400" cy="4321401"/>
          </a:xfrm>
          <a:prstGeom prst="rect">
            <a:avLst/>
          </a:prstGeom>
        </p:spPr>
      </p:pic>
      <p:pic>
        <p:nvPicPr>
          <p:cNvPr id="9" name="Picture 8" descr="gregor_3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071678"/>
            <a:ext cx="4442400" cy="43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Sonnenteleskope:</a:t>
            </a:r>
            <a:br>
              <a:rPr lang="de-DE" dirty="0" smtClean="0"/>
            </a:br>
            <a:r>
              <a:rPr lang="de-DE" dirty="0" smtClean="0"/>
              <a:t>Beispiel 3: GREGOR</a:t>
            </a:r>
            <a:endParaRPr lang="de-DE" dirty="0"/>
          </a:p>
        </p:txBody>
      </p:sp>
      <p:pic>
        <p:nvPicPr>
          <p:cNvPr id="5" name="Picture 4" descr="c957f7666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29066"/>
            <a:ext cx="3379480" cy="2534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1500174"/>
            <a:ext cx="5214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Font typeface="Wingdings" pitchFamily="2" charset="2"/>
              <a:buChar char="Ø"/>
            </a:pPr>
            <a:r>
              <a:rPr lang="de-DE" sz="2400" dirty="0" smtClean="0"/>
              <a:t>1.5 m Spiegel (größtes Sonnenteleskop weltweit!)</a:t>
            </a:r>
          </a:p>
          <a:p>
            <a:pPr marL="261938" indent="-261938">
              <a:buFont typeface="Wingdings" pitchFamily="2" charset="2"/>
              <a:buChar char="Ø"/>
            </a:pPr>
            <a:r>
              <a:rPr lang="de-DE" sz="2400" dirty="0" smtClean="0"/>
              <a:t>Auflösung: 70 km</a:t>
            </a:r>
          </a:p>
          <a:p>
            <a:pPr marL="261938" indent="-261938">
              <a:buFont typeface="Wingdings" pitchFamily="2" charset="2"/>
              <a:buChar char="Ø"/>
            </a:pPr>
            <a:r>
              <a:rPr lang="de-DE" sz="2400" dirty="0" smtClean="0"/>
              <a:t>Beginn der Beobachtungen: 2010</a:t>
            </a:r>
          </a:p>
          <a:p>
            <a:pPr marL="261938" indent="-261938">
              <a:buFont typeface="Wingdings" pitchFamily="2" charset="2"/>
              <a:buChar char="Ø"/>
            </a:pPr>
            <a:r>
              <a:rPr lang="de-DE" sz="2400" dirty="0" smtClean="0"/>
              <a:t>Vermeidung der Luftunruhen durch „laminaren Luftstrom“</a:t>
            </a:r>
            <a:endParaRPr lang="de-DE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929058" y="6345816"/>
            <a:ext cx="485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GREGOR Hauptspiegel (1.5m Durchmesser)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Bildqualität</a:t>
            </a:r>
            <a:br>
              <a:rPr lang="de-DE" dirty="0" smtClean="0"/>
            </a:br>
            <a:r>
              <a:rPr lang="de-DE" dirty="0" smtClean="0"/>
              <a:t>Verbesserung möglich?</a:t>
            </a:r>
            <a:endParaRPr lang="de-DE" dirty="0"/>
          </a:p>
        </p:txBody>
      </p:sp>
      <p:pic>
        <p:nvPicPr>
          <p:cNvPr id="3" name="Picture 20" descr="imca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714620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imcaw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3599998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2893207" y="4464851"/>
            <a:ext cx="3500462" cy="1588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258570" y="4386250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CC00"/>
                </a:solidFill>
              </a:rPr>
              <a:t>~ 10 000 km</a:t>
            </a:r>
            <a:endParaRPr lang="de-DE" sz="2800" dirty="0">
              <a:solidFill>
                <a:srgbClr val="FF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1643050"/>
            <a:ext cx="448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trotz bester Optik:</a:t>
            </a:r>
            <a:br>
              <a:rPr lang="de-DE" sz="2400" dirty="0" smtClean="0"/>
            </a:br>
            <a:r>
              <a:rPr lang="de-DE" sz="2400" dirty="0" smtClean="0"/>
              <a:t>Bild ist noch nicht 100% scharf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Teneriffa</a:t>
            </a:r>
            <a:endParaRPr lang="de-DE" dirty="0"/>
          </a:p>
        </p:txBody>
      </p:sp>
      <p:pic>
        <p:nvPicPr>
          <p:cNvPr id="4" name="Picture 3" descr="fin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272" y="1541452"/>
            <a:ext cx="7572396" cy="5048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5" descr="imca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714620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3" descr="imcaw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3599998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Bildqualität:</a:t>
            </a:r>
            <a:br>
              <a:rPr lang="de-DE" dirty="0" smtClean="0"/>
            </a:br>
            <a:r>
              <a:rPr lang="de-DE" dirty="0" smtClean="0"/>
              <a:t>Verbesserung möglich?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893207" y="4464851"/>
            <a:ext cx="3500462" cy="1588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3258570" y="4386250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CC00"/>
                </a:solidFill>
              </a:rPr>
              <a:t>~ 10 000 km</a:t>
            </a:r>
            <a:endParaRPr lang="de-DE" sz="2800" dirty="0">
              <a:solidFill>
                <a:srgbClr val="FF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1643050"/>
            <a:ext cx="4766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Ziel:</a:t>
            </a:r>
            <a:br>
              <a:rPr lang="de-DE" sz="2400" dirty="0" smtClean="0"/>
            </a:br>
            <a:r>
              <a:rPr lang="de-DE" sz="2400" dirty="0" smtClean="0"/>
              <a:t>Bilder „an der Beugungsgrenze“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Optik</a:t>
            </a:r>
            <a:endParaRPr lang="de-DE" dirty="0"/>
          </a:p>
        </p:txBody>
      </p:sp>
      <p:pic>
        <p:nvPicPr>
          <p:cNvPr id="3" name="Picture 51" descr="see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14487"/>
            <a:ext cx="6660992" cy="47079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2" descr="dm"/>
          <p:cNvPicPr>
            <a:picLocks noChangeAspect="1" noChangeArrowheads="1"/>
          </p:cNvPicPr>
          <p:nvPr/>
        </p:nvPicPr>
        <p:blipFill>
          <a:blip r:embed="rId2" cstate="print"/>
          <a:srcRect l="20198" t="14293" r="20198" b="14293"/>
          <a:stretch>
            <a:fillRect/>
          </a:stretch>
        </p:blipFill>
        <p:spPr bwMode="auto">
          <a:xfrm>
            <a:off x="1785918" y="1785925"/>
            <a:ext cx="5670002" cy="48016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Optik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5929322" y="5286388"/>
            <a:ext cx="27146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Korrigiert „Flimmern“ 100x pro Sekunde!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Vergleich:</a:t>
            </a:r>
            <a:br>
              <a:rPr lang="de-DE" dirty="0" smtClean="0"/>
            </a:br>
            <a:r>
              <a:rPr lang="de-DE" dirty="0" smtClean="0"/>
              <a:t>Adaptive Optik + Datenreduktion</a:t>
            </a:r>
            <a:endParaRPr lang="de-DE" dirty="0"/>
          </a:p>
        </p:txBody>
      </p:sp>
      <p:pic>
        <p:nvPicPr>
          <p:cNvPr id="4" name="gran_ra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71472" y="1500174"/>
            <a:ext cx="2071702" cy="5118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flare_gcont_crop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857488" y="3090843"/>
            <a:ext cx="5429288" cy="3529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28926" y="1643050"/>
            <a:ext cx="257176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Rohdaten</a:t>
            </a:r>
            <a:endParaRPr lang="de-DE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29058" y="2428868"/>
            <a:ext cx="435771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B0F0"/>
                </a:solidFill>
              </a:rPr>
              <a:t>AO + Datenreduktion</a:t>
            </a:r>
            <a:endParaRPr lang="de-DE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Bildergallerie: interessante Aufnahmen vom VTT und SST</a:t>
            </a:r>
            <a:endParaRPr lang="de-DE" dirty="0"/>
          </a:p>
        </p:txBody>
      </p:sp>
      <p:pic>
        <p:nvPicPr>
          <p:cNvPr id="4" name="Picture 3" descr="Scharmer_GbandAR425_04Aug2003_4305_1456-1461_strt_color.jpg"/>
          <p:cNvPicPr>
            <a:picLocks noChangeAspect="1"/>
          </p:cNvPicPr>
          <p:nvPr/>
        </p:nvPicPr>
        <p:blipFill>
          <a:blip r:embed="rId2" cstate="print"/>
          <a:srcRect t="23208" b="16577"/>
          <a:stretch>
            <a:fillRect/>
          </a:stretch>
        </p:blipFill>
        <p:spPr>
          <a:xfrm>
            <a:off x="463838" y="1531451"/>
            <a:ext cx="8215370" cy="494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Sonnenfleck:</a:t>
            </a:r>
            <a:br>
              <a:rPr lang="de-DE" dirty="0" smtClean="0"/>
            </a:br>
            <a:r>
              <a:rPr lang="de-DE" dirty="0" smtClean="0"/>
              <a:t>Aufnahme des SST</a:t>
            </a:r>
            <a:endParaRPr lang="de-DE" dirty="0"/>
          </a:p>
        </p:txBody>
      </p:sp>
      <p:pic>
        <p:nvPicPr>
          <p:cNvPr id="4" name="Picture 3" descr="Scharmer_GbandAR425_04Aug2003_4305_1456-1461_strt_color.jpg"/>
          <p:cNvPicPr>
            <a:picLocks noChangeAspect="1"/>
          </p:cNvPicPr>
          <p:nvPr/>
        </p:nvPicPr>
        <p:blipFill>
          <a:blip r:embed="rId2" cstate="print"/>
          <a:srcRect t="23208" b="16577"/>
          <a:stretch>
            <a:fillRect/>
          </a:stretch>
        </p:blipFill>
        <p:spPr>
          <a:xfrm>
            <a:off x="463838" y="1531451"/>
            <a:ext cx="8215370" cy="494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3286116" y="3429000"/>
            <a:ext cx="1428760" cy="1500198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 rot="5400000" flipH="1" flipV="1">
            <a:off x="3929058" y="2643182"/>
            <a:ext cx="1643074" cy="1214446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87409" y="2071678"/>
            <a:ext cx="114197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Umbra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28860" y="2428868"/>
            <a:ext cx="3071834" cy="3500462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1393009" y="2750339"/>
            <a:ext cx="1857388" cy="1214446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7224" y="2000240"/>
            <a:ext cx="245525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Penumbra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472" y="5429264"/>
            <a:ext cx="150019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Ruhige Sonne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6644" y="2143116"/>
            <a:ext cx="1500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Plage</a:t>
            </a:r>
            <a:endParaRPr lang="de-DE" sz="2400" dirty="0">
              <a:solidFill>
                <a:srgbClr val="FFFF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6200000" flipV="1">
            <a:off x="6500826" y="4857760"/>
            <a:ext cx="642942" cy="71438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2264" y="5357826"/>
            <a:ext cx="99373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Poren</a:t>
            </a:r>
            <a:endParaRPr lang="de-DE" sz="2400" dirty="0">
              <a:solidFill>
                <a:srgbClr val="FFFF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6357950" y="4429132"/>
            <a:ext cx="1500198" cy="71438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572396" y="5286388"/>
            <a:ext cx="571504" cy="71438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7286644" y="4143380"/>
            <a:ext cx="1214446" cy="1071570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1" grpId="0"/>
      <p:bldP spid="21" grpId="0"/>
      <p:bldP spid="23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Wie entsteht ein</a:t>
            </a:r>
            <a:br>
              <a:rPr lang="de-DE" dirty="0" smtClean="0"/>
            </a:br>
            <a:r>
              <a:rPr lang="de-DE" dirty="0" smtClean="0"/>
              <a:t>Sonnenfleck?</a:t>
            </a:r>
            <a:endParaRPr lang="de-DE" dirty="0"/>
          </a:p>
        </p:txBody>
      </p:sp>
      <p:pic>
        <p:nvPicPr>
          <p:cNvPr id="5" name="Picture 4" descr="solar_section.jpg"/>
          <p:cNvPicPr>
            <a:picLocks noChangeAspect="1"/>
          </p:cNvPicPr>
          <p:nvPr/>
        </p:nvPicPr>
        <p:blipFill>
          <a:blip r:embed="rId2" cstate="print"/>
          <a:srcRect l="10262" t="10306" r="51308" b="58402"/>
          <a:stretch>
            <a:fillRect/>
          </a:stretch>
        </p:blipFill>
        <p:spPr>
          <a:xfrm>
            <a:off x="714348" y="1714488"/>
            <a:ext cx="7759473" cy="4717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7686" y="5500702"/>
            <a:ext cx="114967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FF0000"/>
                </a:solidFill>
              </a:rPr>
              <a:t>Kern</a:t>
            </a:r>
            <a:br>
              <a:rPr lang="de-DE" sz="2000" dirty="0" smtClean="0">
                <a:solidFill>
                  <a:srgbClr val="FF0000"/>
                </a:solidFill>
              </a:rPr>
            </a:br>
            <a:r>
              <a:rPr lang="de-DE" sz="2000" dirty="0" smtClean="0">
                <a:solidFill>
                  <a:srgbClr val="FF0000"/>
                </a:solidFill>
              </a:rPr>
              <a:t>(Fusion)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4714884"/>
            <a:ext cx="151836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FF0000"/>
                </a:solidFill>
              </a:rPr>
              <a:t>Strahlungs-</a:t>
            </a:r>
            <a:br>
              <a:rPr lang="de-DE" sz="2000" dirty="0" smtClean="0">
                <a:solidFill>
                  <a:srgbClr val="FF0000"/>
                </a:solidFill>
              </a:rPr>
            </a:br>
            <a:r>
              <a:rPr lang="de-DE" sz="2000" dirty="0" err="1" smtClean="0">
                <a:solidFill>
                  <a:srgbClr val="FF0000"/>
                </a:solidFill>
              </a:rPr>
              <a:t>zone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2357430"/>
            <a:ext cx="21745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00CC"/>
                </a:solidFill>
              </a:rPr>
              <a:t>Konvektionszone</a:t>
            </a:r>
            <a:endParaRPr lang="de-DE" sz="2000" dirty="0">
              <a:solidFill>
                <a:srgbClr val="0000CC"/>
              </a:solidFill>
            </a:endParaRPr>
          </a:p>
        </p:txBody>
      </p:sp>
      <p:pic>
        <p:nvPicPr>
          <p:cNvPr id="9" name="Picture 8" descr="kaesefondue.jpg"/>
          <p:cNvPicPr>
            <a:picLocks noChangeAspect="1"/>
          </p:cNvPicPr>
          <p:nvPr/>
        </p:nvPicPr>
        <p:blipFill>
          <a:blip r:embed="rId3" cstate="print"/>
          <a:srcRect l="11073" t="24606" r="9227" b="14764"/>
          <a:stretch>
            <a:fillRect/>
          </a:stretch>
        </p:blipFill>
        <p:spPr>
          <a:xfrm>
            <a:off x="428596" y="3500438"/>
            <a:ext cx="5242357" cy="299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 rot="10800000" flipV="1">
            <a:off x="428596" y="2500306"/>
            <a:ext cx="5643602" cy="1000132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010020" y="4286256"/>
            <a:ext cx="3848128" cy="581028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Granulation</a:t>
            </a:r>
            <a:br>
              <a:rPr lang="de-DE" dirty="0" smtClean="0"/>
            </a:br>
            <a:r>
              <a:rPr lang="de-DE" dirty="0" smtClean="0"/>
              <a:t>„Appenzeller </a:t>
            </a:r>
            <a:r>
              <a:rPr lang="de-DE" dirty="0" err="1" smtClean="0"/>
              <a:t>Chäs</a:t>
            </a:r>
            <a:r>
              <a:rPr lang="de-DE" dirty="0" smtClean="0"/>
              <a:t>-Fondue“</a:t>
            </a:r>
            <a:endParaRPr lang="de-DE" dirty="0"/>
          </a:p>
        </p:txBody>
      </p:sp>
      <p:pic>
        <p:nvPicPr>
          <p:cNvPr id="3" name="Picture 2" descr="kaesefondue.jpg"/>
          <p:cNvPicPr>
            <a:picLocks noChangeAspect="1"/>
          </p:cNvPicPr>
          <p:nvPr/>
        </p:nvPicPr>
        <p:blipFill>
          <a:blip r:embed="rId2" cstate="print"/>
          <a:srcRect l="11073" t="24606" r="9227" b="14764"/>
          <a:stretch>
            <a:fillRect/>
          </a:stretch>
        </p:blipFill>
        <p:spPr>
          <a:xfrm>
            <a:off x="428596" y="1928802"/>
            <a:ext cx="7996957" cy="456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4071934" y="4357694"/>
            <a:ext cx="2428892" cy="128588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2857488" y="4286256"/>
            <a:ext cx="13281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Granule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68926" y="4667250"/>
            <a:ext cx="800100" cy="615950"/>
          </a:xfrm>
          <a:custGeom>
            <a:avLst/>
            <a:gdLst>
              <a:gd name="connsiteX0" fmla="*/ 0 w 800100"/>
              <a:gd name="connsiteY0" fmla="*/ 0 h 615950"/>
              <a:gd name="connsiteX1" fmla="*/ 488950 w 800100"/>
              <a:gd name="connsiteY1" fmla="*/ 266700 h 615950"/>
              <a:gd name="connsiteX2" fmla="*/ 800100 w 800100"/>
              <a:gd name="connsiteY2" fmla="*/ 61595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615950">
                <a:moveTo>
                  <a:pt x="0" y="0"/>
                </a:moveTo>
                <a:cubicBezTo>
                  <a:pt x="177800" y="82021"/>
                  <a:pt x="355600" y="164042"/>
                  <a:pt x="488950" y="266700"/>
                </a:cubicBezTo>
                <a:cubicBezTo>
                  <a:pt x="622300" y="369358"/>
                  <a:pt x="711200" y="492654"/>
                  <a:pt x="800100" y="615950"/>
                </a:cubicBezTo>
              </a:path>
            </a:pathLst>
          </a:custGeom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eform 9"/>
          <p:cNvSpPr/>
          <p:nvPr/>
        </p:nvSpPr>
        <p:spPr>
          <a:xfrm>
            <a:off x="5967426" y="4445000"/>
            <a:ext cx="533400" cy="406400"/>
          </a:xfrm>
          <a:custGeom>
            <a:avLst/>
            <a:gdLst>
              <a:gd name="connsiteX0" fmla="*/ 533400 w 533400"/>
              <a:gd name="connsiteY0" fmla="*/ 0 h 406400"/>
              <a:gd name="connsiteX1" fmla="*/ 463550 w 533400"/>
              <a:gd name="connsiteY1" fmla="*/ 44450 h 406400"/>
              <a:gd name="connsiteX2" fmla="*/ 228600 w 533400"/>
              <a:gd name="connsiteY2" fmla="*/ 234950 h 406400"/>
              <a:gd name="connsiteX3" fmla="*/ 0 w 533400"/>
              <a:gd name="connsiteY3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406400">
                <a:moveTo>
                  <a:pt x="533400" y="0"/>
                </a:moveTo>
                <a:cubicBezTo>
                  <a:pt x="523875" y="2646"/>
                  <a:pt x="514350" y="5292"/>
                  <a:pt x="463550" y="44450"/>
                </a:cubicBezTo>
                <a:cubicBezTo>
                  <a:pt x="412750" y="83608"/>
                  <a:pt x="305858" y="174625"/>
                  <a:pt x="228600" y="234950"/>
                </a:cubicBezTo>
                <a:cubicBezTo>
                  <a:pt x="151342" y="295275"/>
                  <a:pt x="75671" y="350837"/>
                  <a:pt x="0" y="406400"/>
                </a:cubicBezTo>
              </a:path>
            </a:pathLst>
          </a:custGeom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143504" y="3643314"/>
            <a:ext cx="193450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00B050"/>
                </a:solidFill>
              </a:rPr>
              <a:t>Intergranule</a:t>
            </a:r>
            <a:r>
              <a:rPr lang="de-DE" sz="2400" dirty="0" smtClean="0">
                <a:solidFill>
                  <a:srgbClr val="00B050"/>
                </a:solidFill>
              </a:rPr>
              <a:t/>
            </a:r>
            <a:br>
              <a:rPr lang="de-DE" sz="2400" dirty="0" smtClean="0">
                <a:solidFill>
                  <a:srgbClr val="00B050"/>
                </a:solidFill>
              </a:rPr>
            </a:br>
            <a:r>
              <a:rPr lang="de-DE" sz="2400" dirty="0" smtClean="0">
                <a:solidFill>
                  <a:srgbClr val="00B050"/>
                </a:solidFill>
              </a:rPr>
              <a:t>Bahnen</a:t>
            </a:r>
            <a:endParaRPr lang="de-DE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9" grpId="0" animBg="1"/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Granulation:</a:t>
            </a:r>
            <a:br>
              <a:rPr lang="de-DE" dirty="0" smtClean="0"/>
            </a:br>
            <a:r>
              <a:rPr lang="de-DE" dirty="0" smtClean="0"/>
              <a:t>Der solare Kochtopf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32165" y="388361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5000 km</a:t>
            </a:r>
            <a:endParaRPr lang="de-DE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286512" y="4286256"/>
            <a:ext cx="3714776" cy="158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re_gcont_cro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71611"/>
            <a:ext cx="7643866" cy="496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Sonnenfleck:</a:t>
            </a:r>
            <a:br>
              <a:rPr lang="de-DE" dirty="0" smtClean="0"/>
            </a:br>
            <a:r>
              <a:rPr lang="de-DE" dirty="0" smtClean="0"/>
              <a:t>Magnetfeld hinzu</a:t>
            </a:r>
            <a:endParaRPr lang="de-DE" dirty="0"/>
          </a:p>
        </p:txBody>
      </p:sp>
      <p:pic>
        <p:nvPicPr>
          <p:cNvPr id="3" name="Picture 2" descr="kaesefondue.jpg"/>
          <p:cNvPicPr>
            <a:picLocks noChangeAspect="1"/>
          </p:cNvPicPr>
          <p:nvPr/>
        </p:nvPicPr>
        <p:blipFill>
          <a:blip r:embed="rId2" cstate="print"/>
          <a:srcRect l="11073" t="24606" r="9227" b="14764"/>
          <a:stretch>
            <a:fillRect/>
          </a:stretch>
        </p:blipFill>
        <p:spPr>
          <a:xfrm>
            <a:off x="428596" y="1928802"/>
            <a:ext cx="7996957" cy="456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hneebes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9025"/>
            <a:ext cx="2428892" cy="6189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3857628"/>
            <a:ext cx="5429288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 smtClean="0"/>
              <a:t>WIKIPEDIA:</a:t>
            </a:r>
          </a:p>
          <a:p>
            <a:r>
              <a:rPr lang="de-DE" sz="2000" dirty="0" smtClean="0"/>
              <a:t>Ein </a:t>
            </a:r>
            <a:r>
              <a:rPr lang="de-DE" sz="2000" b="1" dirty="0" smtClean="0"/>
              <a:t>Schneebesen</a:t>
            </a:r>
            <a:r>
              <a:rPr lang="de-DE" sz="2000" dirty="0" smtClean="0"/>
              <a:t> oder </a:t>
            </a:r>
            <a:r>
              <a:rPr lang="de-DE" sz="2000" b="1" dirty="0" smtClean="0"/>
              <a:t>Schaumschläger</a:t>
            </a:r>
            <a:r>
              <a:rPr lang="de-DE" sz="2000" dirty="0" smtClean="0"/>
              <a:t>, in der </a:t>
            </a:r>
            <a:r>
              <a:rPr lang="de-DE" sz="2000" dirty="0" smtClean="0">
                <a:hlinkClick r:id="rId4" tooltip="Schweizer Hochdeutsch"/>
              </a:rPr>
              <a:t>Schweiz</a:t>
            </a:r>
            <a:r>
              <a:rPr lang="de-DE" sz="2000" dirty="0" smtClean="0"/>
              <a:t> </a:t>
            </a:r>
            <a:r>
              <a:rPr lang="de-DE" sz="2000" b="1" dirty="0" smtClean="0"/>
              <a:t>Schwingbesen</a:t>
            </a:r>
            <a:r>
              <a:rPr lang="de-DE" sz="2000" dirty="0" smtClean="0"/>
              <a:t>, in </a:t>
            </a:r>
            <a:r>
              <a:rPr lang="de-DE" sz="2000" dirty="0" smtClean="0">
                <a:hlinkClick r:id="rId5" tooltip="Österreichisches Deutsch"/>
              </a:rPr>
              <a:t>Österreich</a:t>
            </a:r>
            <a:r>
              <a:rPr lang="de-DE" sz="2000" dirty="0" smtClean="0"/>
              <a:t> </a:t>
            </a:r>
            <a:r>
              <a:rPr lang="de-DE" sz="2000" b="1" dirty="0" smtClean="0"/>
              <a:t>Schneerute</a:t>
            </a:r>
            <a:r>
              <a:rPr lang="de-DE" sz="2000" dirty="0" smtClean="0"/>
              <a:t> genannt,</a:t>
            </a:r>
            <a:r>
              <a:rPr lang="de-DE" sz="2000" baseline="30000" dirty="0" smtClean="0"/>
              <a:t> </a:t>
            </a:r>
            <a:r>
              <a:rPr lang="de-DE" sz="2000" dirty="0" smtClean="0"/>
              <a:t>ist ein </a:t>
            </a:r>
            <a:r>
              <a:rPr lang="de-DE" sz="2000" dirty="0" smtClean="0">
                <a:hlinkClick r:id="rId6" tooltip="Küchengerät"/>
              </a:rPr>
              <a:t>Küchengerät</a:t>
            </a:r>
            <a:r>
              <a:rPr lang="de-DE" sz="2000" dirty="0" smtClean="0"/>
              <a:t>, mit dem flüssige oder halbflüssige Zutaten und Gemische schaumig aufgeschlagen oder fein vermengt bzw. </a:t>
            </a:r>
            <a:r>
              <a:rPr lang="de-DE" sz="2000" dirty="0" smtClean="0">
                <a:hlinkClick r:id="rId7" tooltip="Homogenisierung"/>
              </a:rPr>
              <a:t>homogenisiert</a:t>
            </a:r>
            <a:r>
              <a:rPr lang="de-DE" sz="2000" dirty="0" smtClean="0"/>
              <a:t> werden.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Teneriffa</a:t>
            </a:r>
            <a:endParaRPr lang="de-DE" dirty="0"/>
          </a:p>
        </p:txBody>
      </p:sp>
      <p:pic>
        <p:nvPicPr>
          <p:cNvPr id="7" name="Picture 6" descr="DSCN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4880" y="1643050"/>
            <a:ext cx="6500858" cy="4864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Sonnenfleck:</a:t>
            </a:r>
            <a:br>
              <a:rPr lang="de-DE" dirty="0" smtClean="0"/>
            </a:br>
            <a:r>
              <a:rPr lang="de-DE" dirty="0" smtClean="0"/>
              <a:t>Magnetfeld hinzu</a:t>
            </a:r>
            <a:endParaRPr lang="de-DE" dirty="0"/>
          </a:p>
        </p:txBody>
      </p:sp>
      <p:pic>
        <p:nvPicPr>
          <p:cNvPr id="3" name="Picture 2" descr="kaesefondue.jpg"/>
          <p:cNvPicPr>
            <a:picLocks noChangeAspect="1"/>
          </p:cNvPicPr>
          <p:nvPr/>
        </p:nvPicPr>
        <p:blipFill>
          <a:blip r:embed="rId2" cstate="print"/>
          <a:srcRect l="11073" t="24606" r="9227" b="14764"/>
          <a:stretch>
            <a:fillRect/>
          </a:stretch>
        </p:blipFill>
        <p:spPr>
          <a:xfrm>
            <a:off x="428596" y="1928802"/>
            <a:ext cx="7996957" cy="456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hneebes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9025"/>
            <a:ext cx="2428892" cy="6189758"/>
          </a:xfrm>
          <a:prstGeom prst="rect">
            <a:avLst/>
          </a:prstGeom>
        </p:spPr>
      </p:pic>
      <p:pic>
        <p:nvPicPr>
          <p:cNvPr id="6" name="Picture 5" descr="schneebes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168334"/>
            <a:ext cx="2428892" cy="618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16185E-6 L 0.39913 0.155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Sonnenfleck:</a:t>
            </a:r>
            <a:br>
              <a:rPr lang="de-DE" dirty="0" smtClean="0"/>
            </a:br>
            <a:r>
              <a:rPr lang="de-DE" dirty="0" smtClean="0"/>
              <a:t>Magnetfeld hinzu</a:t>
            </a:r>
            <a:endParaRPr lang="de-DE" dirty="0"/>
          </a:p>
        </p:txBody>
      </p:sp>
      <p:pic>
        <p:nvPicPr>
          <p:cNvPr id="3" name="Picture 2" descr="kaesefondue.jpg"/>
          <p:cNvPicPr>
            <a:picLocks noChangeAspect="1"/>
          </p:cNvPicPr>
          <p:nvPr/>
        </p:nvPicPr>
        <p:blipFill>
          <a:blip r:embed="rId2" cstate="print"/>
          <a:srcRect l="11073" t="24606" r="9227" b="14764"/>
          <a:stretch>
            <a:fillRect/>
          </a:stretch>
        </p:blipFill>
        <p:spPr>
          <a:xfrm>
            <a:off x="428596" y="1928802"/>
            <a:ext cx="7996957" cy="456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hneebes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168334"/>
            <a:ext cx="2428892" cy="6189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42" y="4214818"/>
            <a:ext cx="328614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verhindert das Aufsteigen von heißem Appenzeller</a:t>
            </a:r>
            <a:endParaRPr lang="de-D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28860" y="5857892"/>
            <a:ext cx="564360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Konvektion wird unterdrückt!</a:t>
            </a:r>
            <a:endParaRPr lang="de-DE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„Solarer Schneebesen“:</a:t>
            </a:r>
            <a:br>
              <a:rPr lang="de-DE" dirty="0" smtClean="0"/>
            </a:br>
            <a:r>
              <a:rPr lang="de-DE" dirty="0" smtClean="0"/>
              <a:t>magnetische Flussröhren</a:t>
            </a:r>
            <a:endParaRPr lang="de-DE" dirty="0"/>
          </a:p>
        </p:txBody>
      </p:sp>
      <p:pic>
        <p:nvPicPr>
          <p:cNvPr id="4" name="loop_ani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857364"/>
            <a:ext cx="8164343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Wie ein riesiger</a:t>
            </a:r>
            <a:br>
              <a:rPr lang="de-DE" dirty="0" smtClean="0"/>
            </a:br>
            <a:r>
              <a:rPr lang="de-DE" dirty="0" smtClean="0"/>
              <a:t>Hufeisenmagnet</a:t>
            </a:r>
            <a:endParaRPr lang="de-DE" dirty="0"/>
          </a:p>
        </p:txBody>
      </p:sp>
      <p:pic>
        <p:nvPicPr>
          <p:cNvPr id="3" name="Picture 2" descr="loop_ohne_magn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30509" y="639040"/>
            <a:ext cx="5082981" cy="6805250"/>
          </a:xfrm>
          <a:prstGeom prst="rect">
            <a:avLst/>
          </a:prstGeom>
        </p:spPr>
      </p:pic>
      <p:pic>
        <p:nvPicPr>
          <p:cNvPr id="4" name="Picture 3" descr="magnet_pu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29968" y="628672"/>
            <a:ext cx="5084064" cy="680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Granulation:</a:t>
            </a:r>
            <a:br>
              <a:rPr lang="de-DE" dirty="0" smtClean="0"/>
            </a:br>
            <a:r>
              <a:rPr lang="de-DE" dirty="0" smtClean="0"/>
              <a:t>unterdrückt durch Magnetfeld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034429" y="3895529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15000 km</a:t>
            </a:r>
            <a:endParaRPr lang="de-DE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572926" y="4214024"/>
            <a:ext cx="3714776" cy="158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flare_gcon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0232" y="1571612"/>
            <a:ext cx="5086360" cy="508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Granulation:</a:t>
            </a:r>
            <a:br>
              <a:rPr lang="de-DE" dirty="0" smtClean="0"/>
            </a:br>
            <a:r>
              <a:rPr lang="de-DE" dirty="0" smtClean="0"/>
              <a:t>unterdrückt durch Magnetfeld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20247" y="3681216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15000 km</a:t>
            </a:r>
            <a:endParaRPr lang="de-DE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358744" y="3999711"/>
            <a:ext cx="3714776" cy="158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pot_gc_stab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643050"/>
            <a:ext cx="7315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Granulation:</a:t>
            </a:r>
            <a:br>
              <a:rPr lang="de-DE" dirty="0" smtClean="0"/>
            </a:br>
            <a:r>
              <a:rPr lang="de-DE" dirty="0" smtClean="0"/>
              <a:t>unterdrückt durch Magnetfeld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01011" y="3681216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1=000 km</a:t>
            </a:r>
            <a:endParaRPr lang="de-DE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358744" y="3999711"/>
            <a:ext cx="3714776" cy="158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6302_20Aug2004_sunspot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94990" y="1514751"/>
            <a:ext cx="5948378" cy="512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Warum sind</a:t>
            </a:r>
            <a:br>
              <a:rPr lang="de-DE" dirty="0" smtClean="0"/>
            </a:br>
            <a:r>
              <a:rPr lang="de-DE" dirty="0" smtClean="0"/>
              <a:t>Sonnenflecken schwarz?</a:t>
            </a:r>
            <a:endParaRPr lang="de-DE" dirty="0"/>
          </a:p>
        </p:txBody>
      </p:sp>
      <p:pic>
        <p:nvPicPr>
          <p:cNvPr id="3" name="Picture 2" descr="blackbodyradiationcur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921" y="1785926"/>
            <a:ext cx="8471921" cy="46434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357818" y="2071678"/>
            <a:ext cx="300039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  <a:t>Plancksches Strahlungsgesetz</a:t>
            </a:r>
            <a:b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  <a:t>(Max Planck, 1901)</a:t>
            </a:r>
            <a:endParaRPr lang="de-DE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695212" y="3733953"/>
            <a:ext cx="221457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  <a:t>Helligkeit</a:t>
            </a:r>
            <a:endParaRPr lang="de-DE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6253483"/>
            <a:ext cx="300039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  <a:t>Wellenlänge (µm)</a:t>
            </a:r>
            <a:endParaRPr lang="de-DE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14678" y="3429000"/>
            <a:ext cx="1357322" cy="857256"/>
          </a:xfrm>
          <a:prstGeom prst="ellipse">
            <a:avLst/>
          </a:prstGeom>
          <a:ln w="508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2571744"/>
            <a:ext cx="111934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00"/>
                </a:solidFill>
              </a:rPr>
              <a:t>ruhige</a:t>
            </a:r>
            <a:br>
              <a:rPr lang="de-DE" sz="2400" dirty="0" smtClean="0">
                <a:solidFill>
                  <a:srgbClr val="FFCC00"/>
                </a:solidFill>
              </a:rPr>
            </a:br>
            <a:r>
              <a:rPr lang="de-DE" sz="2400" dirty="0" smtClean="0">
                <a:solidFill>
                  <a:srgbClr val="FFCC00"/>
                </a:solidFill>
              </a:rPr>
              <a:t>Sonne</a:t>
            </a:r>
            <a:endParaRPr lang="de-DE" sz="2400" dirty="0">
              <a:solidFill>
                <a:srgbClr val="FFCC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8526" y="5429264"/>
            <a:ext cx="1357322" cy="428628"/>
          </a:xfrm>
          <a:prstGeom prst="ellips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826" y="4429132"/>
            <a:ext cx="164936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C00000"/>
                </a:solidFill>
              </a:rPr>
              <a:t>Glühbirne</a:t>
            </a:r>
            <a:br>
              <a:rPr lang="de-DE" sz="2400" dirty="0" smtClean="0">
                <a:solidFill>
                  <a:srgbClr val="C00000"/>
                </a:solidFill>
              </a:rPr>
            </a:br>
            <a:r>
              <a:rPr lang="de-DE" sz="2400" dirty="0" smtClean="0">
                <a:solidFill>
                  <a:srgbClr val="C00000"/>
                </a:solidFill>
              </a:rPr>
              <a:t>(</a:t>
            </a:r>
            <a:r>
              <a:rPr lang="de-DE" sz="2400" dirty="0" smtClean="0">
                <a:solidFill>
                  <a:srgbClr val="C00000"/>
                </a:solidFill>
              </a:rPr>
              <a:t>2800 </a:t>
            </a:r>
            <a:r>
              <a:rPr lang="de-DE" sz="2400" dirty="0" smtClean="0">
                <a:solidFill>
                  <a:srgbClr val="C00000"/>
                </a:solidFill>
              </a:rPr>
              <a:t>K)</a:t>
            </a:r>
            <a:endParaRPr lang="de-DE" sz="2400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643438" y="4929198"/>
            <a:ext cx="1928826" cy="571504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57488" y="4929198"/>
            <a:ext cx="1500198" cy="500066"/>
          </a:xfrm>
          <a:prstGeom prst="ellipse">
            <a:avLst/>
          </a:prstGeom>
          <a:ln w="50800"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66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8" y="3571876"/>
            <a:ext cx="192533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00CC"/>
                </a:solidFill>
              </a:rPr>
              <a:t>Sonnenfleck</a:t>
            </a:r>
            <a:br>
              <a:rPr lang="de-DE" sz="2400" dirty="0" smtClean="0">
                <a:solidFill>
                  <a:srgbClr val="0000CC"/>
                </a:solidFill>
              </a:rPr>
            </a:br>
            <a:r>
              <a:rPr lang="de-DE" sz="2400" dirty="0" smtClean="0">
                <a:solidFill>
                  <a:srgbClr val="0000CC"/>
                </a:solidFill>
              </a:rPr>
              <a:t>(</a:t>
            </a:r>
            <a:r>
              <a:rPr lang="de-DE" sz="2400" dirty="0" smtClean="0">
                <a:solidFill>
                  <a:srgbClr val="0000CC"/>
                </a:solidFill>
              </a:rPr>
              <a:t>3800 </a:t>
            </a:r>
            <a:r>
              <a:rPr lang="de-DE" sz="2400" dirty="0" smtClean="0">
                <a:solidFill>
                  <a:srgbClr val="0000CC"/>
                </a:solidFill>
              </a:rPr>
              <a:t>K)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286248" y="4143380"/>
            <a:ext cx="1714512" cy="785818"/>
          </a:xfrm>
          <a:prstGeom prst="line">
            <a:avLst/>
          </a:prstGeom>
          <a:ln w="50800"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3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Temperaturen</a:t>
            </a:r>
            <a:br>
              <a:rPr lang="de-DE" dirty="0" smtClean="0"/>
            </a:br>
            <a:r>
              <a:rPr lang="de-DE" dirty="0" smtClean="0"/>
              <a:t>in einer aktiven Region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20247" y="3681216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15000 km</a:t>
            </a:r>
            <a:endParaRPr lang="de-DE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358744" y="3999711"/>
            <a:ext cx="3714776" cy="158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pot_gc_stab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643050"/>
            <a:ext cx="7315200" cy="4876800"/>
          </a:xfrm>
          <a:prstGeom prst="rect">
            <a:avLst/>
          </a:prstGeom>
        </p:spPr>
      </p:pic>
      <p:pic>
        <p:nvPicPr>
          <p:cNvPr id="2050" name="Picture 2" descr="C:\Users\lagg\AppData\Local\Microsoft\Windows\Temporary Internet Files\Content.IE5\TNK9BX65\MCNA01203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643050"/>
            <a:ext cx="899986" cy="181338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3357562"/>
            <a:ext cx="14638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C00"/>
                </a:solidFill>
              </a:rPr>
              <a:t>~3500 °C</a:t>
            </a:r>
            <a:endParaRPr lang="de-DE" sz="2400" dirty="0">
              <a:solidFill>
                <a:srgbClr val="FFCC00"/>
              </a:solidFill>
            </a:endParaRPr>
          </a:p>
        </p:txBody>
      </p:sp>
      <p:pic>
        <p:nvPicPr>
          <p:cNvPr id="10" name="Picture 2" descr="C:\Users\lagg\AppData\Local\Microsoft\Windows\Temporary Internet Files\Content.IE5\TNK9BX65\MCNA01203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785926"/>
            <a:ext cx="899986" cy="18133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43570" y="1928802"/>
            <a:ext cx="14638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C00"/>
                </a:solidFill>
              </a:rPr>
              <a:t>~5800 °C</a:t>
            </a:r>
            <a:endParaRPr lang="de-DE" sz="2400" dirty="0">
              <a:solidFill>
                <a:srgbClr val="FFCC00"/>
              </a:solidFill>
            </a:endParaRPr>
          </a:p>
        </p:txBody>
      </p:sp>
      <p:pic>
        <p:nvPicPr>
          <p:cNvPr id="2051" name="Picture 3" descr="C:\Users\lagg\AppData\Local\Microsoft\Windows\Temporary Internet Files\Content.IE5\T1KC9P68\MCj0435236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286256"/>
            <a:ext cx="1554785" cy="19149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86512" y="5929330"/>
            <a:ext cx="146386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CC00"/>
                </a:solidFill>
              </a:rPr>
              <a:t>~</a:t>
            </a:r>
            <a:r>
              <a:rPr lang="de-DE" sz="2400" dirty="0" smtClean="0">
                <a:solidFill>
                  <a:srgbClr val="FFCC00"/>
                </a:solidFill>
              </a:rPr>
              <a:t>2500 </a:t>
            </a:r>
            <a:r>
              <a:rPr lang="de-DE" sz="2400" dirty="0" smtClean="0">
                <a:solidFill>
                  <a:srgbClr val="FFCC00"/>
                </a:solidFill>
              </a:rPr>
              <a:t>°C</a:t>
            </a:r>
            <a:endParaRPr lang="de-DE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6 Stockwerke</a:t>
            </a:r>
            <a:br>
              <a:rPr lang="de-DE" dirty="0" smtClean="0"/>
            </a:br>
            <a:r>
              <a:rPr lang="de-DE" dirty="0" smtClean="0"/>
              <a:t>große Analysegeräte?</a:t>
            </a:r>
            <a:endParaRPr lang="de-DE" dirty="0"/>
          </a:p>
        </p:txBody>
      </p:sp>
      <p:pic>
        <p:nvPicPr>
          <p:cNvPr id="3" name="Picture 21" descr="Inner_tele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545099" cy="5164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571604" y="4429132"/>
            <a:ext cx="1357322" cy="2143140"/>
          </a:xfrm>
          <a:prstGeom prst="ellipse">
            <a:avLst/>
          </a:prstGeom>
          <a:noFill/>
          <a:ln w="50800">
            <a:solidFill>
              <a:srgbClr val="FF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57488" y="3429000"/>
            <a:ext cx="2857520" cy="1571636"/>
          </a:xfrm>
          <a:prstGeom prst="straightConnector1">
            <a:avLst/>
          </a:prstGeom>
          <a:noFill/>
          <a:ln w="50800">
            <a:solidFill>
              <a:srgbClr val="FFCC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6314" y="278605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FFCC00"/>
                </a:solidFill>
              </a:rPr>
              <a:t>Spektrograph</a:t>
            </a:r>
            <a:endParaRPr lang="de-DE" sz="3600" dirty="0">
              <a:solidFill>
                <a:srgbClr val="FF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3571876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= Analysegerät für Sonnenspektrum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Teneriffa</a:t>
            </a:r>
            <a:endParaRPr lang="de-DE" dirty="0"/>
          </a:p>
        </p:txBody>
      </p:sp>
      <p:pic>
        <p:nvPicPr>
          <p:cNvPr id="4" name="Picture 3" descr="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946" y="1595403"/>
            <a:ext cx="7500990" cy="500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Sonnenspektrum</a:t>
            </a:r>
            <a:endParaRPr lang="de-DE" dirty="0"/>
          </a:p>
        </p:txBody>
      </p:sp>
      <p:pic>
        <p:nvPicPr>
          <p:cNvPr id="4" name="Picture 19" descr="regenbog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3"/>
            <a:ext cx="6786610" cy="5095623"/>
          </a:xfrm>
          <a:prstGeom prst="rect">
            <a:avLst/>
          </a:prstGeom>
          <a:noFill/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85720" y="1500174"/>
            <a:ext cx="8596953" cy="841376"/>
            <a:chOff x="2736850" y="6230938"/>
            <a:chExt cx="6407150" cy="627062"/>
          </a:xfrm>
        </p:grpSpPr>
        <p:pic>
          <p:nvPicPr>
            <p:cNvPr id="4098" name="Picture 2" descr="fraunhofer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850" y="6230938"/>
              <a:ext cx="6407150" cy="576262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6062663" y="6677025"/>
              <a:ext cx="215900" cy="180975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Na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2816225" y="6675438"/>
              <a:ext cx="215900" cy="179387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Ca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7207250" y="6670675"/>
              <a:ext cx="215900" cy="180975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4337050" y="6673850"/>
              <a:ext cx="215900" cy="179388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5022850" y="6675438"/>
              <a:ext cx="215900" cy="179387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Fe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7696200" y="6673850"/>
              <a:ext cx="215900" cy="179388"/>
            </a:xfrm>
            <a:prstGeom prst="rect">
              <a:avLst/>
            </a:prstGeom>
            <a:solidFill>
              <a:srgbClr val="FFFF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00" tIns="3600" rIns="3600" bIns="36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r>
                <a:rPr kumimoji="0" lang="de-DE" sz="10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85720" y="2285992"/>
            <a:ext cx="3286148" cy="2500330"/>
          </a:xfrm>
          <a:prstGeom prst="line">
            <a:avLst/>
          </a:prstGeom>
          <a:ln w="38100">
            <a:solidFill>
              <a:srgbClr val="0000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4000496" y="2285992"/>
            <a:ext cx="4786346" cy="2500330"/>
          </a:xfrm>
          <a:prstGeom prst="line">
            <a:avLst/>
          </a:prstGeom>
          <a:ln w="38100">
            <a:solidFill>
              <a:srgbClr val="6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Fraunhofer Linien</a:t>
            </a:r>
            <a:endParaRPr lang="de-DE" dirty="0"/>
          </a:p>
        </p:txBody>
      </p:sp>
      <p:pic>
        <p:nvPicPr>
          <p:cNvPr id="3" name="Picture 5" descr="Spek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880" y="1540310"/>
            <a:ext cx="6497658" cy="493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6072206"/>
            <a:ext cx="579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entdeckt von Wollaston (1802) und Fraunhofer (1814)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Wie entstehen</a:t>
            </a:r>
            <a:br>
              <a:rPr lang="de-DE" dirty="0" smtClean="0"/>
            </a:br>
            <a:r>
              <a:rPr lang="de-DE" dirty="0" smtClean="0"/>
              <a:t>Fraunhofer-Linien?</a:t>
            </a:r>
            <a:endParaRPr lang="de-DE" dirty="0"/>
          </a:p>
        </p:txBody>
      </p:sp>
      <p:pic>
        <p:nvPicPr>
          <p:cNvPr id="3" name="Picture 12" descr="rad_transfer_absorption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500174"/>
            <a:ext cx="4560914" cy="5145392"/>
          </a:xfrm>
          <a:prstGeom prst="rect">
            <a:avLst/>
          </a:prstGeom>
          <a:noFill/>
          <a:ln/>
        </p:spPr>
      </p:pic>
      <p:pic>
        <p:nvPicPr>
          <p:cNvPr id="4" name="Picture 6" descr="rad_transfer_absorptio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20" y="1500174"/>
            <a:ext cx="4560914" cy="5145392"/>
          </a:xfrm>
          <a:prstGeom prst="rect">
            <a:avLst/>
          </a:prstGeom>
          <a:noFill/>
          <a:ln/>
        </p:spPr>
      </p:pic>
      <p:pic>
        <p:nvPicPr>
          <p:cNvPr id="5" name="Picture 10" descr="rad_transfer_absorpt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500174"/>
            <a:ext cx="4560914" cy="5145392"/>
          </a:xfrm>
          <a:prstGeom prst="rect">
            <a:avLst/>
          </a:prstGeom>
          <a:noFill/>
          <a:ln/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00574" y="1571474"/>
            <a:ext cx="4857705" cy="1314998"/>
            <a:chOff x="2635" y="773"/>
            <a:chExt cx="2943" cy="943"/>
          </a:xfrm>
        </p:grpSpPr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3239" y="773"/>
              <a:ext cx="2339" cy="9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pPr defTabSz="325438">
                <a:buFont typeface="Symbol" pitchFamily="18" charset="2"/>
                <a:buNone/>
              </a:pPr>
              <a:r>
                <a:rPr lang="de-DE" sz="2000" dirty="0"/>
                <a:t>kontinuierliches Spektrum (Regenbogen)</a:t>
              </a:r>
              <a:br>
                <a:rPr lang="de-DE" sz="2000" dirty="0"/>
              </a:br>
              <a:r>
                <a:rPr lang="de-DE" sz="2000" dirty="0">
                  <a:cs typeface="Arial" charset="0"/>
                </a:rPr>
                <a:t>→ </a:t>
              </a:r>
              <a:r>
                <a:rPr lang="de-DE" sz="2000" dirty="0"/>
                <a:t>alle Farben / Wellenlängen kommen durch</a:t>
              </a: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H="1" flipV="1">
              <a:off x="2635" y="1029"/>
              <a:ext cx="595" cy="2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endParaRPr lang="de-DE"/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785442" y="3226766"/>
            <a:ext cx="6144112" cy="1006816"/>
            <a:chOff x="1647" y="1863"/>
            <a:chExt cx="4331" cy="722"/>
          </a:xfrm>
        </p:grpSpPr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3456" y="1863"/>
              <a:ext cx="2522" cy="7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pPr defTabSz="325438">
                <a:buFont typeface="Symbol" pitchFamily="18" charset="2"/>
                <a:buNone/>
              </a:pPr>
              <a:r>
                <a:rPr lang="de-DE" sz="2000" dirty="0"/>
                <a:t>Lichtteilchen (Photon) hebt Elektron auf höhere Bahn</a:t>
              </a:r>
              <a:br>
                <a:rPr lang="de-DE" sz="2000" dirty="0"/>
              </a:br>
              <a:r>
                <a:rPr lang="de-DE" sz="2000" dirty="0">
                  <a:cs typeface="Arial" charset="0"/>
                </a:rPr>
                <a:t>→ Photon vernichtet</a:t>
              </a: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 flipH="1">
              <a:off x="1647" y="2099"/>
              <a:ext cx="1809" cy="37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endParaRPr lang="de-DE"/>
            </a:p>
          </p:txBody>
        </p:sp>
      </p:grpSp>
      <p:sp>
        <p:nvSpPr>
          <p:cNvPr id="12" name="Line 21"/>
          <p:cNvSpPr>
            <a:spLocks noChangeShapeType="1"/>
          </p:cNvSpPr>
          <p:nvPr/>
        </p:nvSpPr>
        <p:spPr bwMode="auto">
          <a:xfrm flipH="1" flipV="1">
            <a:off x="2643173" y="1928801"/>
            <a:ext cx="2611447" cy="11877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 wrap="square" lIns="82945" tIns="41473" rIns="82945" bIns="41473">
            <a:spAutoFit/>
          </a:bodyPr>
          <a:lstStyle/>
          <a:p>
            <a:endParaRPr lang="de-DE"/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143108" y="3929066"/>
            <a:ext cx="564617" cy="52990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square" lIns="82945" tIns="41473" rIns="82945" bIns="41473" anchor="ctr">
            <a:spAutoFit/>
          </a:bodyPr>
          <a:lstStyle/>
          <a:p>
            <a:endParaRPr lang="de-DE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351756" y="4639540"/>
            <a:ext cx="3069928" cy="193041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square" lIns="82945" tIns="41473" rIns="82945" bIns="41473">
            <a:spAutoFit/>
          </a:bodyPr>
          <a:lstStyle/>
          <a:p>
            <a:pPr marL="246063" indent="-246063" defTabSz="325438">
              <a:buFont typeface="Symbol" pitchFamily="18" charset="2"/>
              <a:buBlip>
                <a:blip r:embed="rId5"/>
              </a:buBlip>
            </a:pPr>
            <a:r>
              <a:rPr lang="de-DE" sz="2000" dirty="0"/>
              <a:t>jedes Atom / Molekül hat charakteristische Energieniveaus</a:t>
            </a:r>
          </a:p>
          <a:p>
            <a:pPr marL="246063" indent="-246063" defTabSz="325438">
              <a:buFont typeface="Symbol" pitchFamily="18" charset="2"/>
              <a:buBlip>
                <a:blip r:embed="rId5"/>
              </a:buBlip>
            </a:pPr>
            <a:r>
              <a:rPr lang="de-DE" sz="2000" dirty="0"/>
              <a:t>Fingerabdruck der Zusammensetzung der Sonnenatmosphäre!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Absorptionslinien:</a:t>
            </a:r>
            <a:br>
              <a:rPr lang="de-DE" dirty="0" smtClean="0"/>
            </a:br>
            <a:r>
              <a:rPr lang="de-DE" dirty="0" smtClean="0"/>
              <a:t>Intensitätsverlauf</a:t>
            </a:r>
            <a:endParaRPr lang="de-DE" dirty="0"/>
          </a:p>
        </p:txBody>
      </p:sp>
      <p:pic>
        <p:nvPicPr>
          <p:cNvPr id="3" name="Picture 5" descr="spec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571611"/>
            <a:ext cx="7715304" cy="479426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Geschwindigkeitsmessung</a:t>
            </a:r>
            <a:br>
              <a:rPr lang="de-DE" dirty="0" smtClean="0"/>
            </a:br>
            <a:r>
              <a:rPr lang="de-DE" dirty="0" smtClean="0"/>
              <a:t>mit Fraunhofer-Linien</a:t>
            </a:r>
            <a:endParaRPr lang="de-DE" dirty="0"/>
          </a:p>
        </p:txBody>
      </p:sp>
      <p:pic>
        <p:nvPicPr>
          <p:cNvPr id="3" name="Doppler_effect_-_listener_in_mot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1572" y="1643066"/>
            <a:ext cx="6477024" cy="4857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pic>
        <p:nvPicPr>
          <p:cNvPr id="18445" name="Picture 13" descr="line_movie_vlos_p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0000" y="1548000"/>
            <a:ext cx="4541278" cy="5040000"/>
          </a:xfrm>
          <a:noFill/>
          <a:ln/>
        </p:spPr>
      </p:pic>
      <p:sp>
        <p:nvSpPr>
          <p:cNvPr id="18441" name="Text Box 9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Geschwindigkeiten</a:t>
            </a:r>
            <a:br>
              <a:rPr lang="de-DE"/>
            </a:br>
            <a:r>
              <a:rPr lang="de-DE"/>
              <a:t>(„Winde“, Strömungen)</a:t>
            </a:r>
            <a:br>
              <a:rPr lang="de-DE"/>
            </a:br>
            <a:r>
              <a:rPr lang="de-DE"/>
              <a:t>Doppler-Effekt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 dirty="0">
                <a:solidFill>
                  <a:schemeClr val="bg2"/>
                </a:solidFill>
              </a:rPr>
              <a:t>Temperatur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(kalt=3500°, heiß=6000°)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/>
            <a:r>
              <a:rPr lang="de-DE" dirty="0">
                <a:solidFill>
                  <a:schemeClr val="bg2"/>
                </a:solidFill>
              </a:rPr>
              <a:t>Dichte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(Anzahl, Anreicherungen)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 dirty="0">
                <a:solidFill>
                  <a:schemeClr val="bg2"/>
                </a:solidFill>
              </a:rPr>
              <a:t>Magnetfelder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(Sonnenflecken)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Linienaufspaltung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pic>
        <p:nvPicPr>
          <p:cNvPr id="18445" name="Picture 13" descr="line_movie_vlos_p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0000" y="1548000"/>
            <a:ext cx="4541278" cy="5040000"/>
          </a:xfrm>
          <a:noFill/>
          <a:ln/>
        </p:spPr>
      </p:pic>
      <p:sp>
        <p:nvSpPr>
          <p:cNvPr id="18441" name="Text Box 9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Geschwindigkeiten</a:t>
            </a:r>
            <a:br>
              <a:rPr lang="de-DE"/>
            </a:br>
            <a:r>
              <a:rPr lang="de-DE"/>
              <a:t>(„Winde“, Strömungen)</a:t>
            </a:r>
            <a:br>
              <a:rPr lang="de-DE"/>
            </a:br>
            <a:r>
              <a:rPr lang="de-DE"/>
              <a:t>Doppler-Effekt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 dirty="0">
                <a:solidFill>
                  <a:schemeClr val="bg2"/>
                </a:solidFill>
              </a:rPr>
              <a:t>Temperatur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(kalt=3500°, heiß=6000°)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/>
            <a:r>
              <a:rPr lang="de-DE" dirty="0">
                <a:solidFill>
                  <a:schemeClr val="bg2"/>
                </a:solidFill>
              </a:rPr>
              <a:t>Dichte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(Anzahl, Anreicherungen)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 dirty="0">
                <a:solidFill>
                  <a:schemeClr val="bg2"/>
                </a:solidFill>
              </a:rPr>
              <a:t>Magnetfelder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(Sonnenflecken)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Linienaufspaltung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sp>
        <p:nvSpPr>
          <p:cNvPr id="359427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Geschwindigkeiten</a:t>
            </a:r>
            <a:br>
              <a:rPr lang="de-DE"/>
            </a:br>
            <a:r>
              <a:rPr lang="de-DE"/>
              <a:t>(„Winde“, Strömungen)</a:t>
            </a:r>
            <a:br>
              <a:rPr lang="de-DE"/>
            </a:br>
            <a:r>
              <a:rPr lang="de-DE"/>
              <a:t>Doppler-Effekt</a:t>
            </a: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/>
            <a:r>
              <a:rPr lang="de-DE">
                <a:solidFill>
                  <a:schemeClr val="bg2"/>
                </a:solidFill>
              </a:rPr>
              <a:t>Temperatur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(kalt=3500°, heiß=6000°)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Dichte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(Anzahl, Anreicherungen)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/>
            <a:r>
              <a:rPr lang="de-DE">
                <a:solidFill>
                  <a:schemeClr val="bg2"/>
                </a:solidFill>
              </a:rPr>
              <a:t>Magnetfelder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(Sonnenflecken)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Linienaufspaltung</a:t>
            </a:r>
          </a:p>
        </p:txBody>
      </p:sp>
      <p:pic>
        <p:nvPicPr>
          <p:cNvPr id="359432" name="Picture 8" descr="line_movie_vlo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1548000"/>
            <a:ext cx="4541279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sp>
        <p:nvSpPr>
          <p:cNvPr id="345091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Temperatur</a:t>
            </a:r>
            <a:br>
              <a:rPr lang="de-DE"/>
            </a:br>
            <a:r>
              <a:rPr lang="de-DE"/>
              <a:t>(kalt=3500°, heiß=6000°)</a:t>
            </a:r>
            <a:br>
              <a:rPr lang="de-DE"/>
            </a:br>
            <a:r>
              <a:rPr lang="de-DE"/>
              <a:t>Linienbreite</a:t>
            </a:r>
          </a:p>
        </p:txBody>
      </p:sp>
      <p:sp>
        <p:nvSpPr>
          <p:cNvPr id="345093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Dichte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(Anzahl, Anreicherungen)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345094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Magnetfelder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(Sonnenflecken)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Linienaufspaltung</a:t>
            </a:r>
          </a:p>
        </p:txBody>
      </p:sp>
      <p:pic>
        <p:nvPicPr>
          <p:cNvPr id="345098" name="Picture 10" descr="line_movie_vdopp_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1548000"/>
            <a:ext cx="454127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pic>
        <p:nvPicPr>
          <p:cNvPr id="361480" name="Picture 8" descr="line_movie_vdopp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0000" y="1548000"/>
            <a:ext cx="4541279" cy="5040000"/>
          </a:xfrm>
          <a:noFill/>
          <a:ln/>
        </p:spPr>
      </p:pic>
      <p:sp>
        <p:nvSpPr>
          <p:cNvPr id="361475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Temperatur</a:t>
            </a:r>
            <a:br>
              <a:rPr lang="de-DE"/>
            </a:br>
            <a:r>
              <a:rPr lang="de-DE"/>
              <a:t>(kalt=3500°, heiß=6000°)</a:t>
            </a:r>
            <a:br>
              <a:rPr lang="de-DE"/>
            </a:br>
            <a:r>
              <a:rPr lang="de-DE"/>
              <a:t>Linienbreite</a:t>
            </a: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Dichte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(Anzahl, Anreicherungen)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361478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Magnetfelder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(Sonnenflecken)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Linienaufspaltung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Teneriffa?</a:t>
            </a:r>
            <a:endParaRPr lang="de-DE" dirty="0"/>
          </a:p>
        </p:txBody>
      </p:sp>
      <p:pic>
        <p:nvPicPr>
          <p:cNvPr id="4" name="Picture 3" descr="Gambia-Sunbeach-Hotel-38~Expand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24" y="1500174"/>
            <a:ext cx="6858000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2844" y="6072206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/>
              <a:t>Teneriffa eignet sich besonders gut zur Sonnenbeobachtung! </a:t>
            </a:r>
            <a:endParaRPr lang="de-DE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pic>
        <p:nvPicPr>
          <p:cNvPr id="349194" name="Picture 10" descr="line_movie_sgrad_p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0000" y="1548000"/>
            <a:ext cx="4541279" cy="5040000"/>
          </a:xfrm>
          <a:noFill/>
          <a:ln/>
        </p:spPr>
      </p:pic>
      <p:sp>
        <p:nvSpPr>
          <p:cNvPr id="349187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Temperatur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(kalt=3500°, heiß=6000°)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Dichte</a:t>
            </a:r>
            <a:br>
              <a:rPr lang="de-DE"/>
            </a:br>
            <a:r>
              <a:rPr lang="de-DE"/>
              <a:t>(Anzahl, Anreicherungen)</a:t>
            </a:r>
            <a:br>
              <a:rPr lang="de-DE"/>
            </a:br>
            <a:r>
              <a:rPr lang="de-DE"/>
              <a:t>Intensität</a:t>
            </a: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Magnetfelder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(Sonnenflecken)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Linienaufspaltung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sp>
        <p:nvSpPr>
          <p:cNvPr id="363523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Temperatur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(kalt=3500°, heiß=6000°)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Dichte</a:t>
            </a:r>
            <a:br>
              <a:rPr lang="de-DE"/>
            </a:br>
            <a:r>
              <a:rPr lang="de-DE"/>
              <a:t>(Anzahl, Anreicherungen)</a:t>
            </a:r>
            <a:br>
              <a:rPr lang="de-DE"/>
            </a:br>
            <a:r>
              <a:rPr lang="de-DE"/>
              <a:t>Intensität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Magnetfelder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(Sonnenflecken)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Linienaufspaltung</a:t>
            </a:r>
          </a:p>
        </p:txBody>
      </p:sp>
      <p:pic>
        <p:nvPicPr>
          <p:cNvPr id="363528" name="Picture 8" descr="line_movie_sgra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1548000"/>
            <a:ext cx="4541278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pic>
        <p:nvPicPr>
          <p:cNvPr id="347146" name="Picture 10" descr="line_movie_bfiel_p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0000" y="1548000"/>
            <a:ext cx="4541279" cy="5040000"/>
          </a:xfrm>
          <a:noFill/>
          <a:ln/>
        </p:spPr>
      </p:pic>
      <p:sp>
        <p:nvSpPr>
          <p:cNvPr id="347139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47140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Temperatur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(kalt=3500°, heiß=6000°)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Dichte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(Anzahl, Anreicherungen)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Magnetfelder</a:t>
            </a:r>
            <a:br>
              <a:rPr lang="de-DE"/>
            </a:br>
            <a:r>
              <a:rPr lang="de-DE"/>
              <a:t>(Sonnenflecken)</a:t>
            </a:r>
            <a:br>
              <a:rPr lang="de-DE"/>
            </a:br>
            <a:r>
              <a:rPr lang="de-DE"/>
              <a:t>Linienaufspaltung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21538" algn="l"/>
                <a:tab pos="7880350" algn="l"/>
                <a:tab pos="8534400" algn="l"/>
              </a:tabLst>
            </a:pPr>
            <a:r>
              <a:rPr lang="en-GB" dirty="0" err="1"/>
              <a:t>Informationen</a:t>
            </a:r>
            <a:r>
              <a:rPr lang="en-GB" dirty="0"/>
              <a:t> </a:t>
            </a:r>
            <a:r>
              <a:rPr lang="en-GB" dirty="0" err="1" smtClean="0"/>
              <a:t>aus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Fraunhofer-Linien</a:t>
            </a:r>
            <a:endParaRPr lang="en-GB" dirty="0"/>
          </a:p>
        </p:txBody>
      </p:sp>
      <p:sp>
        <p:nvSpPr>
          <p:cNvPr id="365571" name="Text Box 3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11141" y="1682771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Geschwindigkeiten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(„Winde“, Strömungen)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Doppler-Effekt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311141" y="2944834"/>
            <a:ext cx="2903537" cy="931862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Temperatur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(kalt=3500°, heiß=6000°)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Linienbreite</a:t>
            </a:r>
          </a:p>
        </p:txBody>
      </p:sp>
      <p:sp>
        <p:nvSpPr>
          <p:cNvPr id="365573" name="Text Box 5"/>
          <p:cNvSpPr txBox="1">
            <a:spLocks noChangeArrowheads="1"/>
          </p:cNvSpPr>
          <p:nvPr/>
        </p:nvSpPr>
        <p:spPr bwMode="auto">
          <a:xfrm>
            <a:off x="311141" y="4232296"/>
            <a:ext cx="2903537" cy="931863"/>
          </a:xfrm>
          <a:prstGeom prst="rect">
            <a:avLst/>
          </a:prstGeom>
          <a:solidFill>
            <a:srgbClr val="C0C0C0"/>
          </a:solidFill>
          <a:ln w="25400" algn="ctr">
            <a:solidFill>
              <a:srgbClr val="C0C0C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>
                <a:solidFill>
                  <a:schemeClr val="bg2"/>
                </a:solidFill>
              </a:rPr>
              <a:t>Dichte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(Anzahl, Anreicherungen)</a:t>
            </a:r>
            <a:br>
              <a:rPr lang="de-DE">
                <a:solidFill>
                  <a:schemeClr val="bg2"/>
                </a:solidFill>
              </a:rPr>
            </a:br>
            <a:r>
              <a:rPr lang="de-DE">
                <a:solidFill>
                  <a:schemeClr val="bg2"/>
                </a:solidFill>
              </a:rPr>
              <a:t>Intensität</a:t>
            </a:r>
          </a:p>
        </p:txBody>
      </p:sp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311141" y="5497534"/>
            <a:ext cx="2903537" cy="931862"/>
          </a:xfrm>
          <a:prstGeom prst="rect">
            <a:avLst/>
          </a:prstGeom>
          <a:solidFill>
            <a:srgbClr val="333333"/>
          </a:solidFill>
          <a:ln w="25400" algn="ctr">
            <a:solidFill>
              <a:srgbClr val="FFFF00"/>
            </a:solidFill>
            <a:miter lim="800000"/>
            <a:headEnd/>
            <a:tailEnd type="none" w="lg" len="lg"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325438">
              <a:buFont typeface="Symbol" pitchFamily="18" charset="2"/>
              <a:buNone/>
            </a:pPr>
            <a:r>
              <a:rPr lang="de-DE"/>
              <a:t>Magnetfelder</a:t>
            </a:r>
            <a:br>
              <a:rPr lang="de-DE"/>
            </a:br>
            <a:r>
              <a:rPr lang="de-DE"/>
              <a:t>(Sonnenflecken)</a:t>
            </a:r>
            <a:br>
              <a:rPr lang="de-DE"/>
            </a:br>
            <a:r>
              <a:rPr lang="de-DE"/>
              <a:t>Linienaufspaltung</a:t>
            </a:r>
          </a:p>
        </p:txBody>
      </p:sp>
      <p:pic>
        <p:nvPicPr>
          <p:cNvPr id="365576" name="Picture 8" descr="line_movie_bfie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1548000"/>
            <a:ext cx="4541279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Aktive Region am Rand:</a:t>
            </a:r>
            <a:br>
              <a:rPr lang="de-DE" dirty="0" smtClean="0"/>
            </a:br>
            <a:r>
              <a:rPr lang="de-DE" dirty="0" smtClean="0"/>
              <a:t>Photosphäre</a:t>
            </a:r>
            <a:endParaRPr lang="de-DE" dirty="0"/>
          </a:p>
        </p:txBody>
      </p:sp>
      <p:pic>
        <p:nvPicPr>
          <p:cNvPr id="3" name="Picture 2" descr="gband.fz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000" y="1548000"/>
            <a:ext cx="5754000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1571612"/>
            <a:ext cx="2571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Photosphäre:</a:t>
            </a:r>
          </a:p>
          <a:p>
            <a:pPr marL="274638" indent="-274638">
              <a:buFont typeface="Wingdings" pitchFamily="2" charset="2"/>
              <a:buChar char="Ø"/>
            </a:pPr>
            <a:r>
              <a:rPr lang="de-DE" sz="2400" dirty="0" smtClean="0"/>
              <a:t>sichtbare „Sonnenober-fläche“</a:t>
            </a:r>
          </a:p>
          <a:p>
            <a:pPr marL="274638" indent="-274638">
              <a:buFont typeface="Wingdings" pitchFamily="2" charset="2"/>
              <a:buChar char="Ø"/>
            </a:pPr>
            <a:r>
              <a:rPr lang="de-DE" sz="2400" dirty="0" smtClean="0"/>
              <a:t>von dort kommt das Licht</a:t>
            </a:r>
            <a:endParaRPr lang="de-DE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Aktive Region am Rand:</a:t>
            </a:r>
            <a:br>
              <a:rPr lang="de-DE" dirty="0" smtClean="0"/>
            </a:br>
            <a:r>
              <a:rPr lang="de-DE" dirty="0" smtClean="0"/>
              <a:t>höhere Atmosphärenschichten</a:t>
            </a:r>
            <a:endParaRPr lang="de-DE" dirty="0"/>
          </a:p>
        </p:txBody>
      </p:sp>
      <p:pic>
        <p:nvPicPr>
          <p:cNvPr id="3" name="Picture 2" descr="gband.fz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000" y="1548000"/>
            <a:ext cx="5754000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1571612"/>
            <a:ext cx="2571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Durch geeignete Wahl der Wellenlänge kann man höhere Atmosphären-schichten sichtbar machen</a:t>
            </a:r>
            <a:endParaRPr lang="de-DE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Aktive Region am Rand:</a:t>
            </a:r>
            <a:br>
              <a:rPr lang="de-DE" dirty="0" smtClean="0"/>
            </a:br>
            <a:r>
              <a:rPr lang="de-DE" dirty="0" smtClean="0"/>
              <a:t>Chromosphäre</a:t>
            </a:r>
            <a:endParaRPr lang="de-DE" dirty="0"/>
          </a:p>
        </p:txBody>
      </p:sp>
      <p:pic>
        <p:nvPicPr>
          <p:cNvPr id="3" name="Picture 2" descr="gband.fz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000" y="1548000"/>
            <a:ext cx="5754000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1571612"/>
            <a:ext cx="2571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H-</a:t>
            </a:r>
            <a:r>
              <a:rPr lang="de-DE" sz="2400" dirty="0" err="1" smtClean="0"/>
              <a:t>alpha</a:t>
            </a:r>
            <a:r>
              <a:rPr lang="de-DE" sz="2400" dirty="0" smtClean="0"/>
              <a:t> Bild der Chromosphäre:</a:t>
            </a:r>
            <a:br>
              <a:rPr lang="de-DE" sz="2400" dirty="0" smtClean="0"/>
            </a:br>
            <a:r>
              <a:rPr lang="de-DE" sz="2400" dirty="0" smtClean="0"/>
              <a:t>rot leuchtender Rand während einer Sonnenfinsternis</a:t>
            </a:r>
            <a:endParaRPr lang="de-DE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Geschwindigkeiten</a:t>
            </a:r>
            <a:br>
              <a:rPr lang="de-DE" dirty="0" smtClean="0"/>
            </a:br>
            <a:r>
              <a:rPr lang="de-DE" dirty="0" smtClean="0"/>
              <a:t>in einem Sonnenfleck</a:t>
            </a:r>
            <a:endParaRPr lang="de-DE" dirty="0"/>
          </a:p>
        </p:txBody>
      </p:sp>
      <p:pic>
        <p:nvPicPr>
          <p:cNvPr id="3" name="Picture 21" descr="im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3"/>
            <a:ext cx="5049749" cy="504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29322" y="2214554"/>
            <a:ext cx="2928958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5125" indent="-365125"/>
            <a:r>
              <a:rPr lang="de-DE" sz="2400" dirty="0" smtClean="0"/>
              <a:t>Intensitätsbild:</a:t>
            </a:r>
          </a:p>
          <a:p>
            <a:pPr marL="365125" indent="-365125"/>
            <a:endParaRPr lang="de-DE" sz="2400" dirty="0" smtClean="0">
              <a:solidFill>
                <a:srgbClr val="FF0000"/>
              </a:solidFill>
            </a:endParaRPr>
          </a:p>
          <a:p>
            <a:pPr marL="365125" indent="-365125"/>
            <a:r>
              <a:rPr lang="de-DE" sz="2400" dirty="0" smtClean="0">
                <a:solidFill>
                  <a:srgbClr val="FFAC33"/>
                </a:solidFill>
              </a:rPr>
              <a:t>hell = hohe Intensität (heiß)</a:t>
            </a:r>
          </a:p>
          <a:p>
            <a:pPr marL="365125" indent="-365125"/>
            <a:endParaRPr lang="de-DE" sz="2400" dirty="0" smtClean="0">
              <a:solidFill>
                <a:srgbClr val="0000CC"/>
              </a:solidFill>
            </a:endParaRPr>
          </a:p>
          <a:p>
            <a:pPr marL="365125" indent="-365125"/>
            <a:r>
              <a:rPr lang="de-DE" sz="2400" dirty="0" smtClean="0">
                <a:solidFill>
                  <a:srgbClr val="2A0000"/>
                </a:solidFill>
              </a:rPr>
              <a:t>dunkel = niedrige Intensität (kühl)</a:t>
            </a:r>
            <a:endParaRPr lang="de-DE" sz="2400" dirty="0">
              <a:solidFill>
                <a:srgbClr val="2A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v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5044868" cy="504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Geschwindigkeiten</a:t>
            </a:r>
            <a:br>
              <a:rPr lang="de-DE" dirty="0" smtClean="0"/>
            </a:br>
            <a:r>
              <a:rPr lang="de-DE" dirty="0" smtClean="0"/>
              <a:t>in einem Sonnenfleck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929322" y="2214554"/>
            <a:ext cx="2928958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5125" indent="-365125"/>
            <a:r>
              <a:rPr lang="de-DE" sz="2400" dirty="0" smtClean="0">
                <a:solidFill>
                  <a:srgbClr val="FF0000"/>
                </a:solidFill>
              </a:rPr>
              <a:t>rot = vom Beobachter weg</a:t>
            </a:r>
            <a:br>
              <a:rPr lang="de-DE" sz="2400" dirty="0" smtClean="0">
                <a:solidFill>
                  <a:srgbClr val="FF0000"/>
                </a:solidFill>
              </a:rPr>
            </a:br>
            <a:r>
              <a:rPr lang="de-DE" sz="2400" dirty="0" smtClean="0">
                <a:solidFill>
                  <a:srgbClr val="FF0000"/>
                </a:solidFill>
              </a:rPr>
              <a:t>(+7 km/s)</a:t>
            </a:r>
          </a:p>
          <a:p>
            <a:pPr marL="365125" indent="-365125"/>
            <a:r>
              <a:rPr lang="de-DE" sz="2400" dirty="0" smtClean="0">
                <a:solidFill>
                  <a:srgbClr val="66FF99"/>
                </a:solidFill>
              </a:rPr>
              <a:t>grün = Material ist in Ruhe (0 km/s)</a:t>
            </a:r>
          </a:p>
          <a:p>
            <a:pPr marL="365125" indent="-365125"/>
            <a:r>
              <a:rPr lang="de-DE" sz="2400" dirty="0" smtClean="0">
                <a:solidFill>
                  <a:srgbClr val="0000CC"/>
                </a:solidFill>
              </a:rPr>
              <a:t>blau = zum Beobachter hin</a:t>
            </a:r>
            <a:br>
              <a:rPr lang="de-DE" sz="2400" dirty="0" smtClean="0">
                <a:solidFill>
                  <a:srgbClr val="0000CC"/>
                </a:solidFill>
              </a:rPr>
            </a:br>
            <a:r>
              <a:rPr lang="de-DE" sz="2400" dirty="0" smtClean="0">
                <a:solidFill>
                  <a:srgbClr val="0000CC"/>
                </a:solidFill>
              </a:rPr>
              <a:t>(-7 km/s)</a:t>
            </a:r>
            <a:endParaRPr lang="de-DE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Magnetfelder</a:t>
            </a:r>
            <a:br>
              <a:rPr lang="de-DE" dirty="0" smtClean="0"/>
            </a:br>
            <a:r>
              <a:rPr lang="de-DE" dirty="0" smtClean="0"/>
              <a:t>in einem Sonnenfleck</a:t>
            </a:r>
            <a:endParaRPr lang="de-DE" dirty="0"/>
          </a:p>
        </p:txBody>
      </p:sp>
      <p:pic>
        <p:nvPicPr>
          <p:cNvPr id="3" name="Picture 21" descr="im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3"/>
            <a:ext cx="5049749" cy="504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29322" y="2214554"/>
            <a:ext cx="2928958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5125" indent="-365125"/>
            <a:r>
              <a:rPr lang="de-DE" sz="2400" dirty="0" smtClean="0"/>
              <a:t>Intensitätsbild:</a:t>
            </a:r>
          </a:p>
          <a:p>
            <a:pPr marL="365125" indent="-365125"/>
            <a:endParaRPr lang="de-DE" sz="2400" dirty="0" smtClean="0">
              <a:solidFill>
                <a:srgbClr val="FF0000"/>
              </a:solidFill>
            </a:endParaRPr>
          </a:p>
          <a:p>
            <a:pPr marL="365125" indent="-365125"/>
            <a:r>
              <a:rPr lang="de-DE" sz="2400" dirty="0" smtClean="0">
                <a:solidFill>
                  <a:srgbClr val="FFAC33"/>
                </a:solidFill>
              </a:rPr>
              <a:t>hell = hohe Intensität (heiß)</a:t>
            </a:r>
          </a:p>
          <a:p>
            <a:pPr marL="365125" indent="-365125"/>
            <a:endParaRPr lang="de-DE" sz="2400" dirty="0" smtClean="0">
              <a:solidFill>
                <a:srgbClr val="0000CC"/>
              </a:solidFill>
            </a:endParaRPr>
          </a:p>
          <a:p>
            <a:pPr marL="365125" indent="-365125"/>
            <a:r>
              <a:rPr lang="de-DE" sz="2400" dirty="0" smtClean="0">
                <a:solidFill>
                  <a:srgbClr val="2A0000"/>
                </a:solidFill>
              </a:rPr>
              <a:t>dunkel = niedrige Intensität (kühl)</a:t>
            </a:r>
            <a:endParaRPr lang="de-DE" sz="2400" dirty="0">
              <a:solidFill>
                <a:srgbClr val="2A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Sonnenteleskope</a:t>
            </a:r>
            <a:br>
              <a:rPr lang="de-DE" dirty="0" smtClean="0"/>
            </a:br>
            <a:r>
              <a:rPr lang="de-DE" dirty="0" smtClean="0"/>
              <a:t>brauchen viel Sonne</a:t>
            </a:r>
            <a:endParaRPr lang="de-DE" dirty="0"/>
          </a:p>
        </p:txBody>
      </p:sp>
      <p:pic>
        <p:nvPicPr>
          <p:cNvPr id="3" name="Picture 2" descr="brd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3786214" cy="4943869"/>
          </a:xfrm>
          <a:prstGeom prst="rect">
            <a:avLst/>
          </a:prstGeom>
        </p:spPr>
      </p:pic>
      <p:pic>
        <p:nvPicPr>
          <p:cNvPr id="4" name="Picture 3" descr="legen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5362595"/>
            <a:ext cx="4450884" cy="12811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85918" y="3571876"/>
            <a:ext cx="3214710" cy="2286016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14942" y="3071810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Maximum:</a:t>
            </a:r>
            <a:br>
              <a:rPr lang="de-DE" sz="2400" dirty="0" smtClean="0"/>
            </a:br>
            <a:r>
              <a:rPr lang="de-DE" sz="2400" dirty="0" smtClean="0"/>
              <a:t>Etwa 5.2 h/Tag</a:t>
            </a:r>
          </a:p>
          <a:p>
            <a:endParaRPr lang="de-DE" sz="2400" dirty="0" smtClean="0"/>
          </a:p>
          <a:p>
            <a:r>
              <a:rPr lang="de-DE" sz="2400" dirty="0" smtClean="0"/>
              <a:t>(MPS: 4.1 h/Tag)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b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5044871" cy="504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Magnetfelder</a:t>
            </a:r>
            <a:br>
              <a:rPr lang="de-DE" dirty="0" smtClean="0"/>
            </a:br>
            <a:r>
              <a:rPr lang="de-DE" dirty="0" smtClean="0"/>
              <a:t>in einem Sonnenfleck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929322" y="2214554"/>
            <a:ext cx="2928958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5125" indent="-365125"/>
            <a:r>
              <a:rPr lang="de-DE" sz="2400" dirty="0" smtClean="0">
                <a:solidFill>
                  <a:srgbClr val="FF0000"/>
                </a:solidFill>
              </a:rPr>
              <a:t>rot = starkes Magnetfeld (2700 G)</a:t>
            </a:r>
          </a:p>
          <a:p>
            <a:pPr marL="365125" indent="-365125"/>
            <a:endParaRPr lang="de-DE" sz="2400" dirty="0" smtClean="0">
              <a:solidFill>
                <a:srgbClr val="66FF99"/>
              </a:solidFill>
            </a:endParaRPr>
          </a:p>
          <a:p>
            <a:pPr marL="365125" indent="-365125"/>
            <a:r>
              <a:rPr lang="de-DE" sz="2400" dirty="0" smtClean="0">
                <a:solidFill>
                  <a:srgbClr val="0000CC"/>
                </a:solidFill>
              </a:rPr>
              <a:t>blau = schwaches Magnetfeld</a:t>
            </a:r>
            <a:endParaRPr lang="de-DE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Wozu brauchen wir das?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63538">
              <a:buNone/>
            </a:pPr>
            <a:r>
              <a:rPr lang="de-DE" dirty="0" smtClean="0"/>
              <a:t>Ziel: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Zweckfreie Grundlagenforschung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Verstehen, wie die Sonne funktioniert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Beobachtungen sind Grundlagen für theoretische Modelle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Beobachtungen </a:t>
            </a:r>
            <a:r>
              <a:rPr lang="de-DE" dirty="0" smtClean="0">
                <a:solidFill>
                  <a:srgbClr val="92D050"/>
                </a:solidFill>
              </a:rPr>
              <a:t>bestätigen</a:t>
            </a:r>
            <a:r>
              <a:rPr lang="de-DE" dirty="0" smtClean="0"/>
              <a:t>/</a:t>
            </a:r>
            <a:r>
              <a:rPr lang="de-DE" dirty="0" smtClean="0">
                <a:solidFill>
                  <a:srgbClr val="FF0000"/>
                </a:solidFill>
              </a:rPr>
              <a:t>widerlegen</a:t>
            </a:r>
            <a:r>
              <a:rPr lang="de-DE" dirty="0" smtClean="0"/>
              <a:t> theoretische Modelle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Modellrechnungen (Simulationen)</a:t>
            </a:r>
            <a:endParaRPr lang="de-DE" dirty="0"/>
          </a:p>
        </p:txBody>
      </p:sp>
      <p:pic>
        <p:nvPicPr>
          <p:cNvPr id="4" name="by_B2_fa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14548" y="1515078"/>
            <a:ext cx="8091510" cy="5057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1000108"/>
            <a:ext cx="249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M. Rempel et al., 2008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Wozu brauchen wir das?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2744"/>
            <a:ext cx="8143932" cy="3898503"/>
          </a:xfrm>
        </p:spPr>
        <p:txBody>
          <a:bodyPr wrap="square">
            <a:spAutoFit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Wenn Simulationen korrekt</a:t>
            </a:r>
            <a:br>
              <a:rPr lang="de-DE" dirty="0" smtClean="0"/>
            </a:br>
            <a:r>
              <a:rPr lang="de-DE" dirty="0" smtClean="0">
                <a:sym typeface="Wingdings" pitchFamily="2" charset="2"/>
              </a:rPr>
              <a:t> physikalische Prozesse verstanden!</a:t>
            </a:r>
            <a:endParaRPr lang="de-DE" dirty="0" smtClean="0"/>
          </a:p>
          <a:p>
            <a:pPr marL="363538" indent="-363538">
              <a:buNone/>
            </a:pPr>
            <a:endParaRPr lang="de-DE" dirty="0" smtClean="0"/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Vorhersage: Solare Eruptionen</a:t>
            </a:r>
          </a:p>
          <a:p>
            <a:pPr marL="711518" lvl="1" indent="-363538">
              <a:buFont typeface="Wingdings" pitchFamily="2" charset="2"/>
              <a:buChar char="Ø"/>
            </a:pPr>
            <a:r>
              <a:rPr lang="de-DE" dirty="0" smtClean="0"/>
              <a:t>Flugverkehr / Satelliten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de-DE" dirty="0" smtClean="0"/>
              <a:t>Zusammenhang: Sonnenaktivität / Klima</a:t>
            </a:r>
          </a:p>
          <a:p>
            <a:pPr marL="711518" lvl="1" indent="-363538">
              <a:buFont typeface="Wingdings" pitchFamily="2" charset="2"/>
              <a:buChar char="Ø"/>
            </a:pPr>
            <a:r>
              <a:rPr lang="de-DE" dirty="0" err="1" smtClean="0"/>
              <a:t>wieviel</a:t>
            </a:r>
            <a:r>
              <a:rPr lang="de-DE" dirty="0" smtClean="0"/>
              <a:t> trägt der Mensch zur Erderwärmung bei?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set_05101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6286520"/>
            <a:ext cx="82153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Sonnenuntergang am </a:t>
            </a:r>
            <a:r>
              <a:rPr lang="de-DE" sz="2000" dirty="0" err="1" smtClean="0"/>
              <a:t>Teide</a:t>
            </a:r>
            <a:r>
              <a:rPr lang="de-DE" sz="2000" dirty="0" smtClean="0"/>
              <a:t>, aufgenommen vom VTT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nächsten Regener-Vorträge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46237"/>
            <a:ext cx="8643998" cy="4526280"/>
          </a:xfrm>
        </p:spPr>
        <p:txBody>
          <a:bodyPr>
            <a:noAutofit/>
          </a:bodyPr>
          <a:lstStyle/>
          <a:p>
            <a:pPr marL="449263" indent="-449263">
              <a:buFont typeface="Wingdings" pitchFamily="2" charset="2"/>
              <a:buChar char="Ø"/>
            </a:pPr>
            <a:r>
              <a:rPr lang="de-DE" sz="2400" u="sng" dirty="0" smtClean="0"/>
              <a:t>Dienstag, 20. Oktober 2009, 19.00 Uhr: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Prof. Dr. Heike Rauer (DLR, Berlin)</a:t>
            </a:r>
            <a:br>
              <a:rPr lang="de-DE" sz="2400" dirty="0" smtClean="0"/>
            </a:br>
            <a:r>
              <a:rPr lang="de-DE" sz="2400" b="1" dirty="0" smtClean="0">
                <a:solidFill>
                  <a:srgbClr val="FFC000"/>
                </a:solidFill>
              </a:rPr>
              <a:t>Die Suche nach </a:t>
            </a:r>
            <a:r>
              <a:rPr lang="de-DE" sz="2400" b="1" dirty="0" err="1" smtClean="0">
                <a:solidFill>
                  <a:srgbClr val="FFC000"/>
                </a:solidFill>
              </a:rPr>
              <a:t>Exoplaneten</a:t>
            </a:r>
            <a:r>
              <a:rPr lang="de-DE" sz="2400" b="1" dirty="0" smtClean="0">
                <a:solidFill>
                  <a:srgbClr val="FFC000"/>
                </a:solidFill>
              </a:rPr>
              <a:t> - Neueste Ergebnisse der Weltraummission Corot</a:t>
            </a:r>
            <a:r>
              <a:rPr lang="de-DE" sz="2400" b="1" dirty="0" smtClean="0"/>
              <a:t> </a:t>
            </a:r>
            <a:endParaRPr lang="de-DE" sz="2400" dirty="0" smtClean="0"/>
          </a:p>
          <a:p>
            <a:pPr marL="449263" indent="-449263">
              <a:buFont typeface="Wingdings" pitchFamily="2" charset="2"/>
              <a:buChar char="Ø"/>
            </a:pPr>
            <a:r>
              <a:rPr lang="de-DE" sz="2400" u="sng" dirty="0" smtClean="0"/>
              <a:t>Dienstag, 24. November 2009, 19.00 Uhr:</a:t>
            </a:r>
            <a:br>
              <a:rPr lang="de-DE" sz="2400" u="sng" dirty="0" smtClean="0"/>
            </a:br>
            <a:r>
              <a:rPr lang="de-DE" sz="2400" dirty="0" smtClean="0"/>
              <a:t>PD Dr. Dominik </a:t>
            </a:r>
            <a:r>
              <a:rPr lang="de-DE" sz="2400" dirty="0" err="1" smtClean="0"/>
              <a:t>Bomans</a:t>
            </a:r>
            <a:r>
              <a:rPr lang="de-DE" sz="2400" dirty="0" smtClean="0"/>
              <a:t> (Ruhr-Universität Bochum)</a:t>
            </a:r>
            <a:br>
              <a:rPr lang="de-DE" sz="2400" dirty="0" smtClean="0"/>
            </a:br>
            <a:r>
              <a:rPr lang="de-DE" sz="2400" b="1" dirty="0" smtClean="0">
                <a:solidFill>
                  <a:srgbClr val="FFC000"/>
                </a:solidFill>
              </a:rPr>
              <a:t>13 Milliarden Jahre Galaxienentwicklung im Universum</a:t>
            </a:r>
            <a:endParaRPr lang="de-DE" sz="2400" dirty="0" smtClean="0"/>
          </a:p>
          <a:p>
            <a:pPr marL="449263" indent="-449263">
              <a:buFont typeface="Wingdings" pitchFamily="2" charset="2"/>
              <a:buChar char="Ø"/>
            </a:pPr>
            <a:r>
              <a:rPr lang="de-DE" sz="2400" u="sng" dirty="0" smtClean="0"/>
              <a:t>Dienstag, 19. Januar 2010, 19.00 Uhr: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Prof. Dr. Dieter Hoffmann (MPI für Wissenschafts-</a:t>
            </a:r>
            <a:r>
              <a:rPr lang="de-DE" sz="2400" dirty="0" err="1" smtClean="0"/>
              <a:t>geschichte</a:t>
            </a:r>
            <a:r>
              <a:rPr lang="de-DE" sz="2400" dirty="0" smtClean="0"/>
              <a:t>, Berlin):</a:t>
            </a:r>
            <a:br>
              <a:rPr lang="de-DE" sz="2400" dirty="0" smtClean="0"/>
            </a:br>
            <a:r>
              <a:rPr lang="de-DE" sz="2400" b="1" dirty="0" smtClean="0">
                <a:solidFill>
                  <a:srgbClr val="FFC000"/>
                </a:solidFill>
              </a:rPr>
              <a:t>Max Planck (1858-1947) - Revolutionär wider Willen</a:t>
            </a:r>
            <a:endParaRPr lang="de-DE" sz="2400" dirty="0" smtClean="0">
              <a:solidFill>
                <a:srgbClr val="FFC000"/>
              </a:solidFill>
            </a:endParaRPr>
          </a:p>
          <a:p>
            <a:pPr marL="449263" indent="-449263">
              <a:buFont typeface="Wingdings" pitchFamily="2" charset="2"/>
              <a:buChar char="Ø"/>
            </a:pPr>
            <a:endParaRPr lang="de-DE" sz="24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Sonnenstunden</a:t>
            </a:r>
            <a:br>
              <a:rPr lang="de-DE" dirty="0" smtClean="0"/>
            </a:br>
            <a:r>
              <a:rPr lang="de-DE" dirty="0" smtClean="0"/>
              <a:t>auf Teneriffa</a:t>
            </a:r>
            <a:endParaRPr lang="de-DE" dirty="0"/>
          </a:p>
        </p:txBody>
      </p:sp>
      <p:pic>
        <p:nvPicPr>
          <p:cNvPr id="7" name="Picture 6" descr="sonnenstundeng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643050"/>
            <a:ext cx="7431108" cy="451735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71538" y="4143380"/>
            <a:ext cx="71438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7292715" y="3876829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Schwarzwald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LAGG@BMITUWACNCKGEKSO" val="3546"/>
  <p:tag name="FIRSTLAGG@8KFKOGSX1B8BCNPF" val="3553"/>
  <p:tag name="DEFAULTDISPLAYSOURCE" val="\documentclass{article}\pagestyle{empty}&#10;\begin{document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x}{1 AU} = 1.22 \frac{\lambda}{D}  template TPT2  env TPENV2  fore 33023  back 16777215  eqnno 2"/>
  <p:tag name="FILENAME" val="TP_tmp"/>
  <p:tag name="ORIGWIDTH" val="142"/>
  <p:tag name="PICTUREFILESIZE" val="454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>
        <a:ln w="50800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803</Words>
  <Application>Microsoft Office PowerPoint</Application>
  <PresentationFormat>On-screen Show (4:3)</PresentationFormat>
  <Paragraphs>287</Paragraphs>
  <Slides>85</Slides>
  <Notes>14</Notes>
  <HiddenSlides>1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Rockwell</vt:lpstr>
      <vt:lpstr>Wingdings 2</vt:lpstr>
      <vt:lpstr>CMMI8</vt:lpstr>
      <vt:lpstr>LCMSS8</vt:lpstr>
      <vt:lpstr>CMSY8</vt:lpstr>
      <vt:lpstr>Wingdings</vt:lpstr>
      <vt:lpstr>Symbol</vt:lpstr>
      <vt:lpstr>Calibri</vt:lpstr>
      <vt:lpstr>Foundry</vt:lpstr>
      <vt:lpstr>Sonnenbeobachtungen auf Teneriffa</vt:lpstr>
      <vt:lpstr>E-Mail Liste: Regener Ankündigungen</vt:lpstr>
      <vt:lpstr>Teneriffa</vt:lpstr>
      <vt:lpstr>Teneriffa</vt:lpstr>
      <vt:lpstr>Teneriffa</vt:lpstr>
      <vt:lpstr>Teneriffa</vt:lpstr>
      <vt:lpstr>Warum Teneriffa?</vt:lpstr>
      <vt:lpstr>Sonnenteleskope brauchen viel Sonne</vt:lpstr>
      <vt:lpstr>Sonnenstunden auf Teneriffa</vt:lpstr>
      <vt:lpstr>Sonnenteleskope brauchen „wenig Luft“</vt:lpstr>
      <vt:lpstr>Sonnenteleskope brauchen „wenig Luft“</vt:lpstr>
      <vt:lpstr>Sonnenteleskope brauchen „wenig Luft“</vt:lpstr>
      <vt:lpstr>Sonnenteleskope brauchen „ruhige Luft“</vt:lpstr>
      <vt:lpstr>Sonnenteleskope brauchen „ruhige Luft“</vt:lpstr>
      <vt:lpstr>Sonnenteleskope brauchen „ruhige Luft“</vt:lpstr>
      <vt:lpstr>Kanarische Inseln: idealer Standort</vt:lpstr>
      <vt:lpstr>Kanarische Inseln: idealer Standort</vt:lpstr>
      <vt:lpstr>Kanarische Inseln: nicht immer idealer Standort</vt:lpstr>
      <vt:lpstr>Vakuum-Turm-Teleskop VTT</vt:lpstr>
      <vt:lpstr>Kein Problem mit Luftunruhen: Weltraum / Ballon</vt:lpstr>
      <vt:lpstr>Vorteile von Weltraum / Ballonteleskopen</vt:lpstr>
      <vt:lpstr>Vorteile bodengebundener Teleskope</vt:lpstr>
      <vt:lpstr>Was müssen Sonnenteleskope können?</vt:lpstr>
      <vt:lpstr>Was müssen Sonnenteleskope können?</vt:lpstr>
      <vt:lpstr>Sonnenteleskope sollen hochaufgelöste Bilder liefern</vt:lpstr>
      <vt:lpstr>Beugungsgrenze: Was ist das?</vt:lpstr>
      <vt:lpstr>Vergleich: Simulation - Beobachtung</vt:lpstr>
      <vt:lpstr>Sonnenteleskope müssen groß sein</vt:lpstr>
      <vt:lpstr>Luftflimmern: das große Problem am Boden</vt:lpstr>
      <vt:lpstr>Sonnenoberfläche: Effekt der Luftunruhen</vt:lpstr>
      <vt:lpstr>Sonnenteleskope: Beispiel 1: das VTT</vt:lpstr>
      <vt:lpstr>Sonnenteleskope: Beispiel 1: das VTT</vt:lpstr>
      <vt:lpstr>Der Strahlengang im Teleskop</vt:lpstr>
      <vt:lpstr>VTT: Beobachtungsraum</vt:lpstr>
      <vt:lpstr>VTT: in der Kuppel</vt:lpstr>
      <vt:lpstr>Sonnenteleskope: Beispiel 2: das SST</vt:lpstr>
      <vt:lpstr>Sonnenteleskope: Beispiel 3: GREGOR</vt:lpstr>
      <vt:lpstr>Sonnenteleskope: Beispiel 3: GREGOR</vt:lpstr>
      <vt:lpstr>Bildqualität Verbesserung möglich?</vt:lpstr>
      <vt:lpstr>Bildqualität: Verbesserung möglich?</vt:lpstr>
      <vt:lpstr>Adaptive Optik</vt:lpstr>
      <vt:lpstr>Adaptive Optik</vt:lpstr>
      <vt:lpstr>Vergleich: Adaptive Optik + Datenreduktion</vt:lpstr>
      <vt:lpstr>Bildergallerie: interessante Aufnahmen vom VTT und SST</vt:lpstr>
      <vt:lpstr>Sonnenfleck: Aufnahme des SST</vt:lpstr>
      <vt:lpstr>Wie entsteht ein Sonnenfleck?</vt:lpstr>
      <vt:lpstr>Granulation „Appenzeller Chäs-Fondue“</vt:lpstr>
      <vt:lpstr>Granulation: Der solare Kochtopf</vt:lpstr>
      <vt:lpstr>Sonnenfleck: Magnetfeld hinzu</vt:lpstr>
      <vt:lpstr>Sonnenfleck: Magnetfeld hinzu</vt:lpstr>
      <vt:lpstr>Sonnenfleck: Magnetfeld hinzu</vt:lpstr>
      <vt:lpstr>„Solarer Schneebesen“: magnetische Flussröhren</vt:lpstr>
      <vt:lpstr>Wie ein riesiger Hufeisenmagnet</vt:lpstr>
      <vt:lpstr>Granulation: unterdrückt durch Magnetfeld</vt:lpstr>
      <vt:lpstr>Granulation: unterdrückt durch Magnetfeld</vt:lpstr>
      <vt:lpstr>Granulation: unterdrückt durch Magnetfeld</vt:lpstr>
      <vt:lpstr>Warum sind Sonnenflecken schwarz?</vt:lpstr>
      <vt:lpstr>Temperaturen in einer aktiven Region</vt:lpstr>
      <vt:lpstr>6 Stockwerke große Analysegeräte?</vt:lpstr>
      <vt:lpstr>Das Sonnenspektrum</vt:lpstr>
      <vt:lpstr>Fraunhofer Linien</vt:lpstr>
      <vt:lpstr>Wie entstehen Fraunhofer-Linien?</vt:lpstr>
      <vt:lpstr>Absorptionslinien: Intensitätsverlauf</vt:lpstr>
      <vt:lpstr>Geschwindigkeitsmessung mit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Informationen aus Fraunhofer-Linien</vt:lpstr>
      <vt:lpstr>Aktive Region am Rand: Photosphäre</vt:lpstr>
      <vt:lpstr>Aktive Region am Rand: höhere Atmosphärenschichten</vt:lpstr>
      <vt:lpstr>Aktive Region am Rand: Chromosphäre</vt:lpstr>
      <vt:lpstr>Geschwindigkeiten in einem Sonnenfleck</vt:lpstr>
      <vt:lpstr>Geschwindigkeiten in einem Sonnenfleck</vt:lpstr>
      <vt:lpstr>Magnetfelder in einem Sonnenfleck</vt:lpstr>
      <vt:lpstr>Magnetfelder in einem Sonnenfleck</vt:lpstr>
      <vt:lpstr>Wozu brauchen wir das?</vt:lpstr>
      <vt:lpstr>Modellrechnungen (Simulationen)</vt:lpstr>
      <vt:lpstr>Wozu brauchen wir das?</vt:lpstr>
      <vt:lpstr>Slide 84</vt:lpstr>
      <vt:lpstr>Die nächsten Regener-Vorträge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Sonnenbeobachtungen auf Teneriffa</dc:title>
  <dc:creator>lagg</dc:creator>
  <cp:lastModifiedBy>lagg</cp:lastModifiedBy>
  <cp:revision>234</cp:revision>
  <dcterms:created xsi:type="dcterms:W3CDTF">2009-09-15T07:51:15Z</dcterms:created>
  <dcterms:modified xsi:type="dcterms:W3CDTF">2009-09-24T06:28:10Z</dcterms:modified>
</cp:coreProperties>
</file>